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9.xml" ContentType="application/vnd.openxmlformats-officedocument.presentationml.slideLayout+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Masters/slideMaster1.xml" ContentType="application/vnd.openxmlformats-officedocument.presentationml.slideMaster+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20.xml" ContentType="application/vnd.openxmlformats-officedocument.presentationml.notesSl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8.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commentAuthors.xml" ContentType="application/vnd.openxmlformats-officedocument.presentationml.commentAuthors+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customXml/itemProps2.xml" ContentType="application/vnd.openxmlformats-officedocument.customXmlProperties+xml"/>
  <Override PartName="/docProps/core.xml" ContentType="application/vnd.openxmlformats-package.core-properties+xml"/>
  <Override PartName="/customXml/itemProps1.xml" ContentType="application/vnd.openxmlformats-officedocument.customXml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29"/>
  </p:notesMasterIdLst>
  <p:handoutMasterIdLst>
    <p:handoutMasterId r:id="rId30"/>
  </p:handoutMasterIdLst>
  <p:sldIdLst>
    <p:sldId id="959" r:id="rId5"/>
    <p:sldId id="1081" r:id="rId6"/>
    <p:sldId id="866" r:id="rId7"/>
    <p:sldId id="869" r:id="rId8"/>
    <p:sldId id="1085" r:id="rId9"/>
    <p:sldId id="1027" r:id="rId10"/>
    <p:sldId id="1031" r:id="rId11"/>
    <p:sldId id="1098" r:id="rId12"/>
    <p:sldId id="1164" r:id="rId13"/>
    <p:sldId id="336" r:id="rId14"/>
    <p:sldId id="419" r:id="rId15"/>
    <p:sldId id="345" r:id="rId16"/>
    <p:sldId id="1165" r:id="rId17"/>
    <p:sldId id="422" r:id="rId18"/>
    <p:sldId id="447" r:id="rId19"/>
    <p:sldId id="443" r:id="rId20"/>
    <p:sldId id="1167" r:id="rId21"/>
    <p:sldId id="304" r:id="rId22"/>
    <p:sldId id="296" r:id="rId23"/>
    <p:sldId id="1169" r:id="rId24"/>
    <p:sldId id="501" r:id="rId25"/>
    <p:sldId id="513" r:id="rId26"/>
    <p:sldId id="524" r:id="rId27"/>
    <p:sldId id="983" r:id="rId28"/>
  </p:sldIdLst>
  <p:sldSz cx="14630400" cy="8229600"/>
  <p:notesSz cx="6881813" cy="9296400"/>
  <p:embeddedFontLst>
    <p:embeddedFont>
      <p:font typeface="Calibri" panose="020F0502020204030204" pitchFamily="34" charset="0"/>
      <p:regular r:id="rId31"/>
      <p:bold r:id="rId32"/>
      <p:italic r:id="rId33"/>
      <p:boldItalic r:id="rId34"/>
    </p:embeddedFont>
    <p:embeddedFont>
      <p:font typeface="Raleway" panose="020B0604020202020204" charset="0"/>
      <p:regular r:id="rId35"/>
      <p:bold r:id="rId36"/>
    </p:embeddedFont>
    <p:embeddedFont>
      <p:font typeface="Segoe UI" panose="020B0502040204020203" pitchFamily="34" charset="0"/>
      <p:regular r:id="rId37"/>
      <p:bold r:id="rId38"/>
      <p:italic r:id="rId39"/>
      <p:boldItalic r:id="rId40"/>
    </p:embeddedFont>
    <p:embeddedFont>
      <p:font typeface="Segoe UI Light" panose="020B0502040204020203" pitchFamily="34" charset="0"/>
      <p:regular r:id="rId41"/>
      <p:italic r:id="rId42"/>
    </p:embeddedFont>
    <p:embeddedFont>
      <p:font typeface="Segoe UI Semilight" panose="020B0402040204020203" pitchFamily="34" charset="0"/>
      <p:regular r:id="rId43"/>
      <p:italic r:id="rId44"/>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910F3C2-80F9-2949-8DF7-B05921E5B4ED}">
          <p14:sldIdLst>
            <p14:sldId id="959"/>
          </p14:sldIdLst>
        </p14:section>
        <p14:section name="About" id="{7D05EE8E-B215-B946-83B3-F3A5A33989DA}">
          <p14:sldIdLst>
            <p14:sldId id="1081"/>
            <p14:sldId id="866"/>
            <p14:sldId id="869"/>
            <p14:sldId id="1085"/>
            <p14:sldId id="1027"/>
            <p14:sldId id="1031"/>
          </p14:sldIdLst>
        </p14:section>
        <p14:section name="Case Studies" id="{B579A593-FCAB-3C42-A064-0CEB9EA8FCBD}">
          <p14:sldIdLst>
            <p14:sldId id="1098"/>
            <p14:sldId id="1164"/>
            <p14:sldId id="336"/>
            <p14:sldId id="419"/>
            <p14:sldId id="345"/>
            <p14:sldId id="1165"/>
            <p14:sldId id="422"/>
            <p14:sldId id="447"/>
            <p14:sldId id="443"/>
            <p14:sldId id="1167"/>
            <p14:sldId id="304"/>
            <p14:sldId id="296"/>
            <p14:sldId id="1169"/>
            <p14:sldId id="501"/>
            <p14:sldId id="513"/>
            <p14:sldId id="524"/>
          </p14:sldIdLst>
        </p14:section>
        <p14:section name="End" id="{4BAAE3A2-3651-C844-908D-AB8F8022AAA1}">
          <p14:sldIdLst>
            <p14:sldId id="983"/>
          </p14:sldIdLst>
        </p14:section>
      </p14:sectionLst>
    </p:ex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373"/>
    <a:srgbClr val="ACB9CA"/>
    <a:srgbClr val="F2F2F2"/>
    <a:srgbClr val="0096A9"/>
    <a:srgbClr val="006580"/>
    <a:srgbClr val="235A5F"/>
    <a:srgbClr val="004E59"/>
    <a:srgbClr val="595959"/>
    <a:srgbClr val="007F80"/>
    <a:srgbClr val="239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387" autoAdjust="0"/>
    <p:restoredTop sz="94345" autoAdjust="0"/>
  </p:normalViewPr>
  <p:slideViewPr>
    <p:cSldViewPr snapToGrid="0">
      <p:cViewPr varScale="1">
        <p:scale>
          <a:sx n="66" d="100"/>
          <a:sy n="66" d="100"/>
        </p:scale>
        <p:origin x="36" y="520"/>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9672"/>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50" Type="http://schemas.openxmlformats.org/officeDocument/2006/relationships/customXml" Target="../customXml/item4.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6/27/2019</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6/27/2019</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dirty="0"/>
          </a:p>
        </p:txBody>
      </p:sp>
    </p:spTree>
    <p:extLst>
      <p:ext uri="{BB962C8B-B14F-4D97-AF65-F5344CB8AC3E}">
        <p14:creationId xmlns:p14="http://schemas.microsoft.com/office/powerpoint/2010/main" val="200397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10</a:t>
            </a:fld>
            <a:endParaRPr lang="en-US"/>
          </a:p>
        </p:txBody>
      </p:sp>
    </p:spTree>
    <p:extLst>
      <p:ext uri="{BB962C8B-B14F-4D97-AF65-F5344CB8AC3E}">
        <p14:creationId xmlns:p14="http://schemas.microsoft.com/office/powerpoint/2010/main" val="2780366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11</a:t>
            </a:fld>
            <a:endParaRPr lang="en-US"/>
          </a:p>
        </p:txBody>
      </p:sp>
    </p:spTree>
    <p:extLst>
      <p:ext uri="{BB962C8B-B14F-4D97-AF65-F5344CB8AC3E}">
        <p14:creationId xmlns:p14="http://schemas.microsoft.com/office/powerpoint/2010/main" val="1735188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12</a:t>
            </a:fld>
            <a:endParaRPr lang="en-US" dirty="0"/>
          </a:p>
        </p:txBody>
      </p:sp>
    </p:spTree>
    <p:extLst>
      <p:ext uri="{BB962C8B-B14F-4D97-AF65-F5344CB8AC3E}">
        <p14:creationId xmlns:p14="http://schemas.microsoft.com/office/powerpoint/2010/main" val="87186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13</a:t>
            </a:fld>
            <a:endParaRPr lang="en-US" dirty="0"/>
          </a:p>
        </p:txBody>
      </p:sp>
    </p:spTree>
    <p:extLst>
      <p:ext uri="{BB962C8B-B14F-4D97-AF65-F5344CB8AC3E}">
        <p14:creationId xmlns:p14="http://schemas.microsoft.com/office/powerpoint/2010/main" val="817213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14</a:t>
            </a:fld>
            <a:endParaRPr lang="en-US" dirty="0"/>
          </a:p>
        </p:txBody>
      </p:sp>
    </p:spTree>
    <p:extLst>
      <p:ext uri="{BB962C8B-B14F-4D97-AF65-F5344CB8AC3E}">
        <p14:creationId xmlns:p14="http://schemas.microsoft.com/office/powerpoint/2010/main" val="555071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15</a:t>
            </a:fld>
            <a:endParaRPr lang="en-US" dirty="0"/>
          </a:p>
        </p:txBody>
      </p:sp>
    </p:spTree>
    <p:extLst>
      <p:ext uri="{BB962C8B-B14F-4D97-AF65-F5344CB8AC3E}">
        <p14:creationId xmlns:p14="http://schemas.microsoft.com/office/powerpoint/2010/main" val="2425659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16</a:t>
            </a:fld>
            <a:endParaRPr lang="en-US" dirty="0"/>
          </a:p>
        </p:txBody>
      </p:sp>
    </p:spTree>
    <p:extLst>
      <p:ext uri="{BB962C8B-B14F-4D97-AF65-F5344CB8AC3E}">
        <p14:creationId xmlns:p14="http://schemas.microsoft.com/office/powerpoint/2010/main" val="3335478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17</a:t>
            </a:fld>
            <a:endParaRPr lang="en-US" dirty="0"/>
          </a:p>
        </p:txBody>
      </p:sp>
    </p:spTree>
    <p:extLst>
      <p:ext uri="{BB962C8B-B14F-4D97-AF65-F5344CB8AC3E}">
        <p14:creationId xmlns:p14="http://schemas.microsoft.com/office/powerpoint/2010/main" val="984118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18</a:t>
            </a:fld>
            <a:endParaRPr lang="en-US"/>
          </a:p>
        </p:txBody>
      </p:sp>
    </p:spTree>
    <p:extLst>
      <p:ext uri="{BB962C8B-B14F-4D97-AF65-F5344CB8AC3E}">
        <p14:creationId xmlns:p14="http://schemas.microsoft.com/office/powerpoint/2010/main" val="796257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19</a:t>
            </a:fld>
            <a:endParaRPr lang="en-US"/>
          </a:p>
        </p:txBody>
      </p:sp>
    </p:spTree>
    <p:extLst>
      <p:ext uri="{BB962C8B-B14F-4D97-AF65-F5344CB8AC3E}">
        <p14:creationId xmlns:p14="http://schemas.microsoft.com/office/powerpoint/2010/main" val="2394172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2</a:t>
            </a:fld>
            <a:endParaRPr lang="en-US" dirty="0"/>
          </a:p>
        </p:txBody>
      </p:sp>
    </p:spTree>
    <p:extLst>
      <p:ext uri="{BB962C8B-B14F-4D97-AF65-F5344CB8AC3E}">
        <p14:creationId xmlns:p14="http://schemas.microsoft.com/office/powerpoint/2010/main" val="2993240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20</a:t>
            </a:fld>
            <a:endParaRPr lang="en-US" dirty="0"/>
          </a:p>
        </p:txBody>
      </p:sp>
    </p:spTree>
    <p:extLst>
      <p:ext uri="{BB962C8B-B14F-4D97-AF65-F5344CB8AC3E}">
        <p14:creationId xmlns:p14="http://schemas.microsoft.com/office/powerpoint/2010/main" val="4059495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21</a:t>
            </a:fld>
            <a:endParaRPr lang="en-US" dirty="0"/>
          </a:p>
        </p:txBody>
      </p:sp>
    </p:spTree>
    <p:extLst>
      <p:ext uri="{BB962C8B-B14F-4D97-AF65-F5344CB8AC3E}">
        <p14:creationId xmlns:p14="http://schemas.microsoft.com/office/powerpoint/2010/main" val="2726578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23</a:t>
            </a:fld>
            <a:endParaRPr lang="en-US"/>
          </a:p>
        </p:txBody>
      </p:sp>
    </p:spTree>
    <p:extLst>
      <p:ext uri="{BB962C8B-B14F-4D97-AF65-F5344CB8AC3E}">
        <p14:creationId xmlns:p14="http://schemas.microsoft.com/office/powerpoint/2010/main" val="76938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24</a:t>
            </a:fld>
            <a:endParaRPr lang="en-US" dirty="0"/>
          </a:p>
        </p:txBody>
      </p:sp>
    </p:spTree>
    <p:extLst>
      <p:ext uri="{BB962C8B-B14F-4D97-AF65-F5344CB8AC3E}">
        <p14:creationId xmlns:p14="http://schemas.microsoft.com/office/powerpoint/2010/main" val="61337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3</a:t>
            </a:fld>
            <a:endParaRPr lang="en-US" dirty="0"/>
          </a:p>
        </p:txBody>
      </p:sp>
    </p:spTree>
    <p:extLst>
      <p:ext uri="{BB962C8B-B14F-4D97-AF65-F5344CB8AC3E}">
        <p14:creationId xmlns:p14="http://schemas.microsoft.com/office/powerpoint/2010/main" val="376688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4</a:t>
            </a:fld>
            <a:endParaRPr lang="en-US" dirty="0"/>
          </a:p>
        </p:txBody>
      </p:sp>
    </p:spTree>
    <p:extLst>
      <p:ext uri="{BB962C8B-B14F-4D97-AF65-F5344CB8AC3E}">
        <p14:creationId xmlns:p14="http://schemas.microsoft.com/office/powerpoint/2010/main" val="341052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5</a:t>
            </a:fld>
            <a:endParaRPr lang="en-US" dirty="0"/>
          </a:p>
        </p:txBody>
      </p:sp>
    </p:spTree>
    <p:extLst>
      <p:ext uri="{BB962C8B-B14F-4D97-AF65-F5344CB8AC3E}">
        <p14:creationId xmlns:p14="http://schemas.microsoft.com/office/powerpoint/2010/main" val="67610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6</a:t>
            </a:fld>
            <a:endParaRPr lang="en-US" dirty="0"/>
          </a:p>
        </p:txBody>
      </p:sp>
    </p:spTree>
    <p:extLst>
      <p:ext uri="{BB962C8B-B14F-4D97-AF65-F5344CB8AC3E}">
        <p14:creationId xmlns:p14="http://schemas.microsoft.com/office/powerpoint/2010/main" val="196741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7</a:t>
            </a:fld>
            <a:endParaRPr lang="en-US" dirty="0"/>
          </a:p>
        </p:txBody>
      </p:sp>
    </p:spTree>
    <p:extLst>
      <p:ext uri="{BB962C8B-B14F-4D97-AF65-F5344CB8AC3E}">
        <p14:creationId xmlns:p14="http://schemas.microsoft.com/office/powerpoint/2010/main" val="2946814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8</a:t>
            </a:fld>
            <a:endParaRPr lang="en-US" dirty="0"/>
          </a:p>
        </p:txBody>
      </p:sp>
    </p:spTree>
    <p:extLst>
      <p:ext uri="{BB962C8B-B14F-4D97-AF65-F5344CB8AC3E}">
        <p14:creationId xmlns:p14="http://schemas.microsoft.com/office/powerpoint/2010/main" val="1340642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9</a:t>
            </a:fld>
            <a:endParaRPr lang="en-US" dirty="0"/>
          </a:p>
        </p:txBody>
      </p:sp>
    </p:spTree>
    <p:extLst>
      <p:ext uri="{BB962C8B-B14F-4D97-AF65-F5344CB8AC3E}">
        <p14:creationId xmlns:p14="http://schemas.microsoft.com/office/powerpoint/2010/main" val="3971150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6/27/2019</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6/27/2019</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6/27/2019</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6/27/2019</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6/27/2019</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6/27/2019</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6/27/2019</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6/27/2019</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6/27/2019</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6/27/2019</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6/27/2019</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6/27/2019</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jp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50.jpg"/><Relationship Id="rId5" Type="http://schemas.openxmlformats.org/officeDocument/2006/relationships/image" Target="../media/image49.jpe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ffirmastudios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0005" y="2551049"/>
            <a:ext cx="4533232" cy="1158000"/>
          </a:xfrm>
          <a:prstGeom prst="rect">
            <a:avLst/>
          </a:prstGeom>
        </p:spPr>
      </p:pic>
      <p:sp>
        <p:nvSpPr>
          <p:cNvPr id="39" name="Title 38">
            <a:extLst>
              <a:ext uri="{FF2B5EF4-FFF2-40B4-BE49-F238E27FC236}">
                <a16:creationId xmlns:a16="http://schemas.microsoft.com/office/drawing/2014/main" id="{89DA4AB6-306B-43F2-87ED-D0C6C5F4A53A}"/>
              </a:ext>
            </a:extLst>
          </p:cNvPr>
          <p:cNvSpPr>
            <a:spLocks noGrp="1"/>
          </p:cNvSpPr>
          <p:nvPr>
            <p:ph type="ctrTitle"/>
          </p:nvPr>
        </p:nvSpPr>
        <p:spPr>
          <a:xfrm>
            <a:off x="588621" y="4528488"/>
            <a:ext cx="13716000" cy="1015303"/>
          </a:xfrm>
        </p:spPr>
        <p:txBody>
          <a:bodyPr/>
          <a:lstStyle/>
          <a:p>
            <a:pPr algn="ctr"/>
            <a:r>
              <a:rPr lang="en-US" sz="5200" dirty="0"/>
              <a:t>IT Infrastructure Overview</a:t>
            </a:r>
          </a:p>
        </p:txBody>
      </p:sp>
      <p:grpSp>
        <p:nvGrpSpPr>
          <p:cNvPr id="41" name="Group 40">
            <a:extLst>
              <a:ext uri="{FF2B5EF4-FFF2-40B4-BE49-F238E27FC236}">
                <a16:creationId xmlns:a16="http://schemas.microsoft.com/office/drawing/2014/main" id="{56ADF2A9-C719-4415-91B5-E805ACDAC5C8}"/>
              </a:ext>
            </a:extLst>
          </p:cNvPr>
          <p:cNvGrpSpPr/>
          <p:nvPr/>
        </p:nvGrpSpPr>
        <p:grpSpPr>
          <a:xfrm>
            <a:off x="9175450" y="7498080"/>
            <a:ext cx="4205565" cy="546370"/>
            <a:chOff x="9032395" y="7474930"/>
            <a:chExt cx="4205565" cy="546370"/>
          </a:xfrm>
        </p:grpSpPr>
        <p:sp>
          <p:nvSpPr>
            <p:cNvPr id="9" name="TextBox 8">
              <a:extLst>
                <a:ext uri="{FF2B5EF4-FFF2-40B4-BE49-F238E27FC236}">
                  <a16:creationId xmlns:a16="http://schemas.microsoft.com/office/drawing/2014/main" id="{049F0747-3984-4ECC-A5F6-0B1D0BF32B84}"/>
                </a:ext>
              </a:extLst>
            </p:cNvPr>
            <p:cNvSpPr txBox="1"/>
            <p:nvPr/>
          </p:nvSpPr>
          <p:spPr>
            <a:xfrm>
              <a:off x="10705776" y="7498080"/>
              <a:ext cx="2532184" cy="523220"/>
            </a:xfrm>
            <a:prstGeom prst="rect">
              <a:avLst/>
            </a:prstGeom>
            <a:noFill/>
          </p:spPr>
          <p:txBody>
            <a:bodyPr wrap="square" rtlCol="0">
              <a:spAutoFit/>
            </a:bodyPr>
            <a:lstStyle/>
            <a:p>
              <a:r>
                <a:rPr lang="en-US" sz="1400" dirty="0">
                  <a:solidFill>
                    <a:schemeClr val="bg1"/>
                  </a:solidFill>
                  <a:latin typeface="Segoe UI" panose="020B0502040204020203" pitchFamily="34" charset="0"/>
                  <a:cs typeface="Segoe UI" panose="020B0502040204020203" pitchFamily="34" charset="0"/>
                </a:rPr>
                <a:t>949.735.1829</a:t>
              </a:r>
            </a:p>
            <a:p>
              <a:r>
                <a:rPr lang="en-US" sz="1400" dirty="0" err="1">
                  <a:solidFill>
                    <a:schemeClr val="bg1"/>
                  </a:solidFill>
                  <a:latin typeface="Segoe UI" panose="020B0502040204020203" pitchFamily="34" charset="0"/>
                  <a:cs typeface="Segoe UI" panose="020B0502040204020203" pitchFamily="34" charset="0"/>
                </a:rPr>
                <a:t>ifuentes@affirma.com</a:t>
              </a:r>
              <a:endParaRPr lang="en-US" sz="1400"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94179FE8-8A3E-4015-998F-6F1867EBF443}"/>
                </a:ext>
              </a:extLst>
            </p:cNvPr>
            <p:cNvSpPr txBox="1"/>
            <p:nvPr/>
          </p:nvSpPr>
          <p:spPr>
            <a:xfrm>
              <a:off x="9032395" y="7474930"/>
              <a:ext cx="1845338" cy="523220"/>
            </a:xfrm>
            <a:prstGeom prst="rect">
              <a:avLst/>
            </a:prstGeom>
            <a:noFill/>
          </p:spPr>
          <p:txBody>
            <a:bodyPr wrap="square" rtlCol="0">
              <a:spAutoFit/>
            </a:bodyPr>
            <a:lstStyle/>
            <a:p>
              <a:r>
                <a:rPr lang="en-US" sz="1400" dirty="0">
                  <a:solidFill>
                    <a:schemeClr val="bg1"/>
                  </a:solidFill>
                  <a:latin typeface="Segoe UI" panose="020B0502040204020203" pitchFamily="34" charset="0"/>
                  <a:cs typeface="Segoe UI" panose="020B0502040204020203" pitchFamily="34" charset="0"/>
                </a:rPr>
                <a:t>Izhar Fuentes</a:t>
              </a:r>
            </a:p>
            <a:p>
              <a:r>
                <a:rPr lang="en-US" sz="1400" dirty="0">
                  <a:solidFill>
                    <a:schemeClr val="bg1"/>
                  </a:solidFill>
                  <a:latin typeface="Segoe UI" panose="020B0502040204020203" pitchFamily="34" charset="0"/>
                  <a:cs typeface="Segoe UI" panose="020B0502040204020203" pitchFamily="34" charset="0"/>
                </a:rPr>
                <a:t>Account Executive</a:t>
              </a:r>
            </a:p>
          </p:txBody>
        </p:sp>
        <p:cxnSp>
          <p:nvCxnSpPr>
            <p:cNvPr id="12" name="Straight Connector 11">
              <a:extLst>
                <a:ext uri="{FF2B5EF4-FFF2-40B4-BE49-F238E27FC236}">
                  <a16:creationId xmlns:a16="http://schemas.microsoft.com/office/drawing/2014/main" id="{E888940A-A55A-448B-9967-A9AF8440B275}"/>
                </a:ext>
              </a:extLst>
            </p:cNvPr>
            <p:cNvCxnSpPr/>
            <p:nvPr/>
          </p:nvCxnSpPr>
          <p:spPr>
            <a:xfrm>
              <a:off x="10665921" y="7498080"/>
              <a:ext cx="1" cy="418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79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03001" y="1883201"/>
            <a:ext cx="4416014" cy="1591654"/>
          </a:xfrm>
          <a:prstGeom prst="rect">
            <a:avLst/>
          </a:prstGeom>
          <a:noFill/>
        </p:spPr>
        <p:txBody>
          <a:bodyPr wrap="square" rtlCol="0">
            <a:spAutoFit/>
          </a:bodyPr>
          <a:lstStyle/>
          <a:p>
            <a:pPr lvl="0"/>
            <a:r>
              <a:rPr lang="en-US" sz="2118"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Who They Are</a:t>
            </a:r>
            <a:br>
              <a:rPr lang="en-US" sz="2118"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br>
            <a:r>
              <a:rPr lang="en-US" sz="1271" dirty="0" err="1">
                <a:latin typeface="Segoe UI Light" panose="020B0502040204020203" pitchFamily="34" charset="0"/>
                <a:cs typeface="Segoe UI Light" panose="020B0502040204020203" pitchFamily="34" charset="0"/>
              </a:rPr>
              <a:t>Avista</a:t>
            </a:r>
            <a:r>
              <a:rPr lang="en-US" sz="1271" dirty="0">
                <a:latin typeface="Segoe UI Light" panose="020B0502040204020203" pitchFamily="34" charset="0"/>
                <a:cs typeface="Segoe UI Light" panose="020B0502040204020203" pitchFamily="34" charset="0"/>
              </a:rPr>
              <a:t> is one of the largest utilities providers in the NW, providing reliable and safe energy services to eastern Washington, Idaho and Oregon since 1889.</a:t>
            </a:r>
          </a:p>
          <a:p>
            <a:pPr lvl="0"/>
            <a:endParaRPr lang="en-US" sz="1271" dirty="0">
              <a:latin typeface="Segoe UI Light" panose="020B0502040204020203" pitchFamily="34" charset="0"/>
              <a:cs typeface="Segoe UI Light" panose="020B0502040204020203" pitchFamily="34" charset="0"/>
            </a:endParaRPr>
          </a:p>
          <a:p>
            <a:pPr lvl="0"/>
            <a:r>
              <a:rPr lang="en-US" sz="1271" dirty="0" err="1">
                <a:latin typeface="Segoe UI Light" panose="020B0502040204020203" pitchFamily="34" charset="0"/>
                <a:cs typeface="Segoe UI Light" panose="020B0502040204020203" pitchFamily="34" charset="0"/>
              </a:rPr>
              <a:t>Avista</a:t>
            </a:r>
            <a:r>
              <a:rPr lang="en-US" sz="1271" dirty="0">
                <a:latin typeface="Segoe UI Light" panose="020B0502040204020203" pitchFamily="34" charset="0"/>
                <a:cs typeface="Segoe UI Light" panose="020B0502040204020203" pitchFamily="34" charset="0"/>
              </a:rPr>
              <a:t> is involved in the production, delivery and distribution of energy and energy related businesses.</a:t>
            </a:r>
          </a:p>
        </p:txBody>
      </p:sp>
      <p:sp>
        <p:nvSpPr>
          <p:cNvPr id="9" name="Title 1"/>
          <p:cNvSpPr txBox="1">
            <a:spLocks/>
          </p:cNvSpPr>
          <p:nvPr/>
        </p:nvSpPr>
        <p:spPr>
          <a:xfrm>
            <a:off x="1205242" y="297912"/>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35" spc="263" dirty="0" err="1">
                <a:solidFill>
                  <a:schemeClr val="bg1"/>
                </a:solidFill>
                <a:latin typeface="Segoe UI Light" panose="020B0502040204020203" pitchFamily="34" charset="0"/>
                <a:cs typeface="Segoe UI Light" panose="020B0502040204020203" pitchFamily="34" charset="0"/>
              </a:rPr>
              <a:t>Avista</a:t>
            </a:r>
            <a:r>
              <a:rPr lang="en-US" sz="4235" spc="263" dirty="0">
                <a:solidFill>
                  <a:schemeClr val="bg1"/>
                </a:solidFill>
                <a:latin typeface="Segoe UI Light" panose="020B0502040204020203" pitchFamily="34" charset="0"/>
                <a:cs typeface="Segoe UI Light" panose="020B0502040204020203" pitchFamily="34" charset="0"/>
              </a:rPr>
              <a:t> Corporation - </a:t>
            </a:r>
            <a:r>
              <a:rPr lang="en-US" sz="3000" spc="263" dirty="0">
                <a:solidFill>
                  <a:schemeClr val="bg1"/>
                </a:solidFill>
                <a:latin typeface="Segoe UI Light" panose="020B0502040204020203" pitchFamily="34" charset="0"/>
                <a:cs typeface="Segoe UI Light" panose="020B0502040204020203" pitchFamily="34" charset="0"/>
              </a:rPr>
              <a:t>Intranet</a:t>
            </a:r>
          </a:p>
          <a:p>
            <a:endParaRPr lang="en-US" sz="4235" spc="263" dirty="0">
              <a:solidFill>
                <a:schemeClr val="bg1"/>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a:blip r:embed="rId3"/>
          <a:stretch>
            <a:fillRect/>
          </a:stretch>
        </p:blipFill>
        <p:spPr>
          <a:xfrm>
            <a:off x="7186985" y="3103369"/>
            <a:ext cx="5114719" cy="3511867"/>
          </a:xfrm>
          <a:prstGeom prst="rect">
            <a:avLst/>
          </a:prstGeom>
        </p:spPr>
      </p:pic>
      <p:sp>
        <p:nvSpPr>
          <p:cNvPr id="10" name="TextBox 9"/>
          <p:cNvSpPr txBox="1"/>
          <p:nvPr/>
        </p:nvSpPr>
        <p:spPr>
          <a:xfrm>
            <a:off x="2503001" y="3754749"/>
            <a:ext cx="4416014" cy="2765052"/>
          </a:xfrm>
          <a:prstGeom prst="rect">
            <a:avLst/>
          </a:prstGeom>
          <a:noFill/>
        </p:spPr>
        <p:txBody>
          <a:bodyPr wrap="square" rtlCol="0">
            <a:spAutoFit/>
          </a:bodyPr>
          <a:lstStyle/>
          <a:p>
            <a:pPr lvl="0"/>
            <a:r>
              <a:rPr lang="en-US" sz="2118"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What Affirma Did</a:t>
            </a:r>
          </a:p>
          <a:p>
            <a:pPr lvl="0"/>
            <a:r>
              <a:rPr lang="en-US" sz="1271" dirty="0">
                <a:latin typeface="Segoe UI Light" panose="020B0502040204020203" pitchFamily="34" charset="0"/>
                <a:cs typeface="Segoe UI Light" panose="020B0502040204020203" pitchFamily="34" charset="0"/>
              </a:rPr>
              <a:t>As an off shoot of the larger intranet site engagement, the Executive Leadership team at </a:t>
            </a:r>
            <a:r>
              <a:rPr lang="en-US" sz="1271" dirty="0" err="1">
                <a:latin typeface="Segoe UI Light" panose="020B0502040204020203" pitchFamily="34" charset="0"/>
                <a:cs typeface="Segoe UI Light" panose="020B0502040204020203" pitchFamily="34" charset="0"/>
              </a:rPr>
              <a:t>Avista</a:t>
            </a:r>
            <a:r>
              <a:rPr lang="en-US" sz="1271" dirty="0">
                <a:latin typeface="Segoe UI Light" panose="020B0502040204020203" pitchFamily="34" charset="0"/>
                <a:cs typeface="Segoe UI Light" panose="020B0502040204020203" pitchFamily="34" charset="0"/>
              </a:rPr>
              <a:t> engaged Affirma to develop a micro-site, “Our Focus”, about the company’s strategies. </a:t>
            </a:r>
          </a:p>
          <a:p>
            <a:pPr lvl="0"/>
            <a:endParaRPr lang="en-US" sz="1271" dirty="0">
              <a:latin typeface="Segoe UI Light" panose="020B0502040204020203" pitchFamily="34" charset="0"/>
              <a:cs typeface="Segoe UI Light" panose="020B0502040204020203" pitchFamily="34" charset="0"/>
            </a:endParaRPr>
          </a:p>
          <a:p>
            <a:pPr lvl="0"/>
            <a:r>
              <a:rPr lang="en-US" sz="1271" dirty="0" err="1">
                <a:latin typeface="Segoe UI Light" panose="020B0502040204020203" pitchFamily="34" charset="0"/>
                <a:cs typeface="Segoe UI Light" panose="020B0502040204020203" pitchFamily="34" charset="0"/>
              </a:rPr>
              <a:t>Affirma’s</a:t>
            </a:r>
            <a:r>
              <a:rPr lang="en-US" sz="1271" dirty="0">
                <a:latin typeface="Segoe UI Light" panose="020B0502040204020203" pitchFamily="34" charset="0"/>
                <a:cs typeface="Segoe UI Light" panose="020B0502040204020203" pitchFamily="34" charset="0"/>
              </a:rPr>
              <a:t> challenge was to create an engaging, conversational experience to personalize the strategies to employees’ day-to-day jobs. The site was approved at the board level.</a:t>
            </a:r>
          </a:p>
          <a:p>
            <a:pPr lvl="0"/>
            <a:endParaRPr lang="en-US" sz="1271" dirty="0">
              <a:latin typeface="Segoe UI Light" panose="020B0502040204020203" pitchFamily="34" charset="0"/>
              <a:cs typeface="Segoe UI Light" panose="020B0502040204020203" pitchFamily="34" charset="0"/>
            </a:endParaRPr>
          </a:p>
          <a:p>
            <a:pPr lvl="0"/>
            <a:r>
              <a:rPr lang="en-US" sz="1271" dirty="0" err="1">
                <a:latin typeface="Segoe UI Light" panose="020B0502040204020203" pitchFamily="34" charset="0"/>
                <a:cs typeface="Segoe UI Light" panose="020B0502040204020203" pitchFamily="34" charset="0"/>
              </a:rPr>
              <a:t>Avista’s</a:t>
            </a:r>
            <a:r>
              <a:rPr lang="en-US" sz="1271" dirty="0">
                <a:latin typeface="Segoe UI Light" panose="020B0502040204020203" pitchFamily="34" charset="0"/>
                <a:cs typeface="Segoe UI Light" panose="020B0502040204020203" pitchFamily="34" charset="0"/>
              </a:rPr>
              <a:t> “mobile first” commitment to optimize their field employees’ experience, had our team to design and implement a highly responsive design that works with the widest range of device sizes. </a:t>
            </a:r>
          </a:p>
        </p:txBody>
      </p:sp>
      <p:pic>
        <p:nvPicPr>
          <p:cNvPr id="1026" name="Picture 2" descr="http://intellitect.com/wp-content/uploads/2015/01/Avista-logo-trans-ba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497" y="1837609"/>
            <a:ext cx="4501702" cy="93785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marL="26894">
              <a:lnSpc>
                <a:spcPts val="1429"/>
              </a:lnSpc>
            </a:pPr>
            <a:endParaRPr lang="en-US" spc="11" dirty="0"/>
          </a:p>
        </p:txBody>
      </p:sp>
    </p:spTree>
    <p:extLst>
      <p:ext uri="{BB962C8B-B14F-4D97-AF65-F5344CB8AC3E}">
        <p14:creationId xmlns:p14="http://schemas.microsoft.com/office/powerpoint/2010/main" val="121967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88035" y="2061499"/>
            <a:ext cx="3541510" cy="4992136"/>
          </a:xfrm>
          <a:prstGeom prst="rect">
            <a:avLst/>
          </a:prstGeom>
          <a:noFill/>
        </p:spPr>
        <p:txBody>
          <a:bodyPr wrap="square" rtlCol="0">
            <a:spAutoFit/>
          </a:bodyPr>
          <a:lstStyle/>
          <a:p>
            <a:r>
              <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rPr>
              <a:t>Business Need</a:t>
            </a:r>
            <a:endParaRPr lang="en-US" sz="1271" dirty="0">
              <a:solidFill>
                <a:srgbClr val="2B2B2B"/>
              </a:solidFill>
              <a:latin typeface="Segoe UI" panose="020B0502040204020203" pitchFamily="34" charset="0"/>
              <a:ea typeface="MS Mincho" panose="02020609040205080304" pitchFamily="49" charset="-128"/>
              <a:cs typeface="Segoe UI" panose="020B0502040204020203" pitchFamily="34" charset="0"/>
            </a:endParaRPr>
          </a:p>
          <a:p>
            <a:r>
              <a:rPr lang="en-US" sz="1271" dirty="0">
                <a:solidFill>
                  <a:srgbClr val="2B2B2B"/>
                </a:solidFill>
                <a:latin typeface="Segoe UI" panose="020B0502040204020203" pitchFamily="34" charset="0"/>
                <a:ea typeface="MS Mincho" panose="02020609040205080304" pitchFamily="49" charset="-128"/>
                <a:cs typeface="Segoe UI" panose="020B0502040204020203" pitchFamily="34" charset="0"/>
              </a:rPr>
              <a:t>Microsoft Services division approached us with a challenge to architect a semi-customized intranet portal. They requested a custom visual design and several unique workflows which would assist in the automation for several in-house processes however requested Affirma keep closer to an out of the box version of SharePoint.</a:t>
            </a:r>
            <a:endParaRPr lang="en-US" sz="1271"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a:p>
            <a:pPr>
              <a:spcAft>
                <a:spcPts val="1059"/>
              </a:spcAft>
            </a:pPr>
            <a:r>
              <a:rPr lang="en-US" sz="1271" dirty="0">
                <a:latin typeface="Segoe UI" panose="020B0502040204020203" pitchFamily="34" charset="0"/>
                <a:ea typeface="Calibri" panose="020F0502020204030204" pitchFamily="34" charset="0"/>
                <a:cs typeface="Segoe UI" panose="020B0502040204020203" pitchFamily="34" charset="0"/>
              </a:rPr>
              <a:t> </a:t>
            </a:r>
            <a:endParaRPr lang="en-US" sz="1694" dirty="0">
              <a:latin typeface="Segoe UI" panose="020B0502040204020203" pitchFamily="34" charset="0"/>
              <a:ea typeface="Calibri" panose="020F0502020204030204" pitchFamily="34" charset="0"/>
              <a:cs typeface="Segoe UI" panose="020B0502040204020203" pitchFamily="34" charset="0"/>
            </a:endParaRPr>
          </a:p>
          <a:p>
            <a:r>
              <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rPr>
              <a:t>What We Did</a:t>
            </a:r>
            <a:br>
              <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rPr>
            </a:br>
            <a:r>
              <a:rPr lang="en-US" sz="1271" dirty="0">
                <a:solidFill>
                  <a:srgbClr val="2B2B2B"/>
                </a:solidFill>
                <a:latin typeface="Segoe UI" panose="020B0502040204020203" pitchFamily="34" charset="0"/>
                <a:ea typeface="MS Mincho" panose="02020609040205080304" pitchFamily="49" charset="-128"/>
                <a:cs typeface="Segoe UI" panose="020B0502040204020203" pitchFamily="34" charset="0"/>
              </a:rPr>
              <a:t>Brought in Affirma’s SharePoint subject matter experts to implement custom work flows which automated document processing.</a:t>
            </a:r>
            <a:endParaRPr lang="en-US" sz="1271"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a:p>
            <a:r>
              <a:rPr lang="en-US" sz="1271" spc="48" dirty="0">
                <a:solidFill>
                  <a:srgbClr val="2B2B2B"/>
                </a:solidFill>
                <a:latin typeface="Segoe UI" panose="020B0502040204020203" pitchFamily="34" charset="0"/>
                <a:ea typeface="MS Mincho" panose="02020609040205080304" pitchFamily="49" charset="-128"/>
                <a:cs typeface="Segoe UI" panose="020B0502040204020203" pitchFamily="34" charset="0"/>
              </a:rPr>
              <a:t> </a:t>
            </a:r>
            <a:endParaRPr lang="en-US" sz="1271"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a:p>
            <a:r>
              <a:rPr lang="en-US" sz="1271" dirty="0">
                <a:solidFill>
                  <a:srgbClr val="2B2B2B"/>
                </a:solidFill>
                <a:latin typeface="Segoe UI" panose="020B0502040204020203" pitchFamily="34" charset="0"/>
                <a:ea typeface="MS Mincho" panose="02020609040205080304" pitchFamily="49" charset="-128"/>
                <a:cs typeface="Segoe UI" panose="020B0502040204020203" pitchFamily="34" charset="0"/>
              </a:rPr>
              <a:t>Maintained a degree of standard out of box product with minor adjustments, reducing development time and sustaining pricing level over the entire engagement.</a:t>
            </a:r>
            <a:endParaRPr lang="en-US" sz="1271"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a:p>
            <a:r>
              <a:rPr lang="en-US" sz="1271" dirty="0">
                <a:solidFill>
                  <a:srgbClr val="000000"/>
                </a:solidFill>
                <a:latin typeface="Segoe UI" panose="020B0502040204020203" pitchFamily="34" charset="0"/>
                <a:ea typeface="MS Mincho" panose="02020609040205080304" pitchFamily="49" charset="-128"/>
                <a:cs typeface="Segoe UI" panose="020B0502040204020203" pitchFamily="34" charset="0"/>
              </a:rPr>
              <a:t> </a:t>
            </a:r>
          </a:p>
          <a:p>
            <a:r>
              <a:rPr lang="en-US" sz="1271" dirty="0">
                <a:solidFill>
                  <a:srgbClr val="2B2B2B"/>
                </a:solidFill>
                <a:latin typeface="Segoe UI" panose="020B0502040204020203" pitchFamily="34" charset="0"/>
                <a:ea typeface="MS Mincho" panose="02020609040205080304" pitchFamily="49" charset="-128"/>
                <a:cs typeface="Segoe UI" panose="020B0502040204020203" pitchFamily="34" charset="0"/>
              </a:rPr>
              <a:t>Utilized Affirma’s creative arm, Affirma Studios, to produce visually unique and easy to navigate design.</a:t>
            </a:r>
            <a:endParaRPr lang="en-US" sz="1271"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6200638" y="2061499"/>
            <a:ext cx="6258058" cy="4817784"/>
          </a:xfrm>
          <a:prstGeom prst="rect">
            <a:avLst/>
          </a:prstGeom>
        </p:spPr>
      </p:pic>
      <p:sp>
        <p:nvSpPr>
          <p:cNvPr id="9" name="Title 1"/>
          <p:cNvSpPr txBox="1">
            <a:spLocks/>
          </p:cNvSpPr>
          <p:nvPr/>
        </p:nvSpPr>
        <p:spPr>
          <a:xfrm>
            <a:off x="1100311" y="327892"/>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35" spc="263" dirty="0">
                <a:solidFill>
                  <a:schemeClr val="bg1"/>
                </a:solidFill>
                <a:latin typeface="Segoe UI Light" panose="020B0502040204020203" pitchFamily="34" charset="0"/>
                <a:cs typeface="Segoe UI Light" panose="020B0502040204020203" pitchFamily="34" charset="0"/>
              </a:rPr>
              <a:t>Microsoft Service Division</a:t>
            </a:r>
          </a:p>
          <a:p>
            <a:endParaRPr lang="en-US" sz="4235" spc="263"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67742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94400" y="1614648"/>
            <a:ext cx="4250847" cy="6134115"/>
          </a:xfrm>
          <a:prstGeom prst="rect">
            <a:avLst/>
          </a:prstGeom>
          <a:noFill/>
        </p:spPr>
        <p:txBody>
          <a:bodyPr wrap="square" rtlCol="0">
            <a:spAutoFit/>
          </a:bodyPr>
          <a:lstStyle/>
          <a:p>
            <a:pPr lvl="0">
              <a:lnSpc>
                <a:spcPct val="11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Business</a:t>
            </a:r>
            <a:r>
              <a:rPr lang="en-US" sz="2541" dirty="0">
                <a:solidFill>
                  <a:srgbClr val="3B3838"/>
                </a:solidFill>
                <a:latin typeface="Segoe UI Light" panose="020B0502040204020203" pitchFamily="34" charset="0"/>
                <a:cs typeface="Segoe UI Light" panose="020B0502040204020203" pitchFamily="34" charset="0"/>
              </a:rPr>
              <a:t> </a:t>
            </a: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Need</a:t>
            </a:r>
            <a:endParaRPr lang="en-US" sz="1271" dirty="0">
              <a:latin typeface="Segoe UI" panose="020B0502040204020203" pitchFamily="34" charset="0"/>
              <a:ea typeface="MS Mincho" panose="02020609040205080304" pitchFamily="49" charset="-128"/>
              <a:cs typeface="Segoe UI" panose="020B0502040204020203" pitchFamily="34" charset="0"/>
            </a:endParaRPr>
          </a:p>
          <a:p>
            <a:pPr>
              <a:lnSpc>
                <a:spcPct val="120000"/>
              </a:lnSpc>
            </a:pPr>
            <a:r>
              <a:rPr lang="en-US" sz="1482" dirty="0">
                <a:latin typeface="Segoe UI Light" panose="020B0502040204020203" pitchFamily="34" charset="0"/>
                <a:cs typeface="Segoe UI Light" panose="020B0502040204020203" pitchFamily="34" charset="0"/>
              </a:rPr>
              <a:t>Support.Xbox.com provides a self-service support platform for customers who are having issues with their consoles, need to update billing information or want to manage their accounts. Microsoft needed to migrate their existing support site from a custom CMS platform to SharePoint in an extremely condensed timeframe.</a:t>
            </a:r>
          </a:p>
          <a:p>
            <a:pPr>
              <a:lnSpc>
                <a:spcPct val="120000"/>
              </a:lnSpc>
            </a:pPr>
            <a:endParaRPr lang="en-US" sz="1271" dirty="0">
              <a:latin typeface="Segoe UI" panose="020B0502040204020203" pitchFamily="34" charset="0"/>
              <a:ea typeface="MS Mincho" panose="02020609040205080304" pitchFamily="49" charset="-128"/>
              <a:cs typeface="Segoe UI" panose="020B0502040204020203" pitchFamily="34" charset="0"/>
            </a:endParaRPr>
          </a:p>
          <a:p>
            <a:pPr>
              <a:lnSpc>
                <a:spcPct val="12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What We Did</a:t>
            </a:r>
          </a:p>
          <a:p>
            <a:pPr indent="-181516">
              <a:lnSpc>
                <a:spcPct val="120000"/>
              </a:lnSpc>
              <a:buFont typeface="Arial" panose="020B0604020202020204" pitchFamily="34" charset="0"/>
              <a:buChar char="•"/>
            </a:pPr>
            <a:r>
              <a:rPr lang="en-US" sz="1482" dirty="0">
                <a:latin typeface="Segoe UI Light" panose="020B0502040204020203" pitchFamily="34" charset="0"/>
                <a:cs typeface="Segoe UI Light" panose="020B0502040204020203" pitchFamily="34" charset="0"/>
              </a:rPr>
              <a:t>We were engaged to take the existing site design and migrate it into SharePoint in a very compressed project schedule.</a:t>
            </a:r>
          </a:p>
          <a:p>
            <a:pPr indent="-181516">
              <a:lnSpc>
                <a:spcPct val="120000"/>
              </a:lnSpc>
              <a:buFont typeface="Arial" panose="020B0604020202020204" pitchFamily="34" charset="0"/>
              <a:buChar char="•"/>
            </a:pPr>
            <a:r>
              <a:rPr lang="en-US" sz="1482" dirty="0">
                <a:latin typeface="Segoe UI Light" panose="020B0502040204020203" pitchFamily="34" charset="0"/>
                <a:cs typeface="Segoe UI Light" panose="020B0502040204020203" pitchFamily="34" charset="0"/>
              </a:rPr>
              <a:t>We created the new master pages, templates, content types, web parts, and pages necessary for the new site and deployed the application into the production environment.</a:t>
            </a:r>
          </a:p>
          <a:p>
            <a:pPr indent="-181516">
              <a:lnSpc>
                <a:spcPct val="120000"/>
              </a:lnSpc>
              <a:buFont typeface="Arial" panose="020B0604020202020204" pitchFamily="34" charset="0"/>
              <a:buChar char="•"/>
            </a:pPr>
            <a:r>
              <a:rPr lang="en-US" sz="1482" dirty="0">
                <a:latin typeface="Segoe UI Light" panose="020B0502040204020203" pitchFamily="34" charset="0"/>
                <a:cs typeface="Segoe UI Light" panose="020B0502040204020203" pitchFamily="34" charset="0"/>
              </a:rPr>
              <a:t>Support.Xbox.com is now live and localized into over 40 languages. Feedback from users has been largely positive. The project was launched on-time and under budget.</a:t>
            </a:r>
          </a:p>
        </p:txBody>
      </p:sp>
      <p:sp>
        <p:nvSpPr>
          <p:cNvPr id="13" name="Title 1"/>
          <p:cNvSpPr txBox="1">
            <a:spLocks/>
          </p:cNvSpPr>
          <p:nvPr/>
        </p:nvSpPr>
        <p:spPr>
          <a:xfrm>
            <a:off x="1070330" y="252942"/>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35" spc="263" dirty="0">
                <a:solidFill>
                  <a:schemeClr val="bg1"/>
                </a:solidFill>
                <a:latin typeface="Segoe UI Light" panose="020B0502040204020203" pitchFamily="34" charset="0"/>
                <a:cs typeface="Segoe UI Light" panose="020B0502040204020203" pitchFamily="34" charset="0"/>
              </a:rPr>
              <a:t>Xbox Customer Support </a:t>
            </a:r>
            <a:r>
              <a:rPr lang="en-US" sz="3000" spc="263" dirty="0">
                <a:solidFill>
                  <a:schemeClr val="bg1"/>
                </a:solidFill>
                <a:latin typeface="Segoe UI Light" panose="020B0502040204020203" pitchFamily="34" charset="0"/>
                <a:cs typeface="Segoe UI Light" panose="020B0502040204020203" pitchFamily="34" charset="0"/>
              </a:rPr>
              <a:t>- Migration</a:t>
            </a:r>
          </a:p>
          <a:p>
            <a:endParaRPr lang="en-US" sz="4235" spc="263" dirty="0">
              <a:solidFill>
                <a:schemeClr val="bg1"/>
              </a:soli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p:nvPicPr>
        <p:blipFill>
          <a:blip r:embed="rId3"/>
          <a:stretch>
            <a:fillRect/>
          </a:stretch>
        </p:blipFill>
        <p:spPr>
          <a:xfrm>
            <a:off x="7797318" y="3548697"/>
            <a:ext cx="4252612" cy="34332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12"/>
          </p:nvPr>
        </p:nvSpPr>
        <p:spPr/>
        <p:txBody>
          <a:bodyPr/>
          <a:lstStyle/>
          <a:p>
            <a:pPr marL="26894">
              <a:lnSpc>
                <a:spcPts val="1429"/>
              </a:lnSpc>
            </a:pPr>
            <a:endParaRPr lang="en-US" spc="11" dirty="0"/>
          </a:p>
        </p:txBody>
      </p:sp>
      <p:pic>
        <p:nvPicPr>
          <p:cNvPr id="8" name="Picture 7" descr="http://news.xbox.com/~/media/images/media%20assets/xbox%20one/xbox%20one%20hardware%20and%20platform/logos/xboxone_rgb_stacked.png?h=641&amp;w=940">
            <a:extLst>
              <a:ext uri="{FF2B5EF4-FFF2-40B4-BE49-F238E27FC236}">
                <a16:creationId xmlns:a16="http://schemas.microsoft.com/office/drawing/2014/main" id="{C770B8ED-DA2A-C149-A6FC-57CA02E3C8DA}"/>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8012877" y="1321164"/>
            <a:ext cx="3418193" cy="23584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79679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restorepoint.net/wp-content/uploads/database-icon.png">
            <a:extLst>
              <a:ext uri="{FF2B5EF4-FFF2-40B4-BE49-F238E27FC236}">
                <a16:creationId xmlns:a16="http://schemas.microsoft.com/office/drawing/2014/main" id="{CC51751F-1E6D-1A47-9C79-D7CA0114EA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9333" y="3075754"/>
            <a:ext cx="1850652" cy="18506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801F1E9-EBCD-AF4A-9306-BDC6C48F2671}"/>
              </a:ext>
            </a:extLst>
          </p:cNvPr>
          <p:cNvSpPr/>
          <p:nvPr/>
        </p:nvSpPr>
        <p:spPr>
          <a:xfrm>
            <a:off x="6573243" y="3075754"/>
            <a:ext cx="5016128" cy="1769972"/>
          </a:xfrm>
          <a:prstGeom prst="rect">
            <a:avLst/>
          </a:prstGeom>
        </p:spPr>
        <p:txBody>
          <a:bodyPr wrap="square">
            <a:spAutoFit/>
          </a:bodyPr>
          <a:lstStyle/>
          <a:p>
            <a:pPr>
              <a:lnSpc>
                <a:spcPct val="115000"/>
              </a:lnSpc>
              <a:spcAft>
                <a:spcPts val="635"/>
              </a:spcAft>
            </a:pPr>
            <a:r>
              <a:rPr lang="en-US" sz="4659"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Office365</a:t>
            </a:r>
          </a:p>
          <a:p>
            <a:pPr>
              <a:lnSpc>
                <a:spcPct val="115000"/>
              </a:lnSpc>
              <a:spcAft>
                <a:spcPts val="635"/>
              </a:spcAft>
            </a:pPr>
            <a:r>
              <a:rPr lang="en-US" sz="4659"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Featured Work</a:t>
            </a:r>
          </a:p>
        </p:txBody>
      </p:sp>
    </p:spTree>
    <p:extLst>
      <p:ext uri="{BB962C8B-B14F-4D97-AF65-F5344CB8AC3E}">
        <p14:creationId xmlns:p14="http://schemas.microsoft.com/office/powerpoint/2010/main" val="167035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64416" y="1559977"/>
            <a:ext cx="5214097" cy="6291787"/>
          </a:xfrm>
          <a:prstGeom prst="rect">
            <a:avLst/>
          </a:prstGeom>
          <a:noFill/>
        </p:spPr>
        <p:txBody>
          <a:bodyPr wrap="square" rtlCol="0">
            <a:spAutoFit/>
          </a:bodyPr>
          <a:lstStyle/>
          <a:p>
            <a:pPr>
              <a:lnSpc>
                <a:spcPct val="120000"/>
              </a:lnSpc>
            </a:pPr>
            <a:r>
              <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rPr>
              <a:t>What We Did </a:t>
            </a:r>
            <a:endParaRPr lang="en-US" sz="1271" dirty="0">
              <a:latin typeface="Segoe UI" panose="020B0502040204020203" pitchFamily="34" charset="0"/>
              <a:ea typeface="MS Mincho" panose="02020609040205080304" pitchFamily="49" charset="-128"/>
              <a:cs typeface="Segoe UI" panose="020B0502040204020203" pitchFamily="34" charset="0"/>
            </a:endParaRPr>
          </a:p>
          <a:p>
            <a:pPr>
              <a:lnSpc>
                <a:spcPct val="150000"/>
              </a:lnSpc>
            </a:pPr>
            <a:r>
              <a:rPr lang="en-US" sz="1271" dirty="0">
                <a:latin typeface="Segoe UI" panose="020B0502040204020203" pitchFamily="34" charset="0"/>
                <a:ea typeface="MS Mincho" panose="02020609040205080304" pitchFamily="49" charset="-128"/>
                <a:cs typeface="Segoe UI" panose="020B0502040204020203" pitchFamily="34" charset="0"/>
              </a:rPr>
              <a:t>Zillow acquired Trulia in the marketplace and needed to merge their companies to share their productivity suite. Due to complexity of IT dependencies, they needed to leverage newer technologies at the time, such as AADSync to support multi-forest configurations. Affirma, as a managed Microsoft Partner, successfully sync’d and migrated Trulia’s email accounts from Intermedia to the Office 365 platform while keeping both forests separate to meet business needs and requirements. </a:t>
            </a:r>
          </a:p>
          <a:p>
            <a:pPr>
              <a:lnSpc>
                <a:spcPct val="120000"/>
              </a:lnSpc>
            </a:pPr>
            <a:endParaRPr lang="en-US" sz="1271" dirty="0">
              <a:latin typeface="Segoe UI" panose="020B0502040204020203" pitchFamily="34" charset="0"/>
              <a:ea typeface="MS Mincho" panose="02020609040205080304" pitchFamily="49" charset="-128"/>
              <a:cs typeface="Segoe UI" panose="020B0502040204020203" pitchFamily="34" charset="0"/>
            </a:endParaRPr>
          </a:p>
          <a:p>
            <a:pPr>
              <a:lnSpc>
                <a:spcPct val="120000"/>
              </a:lnSpc>
            </a:pPr>
            <a:r>
              <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rPr>
              <a:t>The Result</a:t>
            </a:r>
            <a:endParaRPr lang="en-US" sz="2444" dirty="0">
              <a:latin typeface="Segoe UI" panose="020B0502040204020203" pitchFamily="34" charset="0"/>
              <a:ea typeface="MS Mincho" panose="02020609040205080304" pitchFamily="49" charset="-128"/>
              <a:cs typeface="Segoe UI" panose="020B0502040204020203" pitchFamily="34" charset="0"/>
            </a:endParaRPr>
          </a:p>
          <a:p>
            <a:pPr>
              <a:lnSpc>
                <a:spcPct val="150000"/>
              </a:lnSpc>
            </a:pPr>
            <a:r>
              <a:rPr lang="en-US" sz="1271" dirty="0">
                <a:latin typeface="Segoe UI" panose="020B0502040204020203" pitchFamily="34" charset="0"/>
                <a:ea typeface="MS Mincho" panose="02020609040205080304" pitchFamily="49" charset="-128"/>
                <a:cs typeface="Segoe UI" panose="020B0502040204020203" pitchFamily="34" charset="0"/>
              </a:rPr>
              <a:t>Zillow was emphatically satisfied with Affirma’s project team and with the final product. In addition to Zillow being overjoyed, Microsoft celebrated Affirma’s ability to navigate this complex deployment. Zillow is still enjoying the advanced capabilities and up-to-date functionality that the Office 365 platform provides. The Zillow team appreciated Affirma’s ability to work within an exact timeline, is thrilled with the successful migration of Trulia’s email accounts and Affirma’s ability to handle the complexities that come with migrating 2,000+ users. </a:t>
            </a:r>
          </a:p>
          <a:p>
            <a:endParaRPr lang="en-US" sz="1271" dirty="0">
              <a:latin typeface="Segoe UI" panose="020B0502040204020203" pitchFamily="34" charset="0"/>
              <a:ea typeface="MS Mincho" panose="02020609040205080304" pitchFamily="49" charset="-128"/>
              <a:cs typeface="Segoe UI" panose="020B0502040204020203" pitchFamily="34" charset="0"/>
            </a:endParaRPr>
          </a:p>
        </p:txBody>
      </p:sp>
      <p:sp>
        <p:nvSpPr>
          <p:cNvPr id="13" name="Title 1"/>
          <p:cNvSpPr txBox="1">
            <a:spLocks/>
          </p:cNvSpPr>
          <p:nvPr/>
        </p:nvSpPr>
        <p:spPr>
          <a:xfrm>
            <a:off x="605636" y="237951"/>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35" b="1" spc="263" dirty="0">
                <a:solidFill>
                  <a:schemeClr val="bg1"/>
                </a:solidFill>
                <a:latin typeface="Segoe UI Light" panose="020B0502040204020203" pitchFamily="34" charset="0"/>
                <a:cs typeface="Segoe UI Light" panose="020B0502040204020203" pitchFamily="34" charset="0"/>
              </a:rPr>
              <a:t>Zillow Group - </a:t>
            </a:r>
            <a:r>
              <a:rPr lang="en-US" sz="3000" b="1" spc="263" dirty="0">
                <a:solidFill>
                  <a:schemeClr val="bg1"/>
                </a:solidFill>
                <a:latin typeface="Segoe UI Light" panose="020B0502040204020203" pitchFamily="34" charset="0"/>
                <a:cs typeface="Segoe UI Light" panose="020B0502040204020203" pitchFamily="34" charset="0"/>
              </a:rPr>
              <a:t>Office 365 Implementation</a:t>
            </a:r>
          </a:p>
        </p:txBody>
      </p:sp>
      <p:pic>
        <p:nvPicPr>
          <p:cNvPr id="1026" name="Picture 2" descr="http://syndication.mfrmls.com/wp-content/uploads/2014/11/Zillow-Group-Logo-w-Zillow-Trulia-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3500" y="3654752"/>
            <a:ext cx="5662810" cy="155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98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43479" y="1351144"/>
            <a:ext cx="5057007" cy="6604629"/>
          </a:xfrm>
          <a:prstGeom prst="rect">
            <a:avLst/>
          </a:prstGeom>
          <a:noFill/>
        </p:spPr>
        <p:txBody>
          <a:bodyPr wrap="square" rtlCol="0">
            <a:spAutoFit/>
          </a:bodyPr>
          <a:lstStyle/>
          <a:p>
            <a:pPr>
              <a:lnSpc>
                <a:spcPct val="120000"/>
              </a:lnSpc>
            </a:pPr>
            <a:endParaRPr lang="en-US" sz="1694" dirty="0">
              <a:latin typeface="Segoe UI" panose="020B0502040204020203" pitchFamily="34" charset="0"/>
              <a:ea typeface="Calibri" panose="020F0502020204030204" pitchFamily="34" charset="0"/>
              <a:cs typeface="Segoe UI" panose="020B0502040204020203" pitchFamily="34" charset="0"/>
            </a:endParaRPr>
          </a:p>
          <a:p>
            <a:pPr>
              <a:lnSpc>
                <a:spcPct val="120000"/>
              </a:lnSpc>
            </a:pPr>
            <a:r>
              <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rPr>
              <a:t>What We Did</a:t>
            </a:r>
            <a:br>
              <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rPr>
            </a:br>
            <a:r>
              <a:rPr lang="en-US" sz="1271" dirty="0">
                <a:latin typeface="Segoe UI" panose="020B0502040204020203" pitchFamily="34" charset="0"/>
                <a:ea typeface="MS Mincho" panose="02020609040205080304" pitchFamily="49" charset="-128"/>
                <a:cs typeface="Segoe UI" panose="020B0502040204020203" pitchFamily="34" charset="0"/>
              </a:rPr>
              <a:t>Zonar Systems came to Affirma with a need to upgrade their current ADFS and on premise Exchange 2007.  We went through group sessions with Zonar Systems to understand key functionality, implement new technology and upgrade ADFS to 2013 and migrate to Office 365.</a:t>
            </a:r>
          </a:p>
          <a:p>
            <a:pPr>
              <a:lnSpc>
                <a:spcPct val="120000"/>
              </a:lnSpc>
            </a:pPr>
            <a:endParaRPr lang="en-US" sz="1271" dirty="0">
              <a:latin typeface="Segoe UI" panose="020B0502040204020203" pitchFamily="34" charset="0"/>
              <a:ea typeface="MS Mincho" panose="02020609040205080304" pitchFamily="49" charset="-128"/>
              <a:cs typeface="Segoe UI" panose="020B0502040204020203" pitchFamily="34" charset="0"/>
            </a:endParaRPr>
          </a:p>
          <a:p>
            <a:pPr>
              <a:lnSpc>
                <a:spcPct val="120000"/>
              </a:lnSpc>
            </a:pPr>
            <a:r>
              <a:rPr lang="en-US" sz="1271" dirty="0">
                <a:latin typeface="Segoe UI" panose="020B0502040204020203" pitchFamily="34" charset="0"/>
                <a:ea typeface="MS Mincho" panose="02020609040205080304" pitchFamily="49" charset="-128"/>
                <a:cs typeface="Segoe UI" panose="020B0502040204020203" pitchFamily="34" charset="0"/>
              </a:rPr>
              <a:t>Zonar systems was extremely focused on applying forward thinking methods. Utilizing best practices, Affirma accomplished their goal of configuring Office 365 and migrating 900GB of data on exchange with approximately 220 users. </a:t>
            </a:r>
          </a:p>
          <a:p>
            <a:pPr>
              <a:lnSpc>
                <a:spcPct val="120000"/>
              </a:lnSpc>
            </a:pPr>
            <a:r>
              <a:rPr lang="en-US" sz="1271" dirty="0">
                <a:latin typeface="Segoe UI" panose="020B0502040204020203" pitchFamily="34" charset="0"/>
                <a:ea typeface="MS Mincho" panose="02020609040205080304" pitchFamily="49" charset="-128"/>
                <a:cs typeface="Segoe UI" panose="020B0502040204020203" pitchFamily="34" charset="0"/>
              </a:rPr>
              <a:t> </a:t>
            </a:r>
          </a:p>
          <a:p>
            <a:pPr>
              <a:lnSpc>
                <a:spcPct val="120000"/>
              </a:lnSpc>
            </a:pPr>
            <a:r>
              <a:rPr lang="en-US" sz="2118" dirty="0">
                <a:solidFill>
                  <a:srgbClr val="F75714"/>
                </a:solidFill>
                <a:latin typeface="Segoe UI" panose="020B0502040204020203" pitchFamily="34" charset="0"/>
                <a:ea typeface="MS Mincho" panose="02020609040205080304" pitchFamily="49" charset="-128"/>
                <a:cs typeface="Segoe UI" panose="020B0502040204020203" pitchFamily="34" charset="0"/>
              </a:rPr>
              <a:t>The Result</a:t>
            </a:r>
          </a:p>
          <a:p>
            <a:pPr>
              <a:lnSpc>
                <a:spcPct val="150000"/>
              </a:lnSpc>
            </a:pPr>
            <a:r>
              <a:rPr lang="en-US" sz="1271" dirty="0">
                <a:latin typeface="Segoe UI" panose="020B0502040204020203" pitchFamily="34" charset="0"/>
                <a:ea typeface="MS Mincho" panose="02020609040205080304" pitchFamily="49" charset="-128"/>
                <a:cs typeface="Segoe UI" panose="020B0502040204020203" pitchFamily="34" charset="0"/>
              </a:rPr>
              <a:t>Zonar was extremely pleased with Affirma’s ability to listen to their needs and help them clean up the architecture of their Active Directory. Affirma was able to upgrade Single Sign on components with ADFS from 2003 to 2012 as well as setup and configure Office 365. Zonar was emphatically satisfied with Affirma’s ability to migrate mailboxes to Office 365, provide documentation to assist with configuring Outlook for end users to connect to O365. Additionally, Affirma provided training for admins on how to manage everything in O365.</a:t>
            </a:r>
          </a:p>
          <a:p>
            <a:endParaRPr lang="en-US" sz="1271" dirty="0">
              <a:latin typeface="Segoe UI" panose="020B0502040204020203" pitchFamily="34" charset="0"/>
              <a:ea typeface="MS Mincho" panose="02020609040205080304" pitchFamily="49" charset="-128"/>
              <a:cs typeface="Segoe UI" panose="020B0502040204020203" pitchFamily="34" charset="0"/>
            </a:endParaRPr>
          </a:p>
        </p:txBody>
      </p:sp>
      <p:sp>
        <p:nvSpPr>
          <p:cNvPr id="13" name="Title 1"/>
          <p:cNvSpPr txBox="1">
            <a:spLocks/>
          </p:cNvSpPr>
          <p:nvPr/>
        </p:nvSpPr>
        <p:spPr>
          <a:xfrm>
            <a:off x="875458" y="343325"/>
            <a:ext cx="10160830" cy="1007819"/>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00" b="1" spc="263" dirty="0">
                <a:solidFill>
                  <a:schemeClr val="bg1"/>
                </a:solidFill>
                <a:latin typeface="Segoe UI Light" panose="020B0502040204020203" pitchFamily="34" charset="0"/>
                <a:cs typeface="Segoe UI Light" panose="020B0502040204020203" pitchFamily="34" charset="0"/>
              </a:rPr>
              <a:t>Zonar Systems </a:t>
            </a:r>
            <a:r>
              <a:rPr lang="en-US" sz="3388" b="1" spc="263" dirty="0">
                <a:solidFill>
                  <a:schemeClr val="bg1"/>
                </a:solidFill>
                <a:latin typeface="Segoe UI Light" panose="020B0502040204020203" pitchFamily="34" charset="0"/>
                <a:cs typeface="Segoe UI Light" panose="020B0502040204020203" pitchFamily="34" charset="0"/>
              </a:rPr>
              <a:t>- </a:t>
            </a:r>
            <a:r>
              <a:rPr lang="en-US" sz="3000" b="1" spc="263" dirty="0">
                <a:solidFill>
                  <a:schemeClr val="bg1"/>
                </a:solidFill>
                <a:latin typeface="Segoe UI Light" panose="020B0502040204020203" pitchFamily="34" charset="0"/>
                <a:cs typeface="Segoe UI Light" panose="020B0502040204020203" pitchFamily="34" charset="0"/>
              </a:rPr>
              <a:t>O365 Email Migration </a:t>
            </a:r>
          </a:p>
        </p:txBody>
      </p:sp>
      <p:pic>
        <p:nvPicPr>
          <p:cNvPr id="3" name="Picture 2"/>
          <p:cNvPicPr>
            <a:picLocks noChangeAspect="1"/>
          </p:cNvPicPr>
          <p:nvPr/>
        </p:nvPicPr>
        <p:blipFill>
          <a:blip r:embed="rId3"/>
          <a:stretch>
            <a:fillRect/>
          </a:stretch>
        </p:blipFill>
        <p:spPr>
          <a:xfrm>
            <a:off x="7728998" y="3100436"/>
            <a:ext cx="4450795" cy="1735686"/>
          </a:xfrm>
          <a:prstGeom prst="rect">
            <a:avLst/>
          </a:prstGeom>
        </p:spPr>
      </p:pic>
    </p:spTree>
    <p:extLst>
      <p:ext uri="{BB962C8B-B14F-4D97-AF65-F5344CB8AC3E}">
        <p14:creationId xmlns:p14="http://schemas.microsoft.com/office/powerpoint/2010/main" val="3143794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733" r="630" b="818"/>
          <a:stretch/>
        </p:blipFill>
        <p:spPr>
          <a:xfrm>
            <a:off x="7674101" y="1930136"/>
            <a:ext cx="4627603" cy="3807396"/>
          </a:xfrm>
          <a:prstGeom prst="rect">
            <a:avLst/>
          </a:prstGeom>
        </p:spPr>
      </p:pic>
      <p:sp>
        <p:nvSpPr>
          <p:cNvPr id="6" name="TextBox 5"/>
          <p:cNvSpPr txBox="1"/>
          <p:nvPr/>
        </p:nvSpPr>
        <p:spPr>
          <a:xfrm>
            <a:off x="2392885" y="1471086"/>
            <a:ext cx="4727831" cy="5944384"/>
          </a:xfrm>
          <a:prstGeom prst="rect">
            <a:avLst/>
          </a:prstGeom>
          <a:noFill/>
        </p:spPr>
        <p:txBody>
          <a:bodyPr wrap="square" rtlCol="0">
            <a:spAutoFit/>
          </a:bodyPr>
          <a:lstStyle/>
          <a:p>
            <a:pPr>
              <a:lnSpc>
                <a:spcPct val="120000"/>
              </a:lnSpc>
            </a:pPr>
            <a:r>
              <a:rPr lang="en-US" sz="2444" dirty="0">
                <a:solidFill>
                  <a:srgbClr val="F75714"/>
                </a:solidFill>
                <a:latin typeface="Segoe UI" panose="020B0502040204020203" pitchFamily="34" charset="0"/>
                <a:ea typeface="MS Mincho" panose="02020609040205080304" pitchFamily="49" charset="-128"/>
                <a:cs typeface="Segoe UI" panose="020B0502040204020203" pitchFamily="34" charset="0"/>
              </a:rPr>
              <a:t>Business Need</a:t>
            </a:r>
            <a:endParaRPr lang="en-US" sz="1271" dirty="0">
              <a:latin typeface="Segoe UI" panose="020B0502040204020203" pitchFamily="34" charset="0"/>
              <a:ea typeface="MS Mincho" panose="02020609040205080304" pitchFamily="49" charset="-128"/>
              <a:cs typeface="Segoe UI" panose="020B0502040204020203" pitchFamily="34" charset="0"/>
            </a:endParaRPr>
          </a:p>
          <a:p>
            <a:r>
              <a:rPr lang="en-US" sz="1271" dirty="0">
                <a:latin typeface="Segoe UI" panose="020B0502040204020203" pitchFamily="34" charset="0"/>
                <a:cs typeface="Segoe UI" panose="020B0502040204020203" pitchFamily="34" charset="0"/>
              </a:rPr>
              <a:t>Oberto, a snack foods company, came to Affirma and with a need to update its aging, low availability, infrastructure to a more modern practice. They had 3 lower capacity on-premises servers with no room for additional growth, yet they as an organization were looking towards growth in the near future. Similarly, they had no Instant Messaging/collaboration tool in place for employee’s to communicate and collaborate with one another. Oberto needed a comprehensive solution which would allow them flexible growth plans, high server availability, and a dynamic instant communication tool for cohesive communication. </a:t>
            </a:r>
          </a:p>
          <a:p>
            <a:endParaRPr lang="en-US" sz="1271" dirty="0">
              <a:latin typeface="Segoe UI" panose="020B0502040204020203" pitchFamily="34" charset="0"/>
              <a:ea typeface="MS Mincho" panose="02020609040205080304" pitchFamily="49" charset="-128"/>
              <a:cs typeface="Segoe UI" panose="020B0502040204020203" pitchFamily="34" charset="0"/>
            </a:endParaRPr>
          </a:p>
          <a:p>
            <a:pPr>
              <a:lnSpc>
                <a:spcPct val="120000"/>
              </a:lnSpc>
            </a:pPr>
            <a:r>
              <a:rPr lang="en-US" sz="2444" dirty="0">
                <a:solidFill>
                  <a:srgbClr val="F75714"/>
                </a:solidFill>
                <a:latin typeface="Segoe UI" panose="020B0502040204020203" pitchFamily="34" charset="0"/>
                <a:ea typeface="MS Mincho" panose="02020609040205080304" pitchFamily="49" charset="-128"/>
                <a:cs typeface="Segoe UI" panose="020B0502040204020203" pitchFamily="34" charset="0"/>
              </a:rPr>
              <a:t>What</a:t>
            </a:r>
            <a:r>
              <a:rPr lang="en-US" sz="1165" dirty="0">
                <a:latin typeface="Segoe UI" panose="020B0502040204020203" pitchFamily="34" charset="0"/>
                <a:ea typeface="MS Mincho" panose="02020609040205080304" pitchFamily="49" charset="-128"/>
                <a:cs typeface="Segoe UI" panose="020B0502040204020203" pitchFamily="34" charset="0"/>
              </a:rPr>
              <a:t> </a:t>
            </a:r>
            <a:r>
              <a:rPr lang="en-US" sz="2444" dirty="0">
                <a:solidFill>
                  <a:srgbClr val="F75714"/>
                </a:solidFill>
                <a:latin typeface="Segoe UI" panose="020B0502040204020203" pitchFamily="34" charset="0"/>
                <a:ea typeface="MS Mincho" panose="02020609040205080304" pitchFamily="49" charset="-128"/>
                <a:cs typeface="Segoe UI" panose="020B0502040204020203" pitchFamily="34" charset="0"/>
              </a:rPr>
              <a:t>We Did</a:t>
            </a:r>
            <a:endParaRPr lang="en-US" sz="1271" dirty="0">
              <a:latin typeface="Segoe UI" panose="020B0502040204020203" pitchFamily="34" charset="0"/>
              <a:cs typeface="Segoe UI" panose="020B0502040204020203" pitchFamily="34" charset="0"/>
            </a:endParaRPr>
          </a:p>
          <a:p>
            <a:r>
              <a:rPr lang="en-US" sz="1271" dirty="0">
                <a:latin typeface="Segoe UI" panose="020B0502040204020203" pitchFamily="34" charset="0"/>
                <a:cs typeface="Segoe UI" panose="020B0502040204020203" pitchFamily="34" charset="0"/>
              </a:rPr>
              <a:t>Moved all users to the cloud for Exchange and Lync, which increased server reliability and user storage capacity from under 1 GB to 50 GB, and deployed login services for a SSO experience.</a:t>
            </a:r>
          </a:p>
          <a:p>
            <a:r>
              <a:rPr lang="en-US" sz="1271" dirty="0">
                <a:latin typeface="Segoe UI" panose="020B0502040204020203" pitchFamily="34" charset="0"/>
                <a:cs typeface="Segoe UI" panose="020B0502040204020203" pitchFamily="34" charset="0"/>
              </a:rPr>
              <a:t> </a:t>
            </a:r>
            <a:endParaRPr lang="en-US" sz="2444" dirty="0">
              <a:solidFill>
                <a:srgbClr val="F75714"/>
              </a:solidFill>
              <a:latin typeface="Segoe UI" panose="020B0502040204020203" pitchFamily="34" charset="0"/>
              <a:ea typeface="MS Mincho" panose="02020609040205080304" pitchFamily="49" charset="-128"/>
              <a:cs typeface="Segoe UI" panose="020B0502040204020203" pitchFamily="34" charset="0"/>
            </a:endParaRPr>
          </a:p>
          <a:p>
            <a:pPr lvl="0">
              <a:lnSpc>
                <a:spcPct val="120000"/>
              </a:lnSpc>
            </a:pPr>
            <a:r>
              <a:rPr lang="en-US" sz="2444" dirty="0">
                <a:solidFill>
                  <a:srgbClr val="F75714"/>
                </a:solidFill>
                <a:latin typeface="Segoe UI" panose="020B0502040204020203" pitchFamily="34" charset="0"/>
                <a:ea typeface="MS Mincho" panose="02020609040205080304" pitchFamily="49" charset="-128"/>
                <a:cs typeface="Segoe UI" panose="020B0502040204020203" pitchFamily="34" charset="0"/>
              </a:rPr>
              <a:t>Results</a:t>
            </a:r>
          </a:p>
          <a:p>
            <a:r>
              <a:rPr lang="en-US" sz="1271" dirty="0">
                <a:latin typeface="Segoe UI" panose="020B0502040204020203" pitchFamily="34" charset="0"/>
                <a:cs typeface="Segoe UI" panose="020B0502040204020203" pitchFamily="34" charset="0"/>
              </a:rPr>
              <a:t>All existing users across the organization were moved to Office 365’s flexible cloud based solution, increasing availability and storage for users. Similarly, the added function of Lync addressed the need for an collaboration and instant messaging tool. Oberto is currently in the process of growing and will be able to easily add new users and content to fit their needs. </a:t>
            </a:r>
            <a:endParaRPr lang="en-US" sz="1271" dirty="0">
              <a:latin typeface="Segoe UI" panose="020B0502040204020203" pitchFamily="34" charset="0"/>
              <a:ea typeface="MS Mincho" panose="02020609040205080304" pitchFamily="49" charset="-128"/>
              <a:cs typeface="Segoe UI" panose="020B0502040204020203" pitchFamily="34" charset="0"/>
            </a:endParaRPr>
          </a:p>
        </p:txBody>
      </p:sp>
      <p:sp>
        <p:nvSpPr>
          <p:cNvPr id="13" name="Title 1"/>
          <p:cNvSpPr txBox="1">
            <a:spLocks/>
          </p:cNvSpPr>
          <p:nvPr/>
        </p:nvSpPr>
        <p:spPr>
          <a:xfrm>
            <a:off x="1055340" y="282922"/>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35" b="1" spc="263" dirty="0" err="1">
                <a:solidFill>
                  <a:schemeClr val="bg1"/>
                </a:solidFill>
                <a:latin typeface="Segoe UI Light" panose="020B0502040204020203" pitchFamily="34" charset="0"/>
                <a:cs typeface="Segoe UI Light" panose="020B0502040204020203" pitchFamily="34" charset="0"/>
              </a:rPr>
              <a:t>Oberto</a:t>
            </a:r>
            <a:r>
              <a:rPr lang="en-US" sz="4235" b="1" spc="263" dirty="0">
                <a:solidFill>
                  <a:schemeClr val="bg1"/>
                </a:solidFill>
                <a:latin typeface="Segoe UI Light" panose="020B0502040204020203" pitchFamily="34" charset="0"/>
                <a:cs typeface="Segoe UI Light" panose="020B0502040204020203" pitchFamily="34" charset="0"/>
              </a:rPr>
              <a:t> - </a:t>
            </a:r>
            <a:r>
              <a:rPr lang="en-US" sz="3000" b="1" spc="263" dirty="0">
                <a:solidFill>
                  <a:schemeClr val="bg1"/>
                </a:solidFill>
                <a:latin typeface="Segoe UI Light" panose="020B0502040204020203" pitchFamily="34" charset="0"/>
                <a:cs typeface="Segoe UI Light" panose="020B0502040204020203" pitchFamily="34" charset="0"/>
              </a:rPr>
              <a:t>Office 365 Migration</a:t>
            </a:r>
          </a:p>
          <a:p>
            <a:endParaRPr lang="en-US" sz="4235" b="1" spc="263" dirty="0">
              <a:solidFill>
                <a:schemeClr val="bg1"/>
              </a:solidFill>
              <a:latin typeface="Segoe UI Light" panose="020B0502040204020203" pitchFamily="34" charset="0"/>
              <a:cs typeface="Segoe UI Light" panose="020B0502040204020203" pitchFamily="34" charset="0"/>
            </a:endParaRPr>
          </a:p>
        </p:txBody>
      </p:sp>
      <p:sp>
        <p:nvSpPr>
          <p:cNvPr id="4" name="Rectangle 3"/>
          <p:cNvSpPr/>
          <p:nvPr/>
        </p:nvSpPr>
        <p:spPr>
          <a:xfrm>
            <a:off x="10677037" y="5737532"/>
            <a:ext cx="1714072" cy="7696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4" dirty="0"/>
          </a:p>
        </p:txBody>
      </p:sp>
      <p:sp>
        <p:nvSpPr>
          <p:cNvPr id="3" name="Rectangle 2">
            <a:extLst>
              <a:ext uri="{FF2B5EF4-FFF2-40B4-BE49-F238E27FC236}">
                <a16:creationId xmlns:a16="http://schemas.microsoft.com/office/drawing/2014/main" id="{911A1891-986E-0D42-A8E1-51E67C9DB29B}"/>
              </a:ext>
            </a:extLst>
          </p:cNvPr>
          <p:cNvSpPr/>
          <p:nvPr/>
        </p:nvSpPr>
        <p:spPr>
          <a:xfrm>
            <a:off x="10807908" y="5066675"/>
            <a:ext cx="1493796" cy="6708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cdn.net.outdoorhub.com/wp-content/uploads/sites/3/2013/12/oberto-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07908" y="5066675"/>
            <a:ext cx="1662383" cy="129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19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restorepoint.net/wp-content/uploads/database-icon.png">
            <a:extLst>
              <a:ext uri="{FF2B5EF4-FFF2-40B4-BE49-F238E27FC236}">
                <a16:creationId xmlns:a16="http://schemas.microsoft.com/office/drawing/2014/main" id="{CC51751F-1E6D-1A47-9C79-D7CA0114EA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9333" y="3075754"/>
            <a:ext cx="1850652" cy="18506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5647C09-16A1-AA4C-B441-C51A230953B3}"/>
              </a:ext>
            </a:extLst>
          </p:cNvPr>
          <p:cNvSpPr/>
          <p:nvPr/>
        </p:nvSpPr>
        <p:spPr>
          <a:xfrm>
            <a:off x="6573243" y="3075754"/>
            <a:ext cx="5735184" cy="1769972"/>
          </a:xfrm>
          <a:prstGeom prst="rect">
            <a:avLst/>
          </a:prstGeom>
        </p:spPr>
        <p:txBody>
          <a:bodyPr wrap="square">
            <a:spAutoFit/>
          </a:bodyPr>
          <a:lstStyle/>
          <a:p>
            <a:pPr>
              <a:lnSpc>
                <a:spcPct val="115000"/>
              </a:lnSpc>
              <a:spcAft>
                <a:spcPts val="635"/>
              </a:spcAft>
            </a:pPr>
            <a:r>
              <a:rPr lang="en-US" sz="4659"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Business Intelligence</a:t>
            </a:r>
          </a:p>
          <a:p>
            <a:pPr>
              <a:lnSpc>
                <a:spcPct val="115000"/>
              </a:lnSpc>
              <a:spcAft>
                <a:spcPts val="635"/>
              </a:spcAft>
            </a:pPr>
            <a:r>
              <a:rPr lang="en-US" sz="4659"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Featured Work</a:t>
            </a:r>
          </a:p>
        </p:txBody>
      </p:sp>
    </p:spTree>
    <p:extLst>
      <p:ext uri="{BB962C8B-B14F-4D97-AF65-F5344CB8AC3E}">
        <p14:creationId xmlns:p14="http://schemas.microsoft.com/office/powerpoint/2010/main" val="393253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995380" y="255698"/>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35" spc="263" dirty="0">
                <a:solidFill>
                  <a:schemeClr val="bg1"/>
                </a:solidFill>
                <a:latin typeface="Segoe UI Light" panose="020B0502040204020203" pitchFamily="34" charset="0"/>
                <a:cs typeface="Segoe UI Light" panose="020B0502040204020203" pitchFamily="34" charset="0"/>
              </a:rPr>
              <a:t>Expedia - </a:t>
            </a:r>
            <a:r>
              <a:rPr lang="en-US" sz="3000" spc="263" dirty="0">
                <a:solidFill>
                  <a:schemeClr val="bg1"/>
                </a:solidFill>
                <a:latin typeface="Segoe UI Light" panose="020B0502040204020203" pitchFamily="34" charset="0"/>
                <a:cs typeface="Segoe UI Light" panose="020B0502040204020203" pitchFamily="34" charset="0"/>
              </a:rPr>
              <a:t>SEO Analytics</a:t>
            </a:r>
          </a:p>
        </p:txBody>
      </p:sp>
      <p:sp>
        <p:nvSpPr>
          <p:cNvPr id="14" name="TextBox 13"/>
          <p:cNvSpPr txBox="1"/>
          <p:nvPr/>
        </p:nvSpPr>
        <p:spPr>
          <a:xfrm>
            <a:off x="2509386" y="1665183"/>
            <a:ext cx="4714771" cy="5585312"/>
          </a:xfrm>
          <a:prstGeom prst="rect">
            <a:avLst/>
          </a:prstGeom>
          <a:noFill/>
        </p:spPr>
        <p:txBody>
          <a:bodyPr wrap="square" rtlCol="0">
            <a:spAutoFit/>
          </a:bodyPr>
          <a:lstStyle/>
          <a:p>
            <a:pPr>
              <a:lnSpc>
                <a:spcPct val="120000"/>
              </a:lnSpc>
              <a:buClr>
                <a:srgbClr val="F36F21"/>
              </a:buClr>
              <a:buSzPct val="75000"/>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Business Need</a:t>
            </a:r>
          </a:p>
          <a:p>
            <a:r>
              <a:rPr lang="en-US" sz="1271" dirty="0">
                <a:latin typeface="Segoe UI" panose="020B0502040204020203" pitchFamily="34" charset="0"/>
                <a:cs typeface="Segoe UI" panose="020B0502040204020203" pitchFamily="34" charset="0"/>
              </a:rPr>
              <a:t>Expedia’s Search Engine Optimization (SEO) Department needed an easy yet powerful way to analyze millions of search result data points. Every day, more than 100 million search results needed to be analyzed to identify trends and opportunities to modify SEO on the top search engine web sites. The solution needed to be fast and scalable, given the amount of data to be aggregated. Expedia also requested a recommendation for determining which BI tool would meet the business needs.</a:t>
            </a:r>
          </a:p>
          <a:p>
            <a:pPr>
              <a:lnSpc>
                <a:spcPct val="120000"/>
              </a:lnSpc>
            </a:pPr>
            <a:endParaRPr lang="en-US" sz="1271" dirty="0">
              <a:latin typeface="Segoe UI" panose="020B0502040204020203" pitchFamily="34" charset="0"/>
              <a:cs typeface="Segoe UI" panose="020B0502040204020203" pitchFamily="34" charset="0"/>
            </a:endParaRPr>
          </a:p>
          <a:p>
            <a:pPr>
              <a:lnSpc>
                <a:spcPct val="120000"/>
              </a:lnSpc>
              <a:buClr>
                <a:srgbClr val="F36F21"/>
              </a:buClr>
              <a:buSzPct val="75000"/>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What We Did </a:t>
            </a:r>
          </a:p>
          <a:p>
            <a:pPr marL="181531" indent="-181531">
              <a:lnSpc>
                <a:spcPct val="120000"/>
              </a:lnSpc>
              <a:buFont typeface="Arial" panose="020B0604020202020204" pitchFamily="34" charset="0"/>
              <a:buChar char="•"/>
            </a:pPr>
            <a:r>
              <a:rPr lang="en-US" sz="1271" dirty="0">
                <a:latin typeface="Segoe UI" panose="020B0502040204020203" pitchFamily="34" charset="0"/>
                <a:cs typeface="Segoe UI" panose="020B0502040204020203" pitchFamily="34" charset="0"/>
              </a:rPr>
              <a:t>Utilizing Azure Data Warehouse, SQL Server Integration Services, Tableau and Power BI, Affirma developed a semi-autonomous process for importing the data and visualizing the data. </a:t>
            </a:r>
          </a:p>
          <a:p>
            <a:pPr marL="181531" indent="-181531">
              <a:lnSpc>
                <a:spcPct val="120000"/>
              </a:lnSpc>
              <a:buFont typeface="Arial" panose="020B0604020202020204" pitchFamily="34" charset="0"/>
              <a:buChar char="•"/>
            </a:pPr>
            <a:r>
              <a:rPr lang="en-US" sz="1271" dirty="0">
                <a:latin typeface="Segoe UI" panose="020B0502040204020203" pitchFamily="34" charset="0"/>
                <a:cs typeface="Segoe UI" panose="020B0502040204020203" pitchFamily="34" charset="0"/>
              </a:rPr>
              <a:t>Performance benchmarking was conducted between Power BI and Tableau; as well as feature comparisons.</a:t>
            </a:r>
          </a:p>
          <a:p>
            <a:pPr marL="181531" indent="-181531">
              <a:lnSpc>
                <a:spcPct val="120000"/>
              </a:lnSpc>
              <a:buFont typeface="Arial" panose="020B0604020202020204" pitchFamily="34" charset="0"/>
              <a:buChar char="•"/>
            </a:pPr>
            <a:r>
              <a:rPr lang="en-US" sz="1271" dirty="0">
                <a:latin typeface="Segoe UI" panose="020B0502040204020203" pitchFamily="34" charset="0"/>
                <a:cs typeface="Segoe UI" panose="020B0502040204020203" pitchFamily="34" charset="0"/>
              </a:rPr>
              <a:t>Without leaving the simple, intuitive dashboard interface, users can: access millions of data points for a single day or a custom timeframe, display powerful visuals, identify the trends and impact of keyword configurations, and generate results to support high-impact business units.  </a:t>
            </a:r>
          </a:p>
        </p:txBody>
      </p:sp>
      <p:grpSp>
        <p:nvGrpSpPr>
          <p:cNvPr id="10" name="Group 9"/>
          <p:cNvGrpSpPr>
            <a:grpSpLocks noChangeAspect="1"/>
          </p:cNvGrpSpPr>
          <p:nvPr/>
        </p:nvGrpSpPr>
        <p:grpSpPr>
          <a:xfrm>
            <a:off x="5940913" y="2038270"/>
            <a:ext cx="7637801" cy="4583374"/>
            <a:chOff x="3647933" y="2134006"/>
            <a:chExt cx="7719756" cy="4632554"/>
          </a:xfrm>
        </p:grpSpPr>
        <p:pic>
          <p:nvPicPr>
            <p:cNvPr id="12" name="Picture 11" descr="quintiles_imac.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7933" y="2134006"/>
              <a:ext cx="7719756" cy="4632554"/>
            </a:xfrm>
            <a:prstGeom prst="rect">
              <a:avLst/>
            </a:prstGeom>
          </p:spPr>
        </p:pic>
        <p:pic>
          <p:nvPicPr>
            <p:cNvPr id="16" name="Picture 15"/>
            <p:cNvPicPr/>
            <p:nvPr/>
          </p:nvPicPr>
          <p:blipFill rotWithShape="1">
            <a:blip r:embed="rId4">
              <a:extLst>
                <a:ext uri="{28A0092B-C50C-407E-A947-70E740481C1C}">
                  <a14:useLocalDpi xmlns:a14="http://schemas.microsoft.com/office/drawing/2010/main" val="0"/>
                </a:ext>
              </a:extLst>
            </a:blip>
            <a:srcRect b="2430"/>
            <a:stretch/>
          </p:blipFill>
          <p:spPr>
            <a:xfrm>
              <a:off x="5204079" y="2569030"/>
              <a:ext cx="4619035" cy="2797628"/>
            </a:xfrm>
            <a:prstGeom prst="rect">
              <a:avLst/>
            </a:prstGeom>
            <a:ln w="12700">
              <a:solidFill>
                <a:schemeClr val="tx1"/>
              </a:solidFill>
            </a:ln>
          </p:spPr>
        </p:pic>
      </p:gr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0538" y="2468676"/>
            <a:ext cx="4569998" cy="2767928"/>
          </a:xfrm>
          <a:prstGeom prst="rect">
            <a:avLst/>
          </a:prstGeom>
        </p:spPr>
      </p:pic>
    </p:spTree>
    <p:extLst>
      <p:ext uri="{BB962C8B-B14F-4D97-AF65-F5344CB8AC3E}">
        <p14:creationId xmlns:p14="http://schemas.microsoft.com/office/powerpoint/2010/main" val="1757893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noChangeAspect="1"/>
          </p:cNvGrpSpPr>
          <p:nvPr/>
        </p:nvGrpSpPr>
        <p:grpSpPr>
          <a:xfrm>
            <a:off x="7484929" y="1597050"/>
            <a:ext cx="4955088" cy="3150142"/>
            <a:chOff x="5689600" y="1998133"/>
            <a:chExt cx="4927600" cy="3132667"/>
          </a:xfrm>
        </p:grpSpPr>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8483" t="7683" r="7503" b="9542"/>
            <a:stretch/>
          </p:blipFill>
          <p:spPr>
            <a:xfrm>
              <a:off x="5689600" y="1998133"/>
              <a:ext cx="4927600" cy="313266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1047"/>
            <a:stretch/>
          </p:blipFill>
          <p:spPr>
            <a:xfrm>
              <a:off x="6002222" y="2328017"/>
              <a:ext cx="4240982" cy="2405722"/>
            </a:xfrm>
            <a:prstGeom prst="rect">
              <a:avLst/>
            </a:prstGeom>
            <a:ln>
              <a:solidFill>
                <a:schemeClr val="tx1">
                  <a:lumMod val="85000"/>
                  <a:lumOff val="15000"/>
                </a:schemeClr>
              </a:solidFill>
            </a:ln>
          </p:spPr>
        </p:pic>
      </p:grpSp>
      <p:grpSp>
        <p:nvGrpSpPr>
          <p:cNvPr id="5" name="Group 4"/>
          <p:cNvGrpSpPr>
            <a:grpSpLocks noChangeAspect="1"/>
          </p:cNvGrpSpPr>
          <p:nvPr/>
        </p:nvGrpSpPr>
        <p:grpSpPr>
          <a:xfrm>
            <a:off x="8203815" y="4527278"/>
            <a:ext cx="4224675" cy="2947118"/>
            <a:chOff x="3796636" y="2408152"/>
            <a:chExt cx="6061784" cy="4228678"/>
          </a:xfrm>
        </p:grpSpPr>
        <p:pic>
          <p:nvPicPr>
            <p:cNvPr id="10" name="Picture 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7503"/>
            <a:stretch/>
          </p:blipFill>
          <p:spPr>
            <a:xfrm>
              <a:off x="3796636" y="2408152"/>
              <a:ext cx="6061784" cy="4228678"/>
            </a:xfrm>
            <a:prstGeom prst="rect">
              <a:avLst/>
            </a:prstGeom>
          </p:spPr>
        </p:pic>
        <p:pic>
          <p:nvPicPr>
            <p:cNvPr id="12" name="Picture 11"/>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0466" t="27032" r="49003" b="21912"/>
            <a:stretch/>
          </p:blipFill>
          <p:spPr>
            <a:xfrm>
              <a:off x="4694965" y="3107267"/>
              <a:ext cx="4737616" cy="2675466"/>
            </a:xfrm>
            <a:prstGeom prst="rect">
              <a:avLst/>
            </a:prstGeom>
            <a:ln w="12700">
              <a:solidFill>
                <a:schemeClr val="tx1">
                  <a:lumMod val="85000"/>
                  <a:lumOff val="15000"/>
                </a:schemeClr>
              </a:solidFill>
            </a:ln>
          </p:spPr>
        </p:pic>
      </p:grpSp>
      <p:sp>
        <p:nvSpPr>
          <p:cNvPr id="6" name="TextBox 5"/>
          <p:cNvSpPr txBox="1"/>
          <p:nvPr/>
        </p:nvSpPr>
        <p:spPr>
          <a:xfrm>
            <a:off x="2479406" y="1597050"/>
            <a:ext cx="4470304" cy="2651944"/>
          </a:xfrm>
          <a:prstGeom prst="rect">
            <a:avLst/>
          </a:prstGeom>
          <a:noFill/>
        </p:spPr>
        <p:txBody>
          <a:bodyPr wrap="square" rtlCol="0">
            <a:spAutoFit/>
          </a:bodyPr>
          <a:lstStyle/>
          <a:p>
            <a:pPr>
              <a:lnSpc>
                <a:spcPct val="12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Business Need</a:t>
            </a:r>
          </a:p>
          <a:p>
            <a:pPr>
              <a:lnSpc>
                <a:spcPct val="120000"/>
              </a:lnSpc>
            </a:pPr>
            <a:r>
              <a:rPr lang="en-US" sz="1271" dirty="0">
                <a:latin typeface="Segoe UI" panose="020B0502040204020203" pitchFamily="34" charset="0"/>
                <a:ea typeface="MS Mincho" panose="02020609040205080304" pitchFamily="49" charset="-128"/>
                <a:cs typeface="Segoe UI" panose="020B0502040204020203" pitchFamily="34" charset="0"/>
              </a:rPr>
              <a:t>Kaiser Permanente, one of the nation's largest managed health care firms, needed to implement data security measures under the Health and Information Trust Alliance (HITRUST). HITRUST is a certification framework that is used by organizations to securely create, access, store and exchange personal health and financial information. Affirma was contracted to convert Kaiser’s prototype data security platform into a fully-functional Data mart solution that could monitor all of the organization’s highly sensitive data.</a:t>
            </a:r>
          </a:p>
        </p:txBody>
      </p:sp>
      <p:sp>
        <p:nvSpPr>
          <p:cNvPr id="13" name="Title 1"/>
          <p:cNvSpPr txBox="1">
            <a:spLocks/>
          </p:cNvSpPr>
          <p:nvPr/>
        </p:nvSpPr>
        <p:spPr>
          <a:xfrm>
            <a:off x="1130466" y="305425"/>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35" spc="263" dirty="0">
                <a:solidFill>
                  <a:schemeClr val="bg1"/>
                </a:solidFill>
                <a:latin typeface="Segoe UI Light" panose="020B0502040204020203" pitchFamily="34" charset="0"/>
                <a:cs typeface="Segoe UI Light" panose="020B0502040204020203" pitchFamily="34" charset="0"/>
              </a:rPr>
              <a:t>Kaiser Permanente - </a:t>
            </a:r>
            <a:r>
              <a:rPr lang="en-US" sz="3000" spc="263" dirty="0">
                <a:solidFill>
                  <a:schemeClr val="bg1"/>
                </a:solidFill>
                <a:latin typeface="Segoe UI Light" panose="020B0502040204020203" pitchFamily="34" charset="0"/>
                <a:cs typeface="Segoe UI Light" panose="020B0502040204020203" pitchFamily="34" charset="0"/>
              </a:rPr>
              <a:t>Data Mart</a:t>
            </a:r>
          </a:p>
          <a:p>
            <a:endParaRPr lang="en-US" sz="4235" spc="263" dirty="0">
              <a:solidFill>
                <a:schemeClr val="bg1"/>
              </a:solidFill>
              <a:latin typeface="Segoe UI Light" panose="020B0502040204020203" pitchFamily="34" charset="0"/>
              <a:cs typeface="Segoe UI Light" panose="020B0502040204020203" pitchFamily="34" charset="0"/>
            </a:endParaRPr>
          </a:p>
        </p:txBody>
      </p:sp>
      <p:sp>
        <p:nvSpPr>
          <p:cNvPr id="8" name="Rectangle 7"/>
          <p:cNvSpPr/>
          <p:nvPr/>
        </p:nvSpPr>
        <p:spPr>
          <a:xfrm>
            <a:off x="2479406" y="4521526"/>
            <a:ext cx="5794906" cy="3121304"/>
          </a:xfrm>
          <a:prstGeom prst="rect">
            <a:avLst/>
          </a:prstGeom>
        </p:spPr>
        <p:txBody>
          <a:bodyPr wrap="square">
            <a:spAutoFit/>
          </a:bodyPr>
          <a:lstStyle/>
          <a:p>
            <a:pPr lvl="0">
              <a:lnSpc>
                <a:spcPct val="120000"/>
              </a:lnSpc>
            </a:pPr>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What We Did</a:t>
            </a:r>
          </a:p>
          <a:p>
            <a:pPr marL="181531" indent="-181531">
              <a:lnSpc>
                <a:spcPct val="120000"/>
              </a:lnSpc>
              <a:buFont typeface="Arial" panose="020B0604020202020204" pitchFamily="34" charset="0"/>
              <a:buChar char="•"/>
            </a:pPr>
            <a:r>
              <a:rPr lang="en-US" sz="1271" dirty="0">
                <a:solidFill>
                  <a:prstClr val="black"/>
                </a:solidFill>
                <a:latin typeface="Segoe UI" panose="020B0502040204020203" pitchFamily="34" charset="0"/>
                <a:ea typeface="MS Mincho" panose="02020609040205080304" pitchFamily="49" charset="-128"/>
                <a:cs typeface="Segoe UI" panose="020B0502040204020203" pitchFamily="34" charset="0"/>
              </a:rPr>
              <a:t>Affirma converted a prototype of the data-feed to a complete and fully functional .NET/SQL solution</a:t>
            </a:r>
          </a:p>
          <a:p>
            <a:pPr marL="181531" indent="-181531">
              <a:lnSpc>
                <a:spcPct val="120000"/>
              </a:lnSpc>
              <a:buFont typeface="Arial" panose="020B0604020202020204" pitchFamily="34" charset="0"/>
              <a:buChar char="•"/>
            </a:pPr>
            <a:r>
              <a:rPr lang="en-US" sz="1271" dirty="0">
                <a:solidFill>
                  <a:prstClr val="black"/>
                </a:solidFill>
                <a:latin typeface="Segoe UI" panose="020B0502040204020203" pitchFamily="34" charset="0"/>
                <a:ea typeface="MS Mincho" panose="02020609040205080304" pitchFamily="49" charset="-128"/>
                <a:cs typeface="Segoe UI" panose="020B0502040204020203" pitchFamily="34" charset="0"/>
              </a:rPr>
              <a:t>Created a lightning-fast digital read-out that allows users to identify any spikes in security issues quickly and easily.</a:t>
            </a:r>
          </a:p>
          <a:p>
            <a:pPr marL="181531" indent="-181531">
              <a:lnSpc>
                <a:spcPct val="120000"/>
              </a:lnSpc>
              <a:buFont typeface="Arial" panose="020B0604020202020204" pitchFamily="34" charset="0"/>
              <a:buChar char="•"/>
            </a:pPr>
            <a:r>
              <a:rPr lang="en-US" sz="1271" dirty="0">
                <a:solidFill>
                  <a:prstClr val="black"/>
                </a:solidFill>
                <a:latin typeface="Segoe UI" panose="020B0502040204020203" pitchFamily="34" charset="0"/>
                <a:ea typeface="MS Mincho" panose="02020609040205080304" pitchFamily="49" charset="-128"/>
                <a:cs typeface="Segoe UI" panose="020B0502040204020203" pitchFamily="34" charset="0"/>
              </a:rPr>
              <a:t>Built a dynamic user interface so that users of the Data mart solution have up-to-date information to use when monitoring and tracking their systems.</a:t>
            </a:r>
          </a:p>
          <a:p>
            <a:pPr marL="181531" indent="-181531">
              <a:lnSpc>
                <a:spcPct val="120000"/>
              </a:lnSpc>
              <a:buFont typeface="Arial" panose="020B0604020202020204" pitchFamily="34" charset="0"/>
              <a:buChar char="•"/>
            </a:pPr>
            <a:r>
              <a:rPr lang="en-US" sz="1271" dirty="0">
                <a:solidFill>
                  <a:prstClr val="black"/>
                </a:solidFill>
                <a:latin typeface="Segoe UI" panose="020B0502040204020203" pitchFamily="34" charset="0"/>
                <a:ea typeface="MS Mincho" panose="02020609040205080304" pitchFamily="49" charset="-128"/>
                <a:cs typeface="Segoe UI" panose="020B0502040204020203" pitchFamily="34" charset="0"/>
              </a:rPr>
              <a:t>Kaiser Permanente was very pleased with the Data mart solution. Kaiser now has the ability to easily identify and monitor any security issues in their system, ranging from unauthorized network access attempts to improperly protected health information and blocked spam messages.</a:t>
            </a:r>
          </a:p>
          <a:p>
            <a:pPr lvl="0">
              <a:lnSpc>
                <a:spcPct val="120000"/>
              </a:lnSpc>
            </a:pPr>
            <a:endParaRPr lang="en-US" sz="1271" dirty="0">
              <a:solidFill>
                <a:prstClr val="black"/>
              </a:solidFill>
              <a:latin typeface="Segoe UI" panose="020B0502040204020203" pitchFamily="34" charset="0"/>
              <a:ea typeface="MS Mincho" panose="02020609040205080304" pitchFamily="49" charset="-128"/>
              <a:cs typeface="Segoe UI" panose="020B0502040204020203" pitchFamily="34" charset="0"/>
            </a:endParaRPr>
          </a:p>
        </p:txBody>
      </p:sp>
    </p:spTree>
    <p:extLst>
      <p:ext uri="{BB962C8B-B14F-4D97-AF65-F5344CB8AC3E}">
        <p14:creationId xmlns:p14="http://schemas.microsoft.com/office/powerpoint/2010/main" val="118334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dirty="0"/>
              <a:t>About Affirma</a:t>
            </a:r>
          </a:p>
        </p:txBody>
      </p:sp>
    </p:spTree>
    <p:extLst>
      <p:ext uri="{BB962C8B-B14F-4D97-AF65-F5344CB8AC3E}">
        <p14:creationId xmlns:p14="http://schemas.microsoft.com/office/powerpoint/2010/main" val="30700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restorepoint.net/wp-content/uploads/database-icon.png">
            <a:extLst>
              <a:ext uri="{FF2B5EF4-FFF2-40B4-BE49-F238E27FC236}">
                <a16:creationId xmlns:a16="http://schemas.microsoft.com/office/drawing/2014/main" id="{CC51751F-1E6D-1A47-9C79-D7CA0114EA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9333" y="3075754"/>
            <a:ext cx="1850652" cy="18506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EBB7DA-7A63-9D4D-B7F2-14F1C7EC53E0}"/>
              </a:ext>
            </a:extLst>
          </p:cNvPr>
          <p:cNvSpPr/>
          <p:nvPr/>
        </p:nvSpPr>
        <p:spPr>
          <a:xfrm>
            <a:off x="6573243" y="3075754"/>
            <a:ext cx="5016128" cy="1769972"/>
          </a:xfrm>
          <a:prstGeom prst="rect">
            <a:avLst/>
          </a:prstGeom>
        </p:spPr>
        <p:txBody>
          <a:bodyPr wrap="square">
            <a:spAutoFit/>
          </a:bodyPr>
          <a:lstStyle/>
          <a:p>
            <a:pPr>
              <a:lnSpc>
                <a:spcPct val="115000"/>
              </a:lnSpc>
              <a:spcAft>
                <a:spcPts val="635"/>
              </a:spcAft>
            </a:pPr>
            <a:r>
              <a:rPr lang="en-US" sz="4659"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Managed Services</a:t>
            </a:r>
          </a:p>
          <a:p>
            <a:pPr>
              <a:lnSpc>
                <a:spcPct val="115000"/>
              </a:lnSpc>
              <a:spcAft>
                <a:spcPts val="635"/>
              </a:spcAft>
            </a:pPr>
            <a:r>
              <a:rPr lang="en-US" sz="4659"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Featured Work</a:t>
            </a:r>
          </a:p>
        </p:txBody>
      </p:sp>
    </p:spTree>
    <p:extLst>
      <p:ext uri="{BB962C8B-B14F-4D97-AF65-F5344CB8AC3E}">
        <p14:creationId xmlns:p14="http://schemas.microsoft.com/office/powerpoint/2010/main" val="199261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3163" y="1613830"/>
            <a:ext cx="4727831" cy="5646033"/>
          </a:xfrm>
          <a:prstGeom prst="rect">
            <a:avLst/>
          </a:prstGeom>
          <a:noFill/>
        </p:spPr>
        <p:txBody>
          <a:bodyPr wrap="square" rtlCol="0">
            <a:spAutoFit/>
          </a:bodyPr>
          <a:lstStyle/>
          <a:p>
            <a:pPr>
              <a:lnSpc>
                <a:spcPct val="120000"/>
              </a:lnSpc>
            </a:pPr>
            <a:r>
              <a:rPr lang="en-US" sz="2541" dirty="0">
                <a:solidFill>
                  <a:srgbClr val="ED5E29"/>
                </a:solidFill>
                <a:latin typeface="Segoe UI Light" panose="020B0502040204020203" pitchFamily="34" charset="0"/>
                <a:ea typeface="MS Gothic" panose="020B0609070205080204" pitchFamily="49" charset="-128"/>
                <a:cs typeface="Segoe UI Light" panose="020B0502040204020203" pitchFamily="34" charset="0"/>
              </a:rPr>
              <a:t>Business Need</a:t>
            </a:r>
          </a:p>
          <a:p>
            <a:r>
              <a:rPr lang="en-US" sz="1271" dirty="0">
                <a:latin typeface="Segoe UI" panose="020B0502040204020203" pitchFamily="34" charset="0"/>
                <a:cs typeface="Segoe UI" panose="020B0502040204020203" pitchFamily="34" charset="0"/>
              </a:rPr>
              <a:t>Snap-On is a leading global developer, manufacturer and marketer of tool and equipment solutions for professional tool users. Snap-On has more than 22,000 products, operates in more than 130 countries and employs approximately 11,000 people worldwide. They also have a franchise network of more than 4,200 franchises. After working unsuccessfully with a separate vendor on their collaboration platform, Snap-on engaged with Affirma. It became apparent they were not receiving a consultative approach to the platform as well as ongoing oversight and support. </a:t>
            </a:r>
          </a:p>
          <a:p>
            <a:endParaRPr lang="en-US" sz="1271" dirty="0">
              <a:latin typeface="Segoe UI" panose="020B0502040204020203" pitchFamily="34" charset="0"/>
              <a:ea typeface="MS Mincho" panose="02020609040205080304" pitchFamily="49" charset="-128"/>
              <a:cs typeface="Segoe UI" panose="020B0502040204020203" pitchFamily="34" charset="0"/>
            </a:endParaRPr>
          </a:p>
          <a:p>
            <a:pPr>
              <a:lnSpc>
                <a:spcPct val="120000"/>
              </a:lnSpc>
            </a:pPr>
            <a:r>
              <a:rPr lang="en-US" sz="2541" dirty="0">
                <a:solidFill>
                  <a:srgbClr val="ED5E29"/>
                </a:solidFill>
                <a:latin typeface="Segoe UI Light" panose="020B0502040204020203" pitchFamily="34" charset="0"/>
                <a:ea typeface="MS Gothic" panose="020B0609070205080204" pitchFamily="49" charset="-128"/>
                <a:cs typeface="Segoe UI Light" panose="020B0502040204020203" pitchFamily="34" charset="0"/>
              </a:rPr>
              <a:t>What We Did</a:t>
            </a:r>
          </a:p>
          <a:p>
            <a:r>
              <a:rPr lang="en-US" sz="1271" dirty="0">
                <a:latin typeface="Segoe UI" panose="020B0502040204020203" pitchFamily="34" charset="0"/>
                <a:cs typeface="Segoe UI" panose="020B0502040204020203" pitchFamily="34" charset="0"/>
              </a:rPr>
              <a:t>Affirma evaluated their existing SharePoint environment and delivered findings and recommendations. We proposed an ongoing support engagement model that better met their long-term goals and strategy around collaboration. </a:t>
            </a:r>
          </a:p>
          <a:p>
            <a:pPr lvl="0">
              <a:lnSpc>
                <a:spcPct val="120000"/>
              </a:lnSpc>
            </a:pPr>
            <a:endParaRPr lang="en-US" sz="1271" dirty="0">
              <a:solidFill>
                <a:srgbClr val="F75714"/>
              </a:solidFill>
              <a:latin typeface="Segoe UI" panose="020B0502040204020203" pitchFamily="34" charset="0"/>
              <a:ea typeface="MS Mincho" panose="02020609040205080304" pitchFamily="49" charset="-128"/>
              <a:cs typeface="Segoe UI" panose="020B0502040204020203" pitchFamily="34" charset="0"/>
            </a:endParaRPr>
          </a:p>
          <a:p>
            <a:pPr lvl="0">
              <a:lnSpc>
                <a:spcPct val="120000"/>
              </a:lnSpc>
            </a:pPr>
            <a:r>
              <a:rPr lang="en-US" sz="2541" dirty="0">
                <a:solidFill>
                  <a:srgbClr val="ED5E29"/>
                </a:solidFill>
                <a:latin typeface="Segoe UI Light" panose="020B0502040204020203" pitchFamily="34" charset="0"/>
                <a:ea typeface="MS Gothic" panose="020B0609070205080204" pitchFamily="49" charset="-128"/>
                <a:cs typeface="Segoe UI Light" panose="020B0502040204020203" pitchFamily="34" charset="0"/>
              </a:rPr>
              <a:t>Results</a:t>
            </a:r>
          </a:p>
          <a:p>
            <a:r>
              <a:rPr lang="en-US" sz="1271" dirty="0">
                <a:latin typeface="Segoe UI" panose="020B0502040204020203" pitchFamily="34" charset="0"/>
                <a:cs typeface="Segoe UI" panose="020B0502040204020203" pitchFamily="34" charset="0"/>
              </a:rPr>
              <a:t>We delivered a managed collaboration platform meeting core business requirements. Overseeing their environment ongoing allows them to focus on their business while ensuring their business-critical collaboration platform is running and meeting the business needs. </a:t>
            </a:r>
            <a:endParaRPr lang="en-US" sz="1271" dirty="0">
              <a:latin typeface="Segoe UI" panose="020B0502040204020203" pitchFamily="34" charset="0"/>
              <a:ea typeface="MS Mincho" panose="02020609040205080304" pitchFamily="49" charset="-128"/>
              <a:cs typeface="Segoe UI" panose="020B0502040204020203" pitchFamily="34" charset="0"/>
            </a:endParaRPr>
          </a:p>
        </p:txBody>
      </p:sp>
      <p:sp>
        <p:nvSpPr>
          <p:cNvPr id="13" name="Title 1"/>
          <p:cNvSpPr txBox="1">
            <a:spLocks/>
          </p:cNvSpPr>
          <p:nvPr/>
        </p:nvSpPr>
        <p:spPr>
          <a:xfrm>
            <a:off x="1220233" y="267932"/>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35" spc="263" dirty="0">
                <a:solidFill>
                  <a:schemeClr val="bg1"/>
                </a:solidFill>
                <a:latin typeface="Segoe UI Light" panose="020B0502040204020203" pitchFamily="34" charset="0"/>
                <a:cs typeface="Segoe UI Light" panose="020B0502040204020203" pitchFamily="34" charset="0"/>
              </a:rPr>
              <a:t>Snap-On - </a:t>
            </a:r>
            <a:r>
              <a:rPr lang="en-US" sz="3000" spc="263" dirty="0">
                <a:solidFill>
                  <a:schemeClr val="bg1"/>
                </a:solidFill>
                <a:latin typeface="Segoe UI Light" panose="020B0502040204020203" pitchFamily="34" charset="0"/>
                <a:cs typeface="Segoe UI Light" panose="020B0502040204020203" pitchFamily="34" charset="0"/>
              </a:rPr>
              <a:t>Managed Services</a:t>
            </a:r>
          </a:p>
          <a:p>
            <a:endParaRPr lang="en-US" sz="4235" spc="263" dirty="0">
              <a:solidFill>
                <a:schemeClr val="bg1"/>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38030" y="1827634"/>
            <a:ext cx="5028031" cy="5035054"/>
          </a:xfrm>
          <a:prstGeom prst="rect">
            <a:avLst/>
          </a:prstGeom>
        </p:spPr>
      </p:pic>
      <p:pic>
        <p:nvPicPr>
          <p:cNvPr id="1026" name="Picture 2" descr="http://prolinkiq.nexiq.com/images/Snapon_red.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8364" y="2046778"/>
            <a:ext cx="1680432" cy="32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9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35419" y="342883"/>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3812" spc="263" dirty="0">
                <a:solidFill>
                  <a:schemeClr val="bg1"/>
                </a:solidFill>
                <a:latin typeface="Segoe UI Light" panose="020B0502040204020203" pitchFamily="34" charset="0"/>
                <a:cs typeface="Segoe UI Light" panose="020B0502040204020203" pitchFamily="34" charset="0"/>
              </a:rPr>
              <a:t>Microsoft - </a:t>
            </a:r>
            <a:r>
              <a:rPr lang="en-US" sz="3000" spc="263" dirty="0">
                <a:solidFill>
                  <a:schemeClr val="bg1"/>
                </a:solidFill>
                <a:latin typeface="Segoe UI Light" panose="020B0502040204020203" pitchFamily="34" charset="0"/>
                <a:cs typeface="Segoe UI Light" panose="020B0502040204020203" pitchFamily="34" charset="0"/>
              </a:rPr>
              <a:t>ISS SharePoint Management</a:t>
            </a:r>
          </a:p>
          <a:p>
            <a:endParaRPr lang="en-US" sz="3812" spc="263" dirty="0">
              <a:solidFill>
                <a:schemeClr val="bg1"/>
              </a:solidFill>
              <a:latin typeface="Segoe UI Light" panose="020B0502040204020203" pitchFamily="34" charset="0"/>
              <a:cs typeface="Segoe UI Light" panose="020B0502040204020203" pitchFamily="34" charset="0"/>
            </a:endParaRPr>
          </a:p>
        </p:txBody>
      </p:sp>
      <p:sp>
        <p:nvSpPr>
          <p:cNvPr id="8" name="Rectangle 7"/>
          <p:cNvSpPr/>
          <p:nvPr/>
        </p:nvSpPr>
        <p:spPr>
          <a:xfrm>
            <a:off x="2594713" y="1859619"/>
            <a:ext cx="4684515" cy="2079865"/>
          </a:xfrm>
          <a:prstGeom prst="rect">
            <a:avLst/>
          </a:prstGeom>
        </p:spPr>
        <p:txBody>
          <a:bodyPr wrap="square">
            <a:spAutoFit/>
          </a:bodyPr>
          <a:lstStyle/>
          <a:p>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Business Need</a:t>
            </a:r>
          </a:p>
          <a:p>
            <a:r>
              <a:rPr lang="en-US" sz="1482" dirty="0">
                <a:latin typeface="Segoe UI" panose="020B0502040204020203" pitchFamily="34" charset="0"/>
                <a:cs typeface="Segoe UI" panose="020B0502040204020203" pitchFamily="34" charset="0"/>
              </a:rPr>
              <a:t>Microsoft’s Internet Security Services (ISS) team partnered with Affirma to manage and update their rapidly growing SharePoint site collections used by the Xbox engineering team. We took over management of re-architecture, custom design, content migration, site planning, end-user support and training for over 6,500 users.</a:t>
            </a:r>
          </a:p>
        </p:txBody>
      </p:sp>
      <p:sp>
        <p:nvSpPr>
          <p:cNvPr id="12" name="TextBox 11"/>
          <p:cNvSpPr txBox="1"/>
          <p:nvPr/>
        </p:nvSpPr>
        <p:spPr>
          <a:xfrm>
            <a:off x="2594713" y="4155780"/>
            <a:ext cx="9545627" cy="2764090"/>
          </a:xfrm>
          <a:prstGeom prst="rect">
            <a:avLst/>
          </a:prstGeom>
          <a:noFill/>
        </p:spPr>
        <p:txBody>
          <a:bodyPr wrap="square" rtlCol="0">
            <a:spAutoFit/>
          </a:bodyPr>
          <a:lstStyle/>
          <a:p>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What We Did</a:t>
            </a:r>
          </a:p>
          <a:p>
            <a:pPr marL="302552" indent="-302552">
              <a:buFont typeface="Arial" panose="020B0604020202020204" pitchFamily="34" charset="0"/>
              <a:buChar char="•"/>
            </a:pPr>
            <a:r>
              <a:rPr lang="en-US" sz="1482" dirty="0">
                <a:latin typeface="Segoe UI" panose="020B0502040204020203" pitchFamily="34" charset="0"/>
                <a:cs typeface="Segoe UI" panose="020B0502040204020203" pitchFamily="34" charset="0"/>
              </a:rPr>
              <a:t>Managed existing SharePoint site collection and segmented the portal into 10 site collections, implementing new architecture and migrating their content to allow for the exponential growth the team was experiencing. </a:t>
            </a:r>
          </a:p>
          <a:p>
            <a:pPr marL="302552" indent="-302552">
              <a:buFont typeface="Arial" panose="020B0604020202020204" pitchFamily="34" charset="0"/>
              <a:buChar char="•"/>
            </a:pPr>
            <a:r>
              <a:rPr lang="en-US" sz="1482" dirty="0">
                <a:latin typeface="Segoe UI" panose="020B0502040204020203" pitchFamily="34" charset="0"/>
                <a:cs typeface="Segoe UI" panose="020B0502040204020203" pitchFamily="34" charset="0"/>
              </a:rPr>
              <a:t>Created custom master page designs and page layouts for multiple teams.</a:t>
            </a:r>
          </a:p>
          <a:p>
            <a:pPr marL="302552" indent="-302552">
              <a:buFont typeface="Arial" panose="020B0604020202020204" pitchFamily="34" charset="0"/>
              <a:buChar char="•"/>
            </a:pPr>
            <a:r>
              <a:rPr lang="en-US" sz="1482" dirty="0">
                <a:latin typeface="Segoe UI" panose="020B0502040204020203" pitchFamily="34" charset="0"/>
                <a:cs typeface="Segoe UI" panose="020B0502040204020203" pitchFamily="34" charset="0"/>
              </a:rPr>
              <a:t>Provided day-to-day support managing permissions, auditing site growth and answering requests from site owners and users.</a:t>
            </a:r>
          </a:p>
          <a:p>
            <a:pPr marL="302552" indent="-302552">
              <a:buFont typeface="Arial" panose="020B0604020202020204" pitchFamily="34" charset="0"/>
              <a:buChar char="•"/>
            </a:pPr>
            <a:r>
              <a:rPr lang="en-US" sz="1482" dirty="0">
                <a:latin typeface="Segoe UI" panose="020B0502040204020203" pitchFamily="34" charset="0"/>
                <a:cs typeface="Segoe UI" panose="020B0502040204020203" pitchFamily="34" charset="0"/>
              </a:rPr>
              <a:t>Updated navigation and architecture based on organizational changes, including configuring new site collections and migrating content into non-ISS environments for transfer to new owners.</a:t>
            </a:r>
          </a:p>
          <a:p>
            <a:endParaRPr lang="en-US" sz="1482" dirty="0">
              <a:latin typeface="Segoe UI" panose="020B0502040204020203" pitchFamily="34" charset="0"/>
              <a:cs typeface="Segoe UI" panose="020B0502040204020203" pitchFamily="34" charset="0"/>
            </a:endParaRPr>
          </a:p>
          <a:p>
            <a:r>
              <a:rPr lang="en-US" sz="1482" dirty="0">
                <a:latin typeface="Segoe UI" panose="020B0502040204020203" pitchFamily="34" charset="0"/>
                <a:cs typeface="Segoe UI" panose="020B0502040204020203" pitchFamily="34" charset="0"/>
              </a:rPr>
              <a:t>We brought a new level of service to the client for managing the centralized internal portal for all things Consumer and Online at Microsoft.</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4813" y="1807411"/>
            <a:ext cx="4756891" cy="2190054"/>
          </a:xfrm>
          <a:prstGeom prst="rect">
            <a:avLst/>
          </a:prstGeom>
        </p:spPr>
      </p:pic>
    </p:spTree>
    <p:extLst>
      <p:ext uri="{BB962C8B-B14F-4D97-AF65-F5344CB8AC3E}">
        <p14:creationId xmlns:p14="http://schemas.microsoft.com/office/powerpoint/2010/main" val="4144380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79406" y="2117915"/>
            <a:ext cx="4145249" cy="3732625"/>
          </a:xfrm>
          <a:prstGeom prst="rect">
            <a:avLst/>
          </a:prstGeom>
          <a:noFill/>
        </p:spPr>
        <p:txBody>
          <a:bodyPr wrap="square" rtlCol="0">
            <a:spAutoFit/>
          </a:bodyPr>
          <a:lstStyle/>
          <a:p>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Business Need</a:t>
            </a:r>
          </a:p>
          <a:p>
            <a:r>
              <a:rPr lang="en-US" sz="1482" dirty="0">
                <a:latin typeface="Segoe UI" panose="020B0502040204020203" pitchFamily="34" charset="0"/>
                <a:cs typeface="Segoe UI" panose="020B0502040204020203" pitchFamily="34" charset="0"/>
              </a:rPr>
              <a:t>Stonehenge Capital deployed Office 365 and needed a 24/7 IT support solution for all of their users.</a:t>
            </a:r>
          </a:p>
          <a:p>
            <a:endParaRPr lang="en-US" sz="1271" dirty="0">
              <a:solidFill>
                <a:srgbClr val="202020"/>
              </a:solidFill>
              <a:latin typeface="Segoe UI" panose="020B0502040204020203" pitchFamily="34" charset="0"/>
              <a:ea typeface="Calibri" panose="020F0502020204030204" pitchFamily="34" charset="0"/>
              <a:cs typeface="Segoe UI" panose="020B0502040204020203" pitchFamily="34" charset="0"/>
            </a:endParaRPr>
          </a:p>
          <a:p>
            <a:r>
              <a:rPr lang="en-US" sz="2541" dirty="0">
                <a:solidFill>
                  <a:srgbClr val="F75714"/>
                </a:solidFill>
                <a:latin typeface="Segoe UI Light" panose="020B0502040204020203" pitchFamily="34" charset="0"/>
                <a:ea typeface="MS Mincho" panose="02020609040205080304" pitchFamily="49" charset="-128"/>
                <a:cs typeface="Segoe UI Light" panose="020B0502040204020203" pitchFamily="34" charset="0"/>
              </a:rPr>
              <a:t>What We Did</a:t>
            </a:r>
          </a:p>
          <a:p>
            <a:pPr marL="302552" indent="-302552">
              <a:spcAft>
                <a:spcPts val="635"/>
              </a:spcAft>
              <a:buFont typeface="Arial" panose="020B0604020202020204" pitchFamily="34" charset="0"/>
              <a:buChar char="•"/>
            </a:pPr>
            <a:r>
              <a:rPr lang="en-US" sz="1482" dirty="0">
                <a:latin typeface="Segoe UI" panose="020B0502040204020203" pitchFamily="34" charset="0"/>
                <a:cs typeface="Segoe UI" panose="020B0502040204020203" pitchFamily="34" charset="0"/>
              </a:rPr>
              <a:t>Affirma set up a  24/7 Help Desk Support engagement to meet all of Stonehenge’s needs.</a:t>
            </a:r>
            <a:endParaRPr lang="en-US" sz="1482" dirty="0">
              <a:solidFill>
                <a:prstClr val="black"/>
              </a:solidFill>
              <a:latin typeface="Segoe UI" panose="020B0502040204020203" pitchFamily="34" charset="0"/>
              <a:cs typeface="Segoe UI" panose="020B0502040204020203" pitchFamily="34" charset="0"/>
            </a:endParaRPr>
          </a:p>
          <a:p>
            <a:pPr marL="302552" indent="-302552">
              <a:spcAft>
                <a:spcPts val="635"/>
              </a:spcAft>
              <a:buFont typeface="Arial" panose="020B0604020202020204" pitchFamily="34" charset="0"/>
              <a:buChar char="•"/>
            </a:pPr>
            <a:r>
              <a:rPr lang="en-US" sz="1482" dirty="0">
                <a:solidFill>
                  <a:prstClr val="black"/>
                </a:solidFill>
                <a:latin typeface="Segoe UI" panose="020B0502040204020203" pitchFamily="34" charset="0"/>
                <a:cs typeface="Segoe UI" panose="020B0502040204020203" pitchFamily="34" charset="0"/>
              </a:rPr>
              <a:t>All IT tickets are handled via phone, email and IM chat. </a:t>
            </a:r>
          </a:p>
          <a:p>
            <a:pPr marL="302552" indent="-302552">
              <a:buFont typeface="Arial" panose="020B0604020202020204" pitchFamily="34" charset="0"/>
              <a:buChar char="•"/>
            </a:pPr>
            <a:r>
              <a:rPr lang="en-US" sz="1482" dirty="0">
                <a:solidFill>
                  <a:prstClr val="black"/>
                </a:solidFill>
                <a:latin typeface="Segoe UI" panose="020B0502040204020203" pitchFamily="34" charset="0"/>
                <a:cs typeface="Segoe UI" panose="020B0502040204020203" pitchFamily="34" charset="0"/>
              </a:rPr>
              <a:t>Provided a 3 Tier support team, including Tier 1 Support Technicians, Tier 2 Support Engineers and Tier 3 Office 365 Architects.</a:t>
            </a:r>
            <a:endParaRPr lang="en-US" sz="1482" dirty="0">
              <a:solidFill>
                <a:srgbClr val="202020"/>
              </a:solidFill>
              <a:latin typeface="Segoe UI" panose="020B0502040204020203" pitchFamily="34" charset="0"/>
              <a:ea typeface="Calibri" panose="020F0502020204030204" pitchFamily="34" charset="0"/>
              <a:cs typeface="Segoe UI" panose="020B0502040204020203" pitchFamily="34" charset="0"/>
            </a:endParaRPr>
          </a:p>
        </p:txBody>
      </p:sp>
      <p:sp>
        <p:nvSpPr>
          <p:cNvPr id="11" name="Title 1"/>
          <p:cNvSpPr txBox="1">
            <a:spLocks/>
          </p:cNvSpPr>
          <p:nvPr/>
        </p:nvSpPr>
        <p:spPr>
          <a:xfrm>
            <a:off x="800508" y="267932"/>
            <a:ext cx="9185686" cy="888340"/>
          </a:xfrm>
          <a:prstGeom prst="rect">
            <a:avLst/>
          </a:prstGeom>
        </p:spPr>
        <p:txBody>
          <a:bodyPr>
            <a:noAutofit/>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r>
              <a:rPr lang="en-US" sz="4235" spc="263" dirty="0">
                <a:solidFill>
                  <a:schemeClr val="bg1"/>
                </a:solidFill>
                <a:latin typeface="Segoe UI Light" panose="020B0502040204020203" pitchFamily="34" charset="0"/>
                <a:cs typeface="Segoe UI Light" panose="020B0502040204020203" pitchFamily="34" charset="0"/>
              </a:rPr>
              <a:t>Stonehenge Capital - </a:t>
            </a:r>
            <a:r>
              <a:rPr lang="en-US" sz="3000" spc="263" dirty="0">
                <a:solidFill>
                  <a:schemeClr val="bg1"/>
                </a:solidFill>
                <a:latin typeface="Segoe UI Light" panose="020B0502040204020203" pitchFamily="34" charset="0"/>
                <a:cs typeface="Segoe UI Light" panose="020B0502040204020203" pitchFamily="34" charset="0"/>
              </a:rPr>
              <a:t>24/7 Support</a:t>
            </a:r>
          </a:p>
          <a:p>
            <a:endParaRPr lang="en-US" sz="4235" spc="263" dirty="0">
              <a:solidFill>
                <a:schemeClr val="bg1"/>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6832589" y="3138306"/>
            <a:ext cx="5678021" cy="1411941"/>
          </a:xfrm>
          <a:prstGeom prst="rect">
            <a:avLst/>
          </a:prstGeom>
        </p:spPr>
      </p:pic>
    </p:spTree>
    <p:extLst>
      <p:ext uri="{BB962C8B-B14F-4D97-AF65-F5344CB8AC3E}">
        <p14:creationId xmlns:p14="http://schemas.microsoft.com/office/powerpoint/2010/main" val="2001091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5B11C-828F-4C5C-B85E-B58A576D7718}"/>
              </a:ext>
            </a:extLst>
          </p:cNvPr>
          <p:cNvSpPr>
            <a:spLocks noGrp="1"/>
          </p:cNvSpPr>
          <p:nvPr>
            <p:ph type="title"/>
          </p:nvPr>
        </p:nvSpPr>
        <p:spPr>
          <a:xfrm>
            <a:off x="1065839" y="3509936"/>
            <a:ext cx="13446435" cy="1075862"/>
          </a:xfrm>
        </p:spPr>
        <p:txBody>
          <a:bodyPr/>
          <a:lstStyle/>
          <a:p>
            <a:r>
              <a:rPr lang="en-US" dirty="0"/>
              <a:t>Thank You</a:t>
            </a:r>
          </a:p>
        </p:txBody>
      </p:sp>
    </p:spTree>
    <p:extLst>
      <p:ext uri="{BB962C8B-B14F-4D97-AF65-F5344CB8AC3E}">
        <p14:creationId xmlns:p14="http://schemas.microsoft.com/office/powerpoint/2010/main" val="1575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dirty="0"/>
              <a:t>Company Overview</a:t>
            </a:r>
          </a:p>
        </p:txBody>
      </p:sp>
      <p:grpSp>
        <p:nvGrpSpPr>
          <p:cNvPr id="2" name="Group 1">
            <a:extLst>
              <a:ext uri="{FF2B5EF4-FFF2-40B4-BE49-F238E27FC236}">
                <a16:creationId xmlns:a16="http://schemas.microsoft.com/office/drawing/2014/main" id="{58A0A693-4B15-0046-8536-6F89065384F1}"/>
              </a:ext>
            </a:extLst>
          </p:cNvPr>
          <p:cNvGrpSpPr/>
          <p:nvPr/>
        </p:nvGrpSpPr>
        <p:grpSpPr>
          <a:xfrm>
            <a:off x="276023" y="3184791"/>
            <a:ext cx="9811456" cy="4369454"/>
            <a:chOff x="3884786" y="4263985"/>
            <a:chExt cx="6631104" cy="2953103"/>
          </a:xfrm>
        </p:grpSpPr>
        <p:grpSp>
          <p:nvGrpSpPr>
            <p:cNvPr id="416" name="Group 415">
              <a:extLst>
                <a:ext uri="{FF2B5EF4-FFF2-40B4-BE49-F238E27FC236}">
                  <a16:creationId xmlns:a16="http://schemas.microsoft.com/office/drawing/2014/main" id="{981A3B5C-FF4F-4DB4-A736-E0BDC2649327}"/>
                </a:ext>
              </a:extLst>
            </p:cNvPr>
            <p:cNvGrpSpPr/>
            <p:nvPr/>
          </p:nvGrpSpPr>
          <p:grpSpPr>
            <a:xfrm>
              <a:off x="4581295" y="4263985"/>
              <a:ext cx="5934595" cy="2953103"/>
              <a:chOff x="538789" y="1131575"/>
              <a:chExt cx="5819028" cy="2895599"/>
            </a:xfrm>
            <a:solidFill>
              <a:schemeClr val="bg1">
                <a:lumMod val="85000"/>
                <a:alpha val="70000"/>
              </a:schemeClr>
            </a:solidFill>
          </p:grpSpPr>
          <p:grpSp>
            <p:nvGrpSpPr>
              <p:cNvPr id="417" name="Group 341">
                <a:extLst>
                  <a:ext uri="{FF2B5EF4-FFF2-40B4-BE49-F238E27FC236}">
                    <a16:creationId xmlns:a16="http://schemas.microsoft.com/office/drawing/2014/main" id="{8B61E7E8-EB7C-4E4D-A3DF-B244A857FE37}"/>
                  </a:ext>
                </a:extLst>
              </p:cNvPr>
              <p:cNvGrpSpPr/>
              <p:nvPr/>
            </p:nvGrpSpPr>
            <p:grpSpPr>
              <a:xfrm>
                <a:off x="2984512" y="2355982"/>
                <a:ext cx="1110006" cy="1241414"/>
                <a:chOff x="4097338" y="2217738"/>
                <a:chExt cx="1139825" cy="1274763"/>
              </a:xfrm>
              <a:grpFill/>
            </p:grpSpPr>
            <p:sp>
              <p:nvSpPr>
                <p:cNvPr id="588" name="Freeform 5">
                  <a:extLst>
                    <a:ext uri="{FF2B5EF4-FFF2-40B4-BE49-F238E27FC236}">
                      <a16:creationId xmlns:a16="http://schemas.microsoft.com/office/drawing/2014/main" id="{598CF130-3DD5-4CE4-A9F6-0F34D0C30676}"/>
                    </a:ext>
                  </a:extLst>
                </p:cNvPr>
                <p:cNvSpPr>
                  <a:spLocks/>
                </p:cNvSpPr>
                <p:nvPr/>
              </p:nvSpPr>
              <p:spPr bwMode="auto">
                <a:xfrm>
                  <a:off x="5102225" y="3086100"/>
                  <a:ext cx="120650" cy="233363"/>
                </a:xfrm>
                <a:custGeom>
                  <a:avLst/>
                  <a:gdLst/>
                  <a:ahLst/>
                  <a:cxnLst>
                    <a:cxn ang="0">
                      <a:pos x="9" y="114"/>
                    </a:cxn>
                    <a:cxn ang="0">
                      <a:pos x="18" y="94"/>
                    </a:cxn>
                    <a:cxn ang="0">
                      <a:pos x="11" y="71"/>
                    </a:cxn>
                    <a:cxn ang="0">
                      <a:pos x="40" y="43"/>
                    </a:cxn>
                    <a:cxn ang="0">
                      <a:pos x="71" y="13"/>
                    </a:cxn>
                    <a:cxn ang="0">
                      <a:pos x="73" y="0"/>
                    </a:cxn>
                    <a:cxn ang="0">
                      <a:pos x="91" y="42"/>
                    </a:cxn>
                    <a:cxn ang="0">
                      <a:pos x="91" y="49"/>
                    </a:cxn>
                    <a:cxn ang="0">
                      <a:pos x="84" y="47"/>
                    </a:cxn>
                    <a:cxn ang="0">
                      <a:pos x="64" y="126"/>
                    </a:cxn>
                    <a:cxn ang="0">
                      <a:pos x="25" y="175"/>
                    </a:cxn>
                    <a:cxn ang="0">
                      <a:pos x="5" y="151"/>
                    </a:cxn>
                    <a:cxn ang="0">
                      <a:pos x="5" y="140"/>
                    </a:cxn>
                    <a:cxn ang="0">
                      <a:pos x="0" y="122"/>
                    </a:cxn>
                    <a:cxn ang="0">
                      <a:pos x="9" y="114"/>
                    </a:cxn>
                  </a:cxnLst>
                  <a:rect l="0" t="0" r="r" b="b"/>
                  <a:pathLst>
                    <a:path w="91" h="175">
                      <a:moveTo>
                        <a:pt x="9" y="114"/>
                      </a:moveTo>
                      <a:cubicBezTo>
                        <a:pt x="9" y="114"/>
                        <a:pt x="18" y="95"/>
                        <a:pt x="18" y="94"/>
                      </a:cubicBezTo>
                      <a:cubicBezTo>
                        <a:pt x="18" y="89"/>
                        <a:pt x="11" y="78"/>
                        <a:pt x="11" y="71"/>
                      </a:cubicBezTo>
                      <a:cubicBezTo>
                        <a:pt x="11" y="49"/>
                        <a:pt x="27" y="50"/>
                        <a:pt x="40" y="43"/>
                      </a:cubicBezTo>
                      <a:cubicBezTo>
                        <a:pt x="50" y="37"/>
                        <a:pt x="64" y="20"/>
                        <a:pt x="71" y="13"/>
                      </a:cubicBezTo>
                      <a:cubicBezTo>
                        <a:pt x="73" y="11"/>
                        <a:pt x="72" y="4"/>
                        <a:pt x="73" y="0"/>
                      </a:cubicBezTo>
                      <a:cubicBezTo>
                        <a:pt x="88" y="2"/>
                        <a:pt x="87" y="31"/>
                        <a:pt x="91" y="42"/>
                      </a:cubicBezTo>
                      <a:cubicBezTo>
                        <a:pt x="91" y="49"/>
                        <a:pt x="91" y="49"/>
                        <a:pt x="91" y="49"/>
                      </a:cubicBezTo>
                      <a:cubicBezTo>
                        <a:pt x="89" y="48"/>
                        <a:pt x="85" y="47"/>
                        <a:pt x="84" y="47"/>
                      </a:cubicBezTo>
                      <a:cubicBezTo>
                        <a:pt x="84" y="79"/>
                        <a:pt x="74" y="101"/>
                        <a:pt x="64" y="126"/>
                      </a:cubicBezTo>
                      <a:cubicBezTo>
                        <a:pt x="56" y="146"/>
                        <a:pt x="52" y="175"/>
                        <a:pt x="25" y="175"/>
                      </a:cubicBezTo>
                      <a:cubicBezTo>
                        <a:pt x="14" y="175"/>
                        <a:pt x="5" y="163"/>
                        <a:pt x="5" y="151"/>
                      </a:cubicBezTo>
                      <a:cubicBezTo>
                        <a:pt x="5" y="145"/>
                        <a:pt x="6" y="143"/>
                        <a:pt x="5" y="140"/>
                      </a:cubicBezTo>
                      <a:cubicBezTo>
                        <a:pt x="0" y="136"/>
                        <a:pt x="0" y="129"/>
                        <a:pt x="0" y="122"/>
                      </a:cubicBezTo>
                      <a:cubicBezTo>
                        <a:pt x="0" y="121"/>
                        <a:pt x="8" y="114"/>
                        <a:pt x="9" y="11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9" name="Freeform 6">
                  <a:extLst>
                    <a:ext uri="{FF2B5EF4-FFF2-40B4-BE49-F238E27FC236}">
                      <a16:creationId xmlns:a16="http://schemas.microsoft.com/office/drawing/2014/main" id="{2B715E26-FCBC-4015-B13B-463BDE098CCB}"/>
                    </a:ext>
                  </a:extLst>
                </p:cNvPr>
                <p:cNvSpPr>
                  <a:spLocks/>
                </p:cNvSpPr>
                <p:nvPr/>
              </p:nvSpPr>
              <p:spPr bwMode="auto">
                <a:xfrm>
                  <a:off x="4097338" y="2217738"/>
                  <a:ext cx="1139825" cy="1274763"/>
                </a:xfrm>
                <a:custGeom>
                  <a:avLst/>
                  <a:gdLst/>
                  <a:ahLst/>
                  <a:cxnLst>
                    <a:cxn ang="0">
                      <a:pos x="499" y="66"/>
                    </a:cxn>
                    <a:cxn ang="0">
                      <a:pos x="527" y="81"/>
                    </a:cxn>
                    <a:cxn ang="0">
                      <a:pos x="609" y="86"/>
                    </a:cxn>
                    <a:cxn ang="0">
                      <a:pos x="644" y="89"/>
                    </a:cxn>
                    <a:cxn ang="0">
                      <a:pos x="644" y="136"/>
                    </a:cxn>
                    <a:cxn ang="0">
                      <a:pos x="620" y="115"/>
                    </a:cxn>
                    <a:cxn ang="0">
                      <a:pos x="679" y="223"/>
                    </a:cxn>
                    <a:cxn ang="0">
                      <a:pos x="699" y="267"/>
                    </a:cxn>
                    <a:cxn ang="0">
                      <a:pos x="730" y="310"/>
                    </a:cxn>
                    <a:cxn ang="0">
                      <a:pos x="755" y="348"/>
                    </a:cxn>
                    <a:cxn ang="0">
                      <a:pos x="787" y="359"/>
                    </a:cxn>
                    <a:cxn ang="0">
                      <a:pos x="853" y="346"/>
                    </a:cxn>
                    <a:cxn ang="0">
                      <a:pos x="826" y="425"/>
                    </a:cxn>
                    <a:cxn ang="0">
                      <a:pos x="719" y="541"/>
                    </a:cxn>
                    <a:cxn ang="0">
                      <a:pos x="708" y="600"/>
                    </a:cxn>
                    <a:cxn ang="0">
                      <a:pos x="721" y="638"/>
                    </a:cxn>
                    <a:cxn ang="0">
                      <a:pos x="720" y="676"/>
                    </a:cxn>
                    <a:cxn ang="0">
                      <a:pos x="660" y="745"/>
                    </a:cxn>
                    <a:cxn ang="0">
                      <a:pos x="659" y="788"/>
                    </a:cxn>
                    <a:cxn ang="0">
                      <a:pos x="643" y="816"/>
                    </a:cxn>
                    <a:cxn ang="0">
                      <a:pos x="627" y="846"/>
                    </a:cxn>
                    <a:cxn ang="0">
                      <a:pos x="592" y="902"/>
                    </a:cxn>
                    <a:cxn ang="0">
                      <a:pos x="538" y="946"/>
                    </a:cxn>
                    <a:cxn ang="0">
                      <a:pos x="512" y="944"/>
                    </a:cxn>
                    <a:cxn ang="0">
                      <a:pos x="452" y="949"/>
                    </a:cxn>
                    <a:cxn ang="0">
                      <a:pos x="440" y="929"/>
                    </a:cxn>
                    <a:cxn ang="0">
                      <a:pos x="431" y="893"/>
                    </a:cxn>
                    <a:cxn ang="0">
                      <a:pos x="395" y="789"/>
                    </a:cxn>
                    <a:cxn ang="0">
                      <a:pos x="360" y="708"/>
                    </a:cxn>
                    <a:cxn ang="0">
                      <a:pos x="382" y="621"/>
                    </a:cxn>
                    <a:cxn ang="0">
                      <a:pos x="364" y="558"/>
                    </a:cxn>
                    <a:cxn ang="0">
                      <a:pos x="337" y="490"/>
                    </a:cxn>
                    <a:cxn ang="0">
                      <a:pos x="342" y="461"/>
                    </a:cxn>
                    <a:cxn ang="0">
                      <a:pos x="295" y="443"/>
                    </a:cxn>
                    <a:cxn ang="0">
                      <a:pos x="206" y="433"/>
                    </a:cxn>
                    <a:cxn ang="0">
                      <a:pos x="164" y="434"/>
                    </a:cxn>
                    <a:cxn ang="0">
                      <a:pos x="109" y="439"/>
                    </a:cxn>
                    <a:cxn ang="0">
                      <a:pos x="40" y="369"/>
                    </a:cxn>
                    <a:cxn ang="0">
                      <a:pos x="7" y="338"/>
                    </a:cxn>
                    <a:cxn ang="0">
                      <a:pos x="7" y="324"/>
                    </a:cxn>
                    <a:cxn ang="0">
                      <a:pos x="18" y="269"/>
                    </a:cxn>
                    <a:cxn ang="0">
                      <a:pos x="22" y="199"/>
                    </a:cxn>
                    <a:cxn ang="0">
                      <a:pos x="77" y="132"/>
                    </a:cxn>
                    <a:cxn ang="0">
                      <a:pos x="104" y="77"/>
                    </a:cxn>
                    <a:cxn ang="0">
                      <a:pos x="141" y="36"/>
                    </a:cxn>
                    <a:cxn ang="0">
                      <a:pos x="187" y="35"/>
                    </a:cxn>
                    <a:cxn ang="0">
                      <a:pos x="273" y="6"/>
                    </a:cxn>
                    <a:cxn ang="0">
                      <a:pos x="307" y="4"/>
                    </a:cxn>
                    <a:cxn ang="0">
                      <a:pos x="338" y="0"/>
                    </a:cxn>
                    <a:cxn ang="0">
                      <a:pos x="358" y="6"/>
                    </a:cxn>
                    <a:cxn ang="0">
                      <a:pos x="357" y="27"/>
                    </a:cxn>
                    <a:cxn ang="0">
                      <a:pos x="371" y="64"/>
                    </a:cxn>
                    <a:cxn ang="0">
                      <a:pos x="455" y="100"/>
                    </a:cxn>
                    <a:cxn ang="0">
                      <a:pos x="464" y="84"/>
                    </a:cxn>
                    <a:cxn ang="0">
                      <a:pos x="490" y="66"/>
                    </a:cxn>
                  </a:cxnLst>
                  <a:rect l="0" t="0" r="r" b="b"/>
                  <a:pathLst>
                    <a:path w="856" h="957">
                      <a:moveTo>
                        <a:pt x="490" y="66"/>
                      </a:moveTo>
                      <a:cubicBezTo>
                        <a:pt x="499" y="66"/>
                        <a:pt x="499" y="66"/>
                        <a:pt x="499" y="66"/>
                      </a:cubicBezTo>
                      <a:cubicBezTo>
                        <a:pt x="499" y="73"/>
                        <a:pt x="504" y="74"/>
                        <a:pt x="506" y="77"/>
                      </a:cubicBezTo>
                      <a:cubicBezTo>
                        <a:pt x="510" y="82"/>
                        <a:pt x="520" y="78"/>
                        <a:pt x="527" y="81"/>
                      </a:cubicBezTo>
                      <a:cubicBezTo>
                        <a:pt x="541" y="86"/>
                        <a:pt x="561" y="93"/>
                        <a:pt x="576" y="93"/>
                      </a:cubicBezTo>
                      <a:cubicBezTo>
                        <a:pt x="591" y="93"/>
                        <a:pt x="595" y="86"/>
                        <a:pt x="609" y="86"/>
                      </a:cubicBezTo>
                      <a:cubicBezTo>
                        <a:pt x="617" y="86"/>
                        <a:pt x="622" y="92"/>
                        <a:pt x="632" y="92"/>
                      </a:cubicBezTo>
                      <a:cubicBezTo>
                        <a:pt x="638" y="92"/>
                        <a:pt x="638" y="90"/>
                        <a:pt x="644" y="89"/>
                      </a:cubicBezTo>
                      <a:cubicBezTo>
                        <a:pt x="647" y="96"/>
                        <a:pt x="653" y="102"/>
                        <a:pt x="653" y="111"/>
                      </a:cubicBezTo>
                      <a:cubicBezTo>
                        <a:pt x="653" y="115"/>
                        <a:pt x="646" y="131"/>
                        <a:pt x="644" y="136"/>
                      </a:cubicBezTo>
                      <a:cubicBezTo>
                        <a:pt x="635" y="135"/>
                        <a:pt x="627" y="115"/>
                        <a:pt x="620" y="107"/>
                      </a:cubicBezTo>
                      <a:cubicBezTo>
                        <a:pt x="620" y="115"/>
                        <a:pt x="620" y="115"/>
                        <a:pt x="620" y="115"/>
                      </a:cubicBezTo>
                      <a:cubicBezTo>
                        <a:pt x="662" y="189"/>
                        <a:pt x="662" y="189"/>
                        <a:pt x="662" y="189"/>
                      </a:cubicBezTo>
                      <a:cubicBezTo>
                        <a:pt x="659" y="198"/>
                        <a:pt x="673" y="218"/>
                        <a:pt x="679" y="223"/>
                      </a:cubicBezTo>
                      <a:cubicBezTo>
                        <a:pt x="679" y="246"/>
                        <a:pt x="679" y="246"/>
                        <a:pt x="679" y="246"/>
                      </a:cubicBezTo>
                      <a:cubicBezTo>
                        <a:pt x="684" y="258"/>
                        <a:pt x="692" y="258"/>
                        <a:pt x="699" y="267"/>
                      </a:cubicBezTo>
                      <a:cubicBezTo>
                        <a:pt x="707" y="278"/>
                        <a:pt x="702" y="289"/>
                        <a:pt x="710" y="297"/>
                      </a:cubicBezTo>
                      <a:cubicBezTo>
                        <a:pt x="717" y="304"/>
                        <a:pt x="722" y="305"/>
                        <a:pt x="730" y="310"/>
                      </a:cubicBezTo>
                      <a:cubicBezTo>
                        <a:pt x="737" y="316"/>
                        <a:pt x="741" y="334"/>
                        <a:pt x="755" y="334"/>
                      </a:cubicBezTo>
                      <a:cubicBezTo>
                        <a:pt x="755" y="341"/>
                        <a:pt x="759" y="343"/>
                        <a:pt x="755" y="348"/>
                      </a:cubicBezTo>
                      <a:cubicBezTo>
                        <a:pt x="761" y="352"/>
                        <a:pt x="767" y="366"/>
                        <a:pt x="774" y="366"/>
                      </a:cubicBezTo>
                      <a:cubicBezTo>
                        <a:pt x="781" y="366"/>
                        <a:pt x="782" y="361"/>
                        <a:pt x="787" y="359"/>
                      </a:cubicBezTo>
                      <a:cubicBezTo>
                        <a:pt x="794" y="357"/>
                        <a:pt x="798" y="360"/>
                        <a:pt x="805" y="359"/>
                      </a:cubicBezTo>
                      <a:cubicBezTo>
                        <a:pt x="822" y="356"/>
                        <a:pt x="838" y="350"/>
                        <a:pt x="853" y="346"/>
                      </a:cubicBezTo>
                      <a:cubicBezTo>
                        <a:pt x="855" y="348"/>
                        <a:pt x="856" y="350"/>
                        <a:pt x="856" y="352"/>
                      </a:cubicBezTo>
                      <a:cubicBezTo>
                        <a:pt x="856" y="377"/>
                        <a:pt x="837" y="410"/>
                        <a:pt x="826" y="425"/>
                      </a:cubicBezTo>
                      <a:cubicBezTo>
                        <a:pt x="812" y="443"/>
                        <a:pt x="807" y="459"/>
                        <a:pt x="790" y="471"/>
                      </a:cubicBezTo>
                      <a:cubicBezTo>
                        <a:pt x="761" y="494"/>
                        <a:pt x="730" y="501"/>
                        <a:pt x="719" y="541"/>
                      </a:cubicBezTo>
                      <a:cubicBezTo>
                        <a:pt x="716" y="552"/>
                        <a:pt x="704" y="555"/>
                        <a:pt x="704" y="567"/>
                      </a:cubicBezTo>
                      <a:cubicBezTo>
                        <a:pt x="704" y="581"/>
                        <a:pt x="708" y="587"/>
                        <a:pt x="708" y="600"/>
                      </a:cubicBezTo>
                      <a:cubicBezTo>
                        <a:pt x="708" y="615"/>
                        <a:pt x="724" y="623"/>
                        <a:pt x="724" y="631"/>
                      </a:cubicBezTo>
                      <a:cubicBezTo>
                        <a:pt x="724" y="634"/>
                        <a:pt x="722" y="637"/>
                        <a:pt x="721" y="638"/>
                      </a:cubicBezTo>
                      <a:cubicBezTo>
                        <a:pt x="721" y="649"/>
                        <a:pt x="721" y="649"/>
                        <a:pt x="721" y="649"/>
                      </a:cubicBezTo>
                      <a:cubicBezTo>
                        <a:pt x="721" y="656"/>
                        <a:pt x="720" y="664"/>
                        <a:pt x="720" y="676"/>
                      </a:cubicBezTo>
                      <a:cubicBezTo>
                        <a:pt x="722" y="679"/>
                        <a:pt x="723" y="682"/>
                        <a:pt x="723" y="685"/>
                      </a:cubicBezTo>
                      <a:cubicBezTo>
                        <a:pt x="723" y="720"/>
                        <a:pt x="665" y="716"/>
                        <a:pt x="660" y="745"/>
                      </a:cubicBezTo>
                      <a:cubicBezTo>
                        <a:pt x="654" y="746"/>
                        <a:pt x="647" y="753"/>
                        <a:pt x="647" y="758"/>
                      </a:cubicBezTo>
                      <a:cubicBezTo>
                        <a:pt x="647" y="768"/>
                        <a:pt x="659" y="774"/>
                        <a:pt x="659" y="788"/>
                      </a:cubicBezTo>
                      <a:cubicBezTo>
                        <a:pt x="659" y="795"/>
                        <a:pt x="658" y="809"/>
                        <a:pt x="656" y="813"/>
                      </a:cubicBezTo>
                      <a:cubicBezTo>
                        <a:pt x="653" y="817"/>
                        <a:pt x="646" y="815"/>
                        <a:pt x="643" y="816"/>
                      </a:cubicBezTo>
                      <a:cubicBezTo>
                        <a:pt x="632" y="822"/>
                        <a:pt x="626" y="826"/>
                        <a:pt x="621" y="837"/>
                      </a:cubicBezTo>
                      <a:cubicBezTo>
                        <a:pt x="624" y="839"/>
                        <a:pt x="627" y="842"/>
                        <a:pt x="627" y="846"/>
                      </a:cubicBezTo>
                      <a:cubicBezTo>
                        <a:pt x="627" y="859"/>
                        <a:pt x="615" y="868"/>
                        <a:pt x="610" y="874"/>
                      </a:cubicBezTo>
                      <a:cubicBezTo>
                        <a:pt x="600" y="883"/>
                        <a:pt x="599" y="893"/>
                        <a:pt x="592" y="902"/>
                      </a:cubicBezTo>
                      <a:cubicBezTo>
                        <a:pt x="581" y="916"/>
                        <a:pt x="576" y="929"/>
                        <a:pt x="558" y="938"/>
                      </a:cubicBezTo>
                      <a:cubicBezTo>
                        <a:pt x="550" y="941"/>
                        <a:pt x="539" y="938"/>
                        <a:pt x="538" y="946"/>
                      </a:cubicBezTo>
                      <a:cubicBezTo>
                        <a:pt x="532" y="946"/>
                        <a:pt x="529" y="949"/>
                        <a:pt x="525" y="949"/>
                      </a:cubicBezTo>
                      <a:cubicBezTo>
                        <a:pt x="520" y="949"/>
                        <a:pt x="517" y="944"/>
                        <a:pt x="512" y="944"/>
                      </a:cubicBezTo>
                      <a:cubicBezTo>
                        <a:pt x="494" y="944"/>
                        <a:pt x="483" y="957"/>
                        <a:pt x="466" y="957"/>
                      </a:cubicBezTo>
                      <a:cubicBezTo>
                        <a:pt x="459" y="957"/>
                        <a:pt x="455" y="953"/>
                        <a:pt x="452" y="949"/>
                      </a:cubicBezTo>
                      <a:cubicBezTo>
                        <a:pt x="449" y="949"/>
                        <a:pt x="449" y="950"/>
                        <a:pt x="448" y="951"/>
                      </a:cubicBezTo>
                      <a:cubicBezTo>
                        <a:pt x="448" y="942"/>
                        <a:pt x="443" y="932"/>
                        <a:pt x="440" y="929"/>
                      </a:cubicBezTo>
                      <a:cubicBezTo>
                        <a:pt x="443" y="925"/>
                        <a:pt x="445" y="922"/>
                        <a:pt x="445" y="917"/>
                      </a:cubicBezTo>
                      <a:cubicBezTo>
                        <a:pt x="445" y="910"/>
                        <a:pt x="433" y="897"/>
                        <a:pt x="431" y="893"/>
                      </a:cubicBezTo>
                      <a:cubicBezTo>
                        <a:pt x="415" y="866"/>
                        <a:pt x="395" y="840"/>
                        <a:pt x="395" y="801"/>
                      </a:cubicBezTo>
                      <a:cubicBezTo>
                        <a:pt x="395" y="794"/>
                        <a:pt x="395" y="792"/>
                        <a:pt x="395" y="789"/>
                      </a:cubicBezTo>
                      <a:cubicBezTo>
                        <a:pt x="395" y="783"/>
                        <a:pt x="389" y="781"/>
                        <a:pt x="386" y="774"/>
                      </a:cubicBezTo>
                      <a:cubicBezTo>
                        <a:pt x="374" y="754"/>
                        <a:pt x="360" y="737"/>
                        <a:pt x="360" y="708"/>
                      </a:cubicBezTo>
                      <a:cubicBezTo>
                        <a:pt x="360" y="677"/>
                        <a:pt x="388" y="670"/>
                        <a:pt x="388" y="646"/>
                      </a:cubicBezTo>
                      <a:cubicBezTo>
                        <a:pt x="388" y="635"/>
                        <a:pt x="384" y="631"/>
                        <a:pt x="382" y="621"/>
                      </a:cubicBezTo>
                      <a:cubicBezTo>
                        <a:pt x="379" y="602"/>
                        <a:pt x="376" y="596"/>
                        <a:pt x="371" y="585"/>
                      </a:cubicBezTo>
                      <a:cubicBezTo>
                        <a:pt x="368" y="576"/>
                        <a:pt x="370" y="566"/>
                        <a:pt x="364" y="558"/>
                      </a:cubicBezTo>
                      <a:cubicBezTo>
                        <a:pt x="352" y="544"/>
                        <a:pt x="327" y="528"/>
                        <a:pt x="327" y="508"/>
                      </a:cubicBezTo>
                      <a:cubicBezTo>
                        <a:pt x="327" y="503"/>
                        <a:pt x="334" y="492"/>
                        <a:pt x="337" y="490"/>
                      </a:cubicBezTo>
                      <a:cubicBezTo>
                        <a:pt x="336" y="486"/>
                        <a:pt x="337" y="485"/>
                        <a:pt x="337" y="483"/>
                      </a:cubicBezTo>
                      <a:cubicBezTo>
                        <a:pt x="337" y="478"/>
                        <a:pt x="337" y="465"/>
                        <a:pt x="342" y="461"/>
                      </a:cubicBezTo>
                      <a:cubicBezTo>
                        <a:pt x="337" y="451"/>
                        <a:pt x="329" y="443"/>
                        <a:pt x="314" y="443"/>
                      </a:cubicBezTo>
                      <a:cubicBezTo>
                        <a:pt x="306" y="443"/>
                        <a:pt x="299" y="443"/>
                        <a:pt x="295" y="443"/>
                      </a:cubicBezTo>
                      <a:cubicBezTo>
                        <a:pt x="282" y="443"/>
                        <a:pt x="279" y="417"/>
                        <a:pt x="261" y="417"/>
                      </a:cubicBezTo>
                      <a:cubicBezTo>
                        <a:pt x="239" y="417"/>
                        <a:pt x="223" y="427"/>
                        <a:pt x="206" y="433"/>
                      </a:cubicBezTo>
                      <a:cubicBezTo>
                        <a:pt x="199" y="435"/>
                        <a:pt x="197" y="440"/>
                        <a:pt x="191" y="440"/>
                      </a:cubicBezTo>
                      <a:cubicBezTo>
                        <a:pt x="184" y="440"/>
                        <a:pt x="173" y="434"/>
                        <a:pt x="164" y="434"/>
                      </a:cubicBezTo>
                      <a:cubicBezTo>
                        <a:pt x="147" y="434"/>
                        <a:pt x="139" y="443"/>
                        <a:pt x="122" y="443"/>
                      </a:cubicBezTo>
                      <a:cubicBezTo>
                        <a:pt x="117" y="443"/>
                        <a:pt x="111" y="440"/>
                        <a:pt x="109" y="439"/>
                      </a:cubicBezTo>
                      <a:cubicBezTo>
                        <a:pt x="97" y="430"/>
                        <a:pt x="71" y="415"/>
                        <a:pt x="62" y="401"/>
                      </a:cubicBezTo>
                      <a:cubicBezTo>
                        <a:pt x="53" y="388"/>
                        <a:pt x="51" y="377"/>
                        <a:pt x="40" y="369"/>
                      </a:cubicBezTo>
                      <a:cubicBezTo>
                        <a:pt x="37" y="366"/>
                        <a:pt x="13" y="346"/>
                        <a:pt x="13" y="344"/>
                      </a:cubicBezTo>
                      <a:cubicBezTo>
                        <a:pt x="11" y="341"/>
                        <a:pt x="10" y="340"/>
                        <a:pt x="7" y="338"/>
                      </a:cubicBezTo>
                      <a:cubicBezTo>
                        <a:pt x="9" y="338"/>
                        <a:pt x="9" y="338"/>
                        <a:pt x="9" y="338"/>
                      </a:cubicBezTo>
                      <a:cubicBezTo>
                        <a:pt x="9" y="331"/>
                        <a:pt x="7" y="328"/>
                        <a:pt x="7" y="324"/>
                      </a:cubicBezTo>
                      <a:cubicBezTo>
                        <a:pt x="7" y="317"/>
                        <a:pt x="3" y="315"/>
                        <a:pt x="0" y="309"/>
                      </a:cubicBezTo>
                      <a:cubicBezTo>
                        <a:pt x="10" y="304"/>
                        <a:pt x="18" y="280"/>
                        <a:pt x="18" y="269"/>
                      </a:cubicBezTo>
                      <a:cubicBezTo>
                        <a:pt x="18" y="250"/>
                        <a:pt x="10" y="238"/>
                        <a:pt x="10" y="220"/>
                      </a:cubicBezTo>
                      <a:cubicBezTo>
                        <a:pt x="10" y="211"/>
                        <a:pt x="20" y="206"/>
                        <a:pt x="22" y="199"/>
                      </a:cubicBezTo>
                      <a:cubicBezTo>
                        <a:pt x="28" y="182"/>
                        <a:pt x="41" y="158"/>
                        <a:pt x="52" y="144"/>
                      </a:cubicBezTo>
                      <a:cubicBezTo>
                        <a:pt x="58" y="135"/>
                        <a:pt x="69" y="136"/>
                        <a:pt x="77" y="132"/>
                      </a:cubicBezTo>
                      <a:cubicBezTo>
                        <a:pt x="84" y="128"/>
                        <a:pt x="95" y="119"/>
                        <a:pt x="97" y="112"/>
                      </a:cubicBezTo>
                      <a:cubicBezTo>
                        <a:pt x="102" y="96"/>
                        <a:pt x="96" y="89"/>
                        <a:pt x="104" y="77"/>
                      </a:cubicBezTo>
                      <a:cubicBezTo>
                        <a:pt x="116" y="63"/>
                        <a:pt x="131" y="49"/>
                        <a:pt x="142" y="36"/>
                      </a:cubicBezTo>
                      <a:cubicBezTo>
                        <a:pt x="141" y="36"/>
                        <a:pt x="141" y="36"/>
                        <a:pt x="141" y="36"/>
                      </a:cubicBezTo>
                      <a:cubicBezTo>
                        <a:pt x="145" y="31"/>
                        <a:pt x="146" y="27"/>
                        <a:pt x="150" y="24"/>
                      </a:cubicBezTo>
                      <a:cubicBezTo>
                        <a:pt x="161" y="32"/>
                        <a:pt x="172" y="35"/>
                        <a:pt x="187" y="35"/>
                      </a:cubicBezTo>
                      <a:cubicBezTo>
                        <a:pt x="197" y="35"/>
                        <a:pt x="198" y="29"/>
                        <a:pt x="204" y="27"/>
                      </a:cubicBezTo>
                      <a:cubicBezTo>
                        <a:pt x="221" y="18"/>
                        <a:pt x="254" y="6"/>
                        <a:pt x="273" y="6"/>
                      </a:cubicBezTo>
                      <a:cubicBezTo>
                        <a:pt x="280" y="6"/>
                        <a:pt x="285" y="10"/>
                        <a:pt x="289" y="10"/>
                      </a:cubicBezTo>
                      <a:cubicBezTo>
                        <a:pt x="294" y="10"/>
                        <a:pt x="301" y="4"/>
                        <a:pt x="307" y="4"/>
                      </a:cubicBezTo>
                      <a:cubicBezTo>
                        <a:pt x="313" y="4"/>
                        <a:pt x="316" y="7"/>
                        <a:pt x="321" y="7"/>
                      </a:cubicBezTo>
                      <a:cubicBezTo>
                        <a:pt x="329" y="7"/>
                        <a:pt x="330" y="0"/>
                        <a:pt x="338" y="0"/>
                      </a:cubicBezTo>
                      <a:cubicBezTo>
                        <a:pt x="347" y="0"/>
                        <a:pt x="344" y="8"/>
                        <a:pt x="351" y="8"/>
                      </a:cubicBezTo>
                      <a:cubicBezTo>
                        <a:pt x="354" y="8"/>
                        <a:pt x="355" y="6"/>
                        <a:pt x="358" y="6"/>
                      </a:cubicBezTo>
                      <a:cubicBezTo>
                        <a:pt x="358" y="12"/>
                        <a:pt x="351" y="11"/>
                        <a:pt x="351" y="17"/>
                      </a:cubicBezTo>
                      <a:cubicBezTo>
                        <a:pt x="351" y="21"/>
                        <a:pt x="357" y="23"/>
                        <a:pt x="357" y="27"/>
                      </a:cubicBezTo>
                      <a:cubicBezTo>
                        <a:pt x="357" y="33"/>
                        <a:pt x="351" y="37"/>
                        <a:pt x="351" y="44"/>
                      </a:cubicBezTo>
                      <a:cubicBezTo>
                        <a:pt x="351" y="55"/>
                        <a:pt x="363" y="64"/>
                        <a:pt x="371" y="64"/>
                      </a:cubicBezTo>
                      <a:cubicBezTo>
                        <a:pt x="377" y="64"/>
                        <a:pt x="380" y="64"/>
                        <a:pt x="384" y="64"/>
                      </a:cubicBezTo>
                      <a:cubicBezTo>
                        <a:pt x="412" y="64"/>
                        <a:pt x="423" y="100"/>
                        <a:pt x="455" y="100"/>
                      </a:cubicBezTo>
                      <a:cubicBezTo>
                        <a:pt x="459" y="100"/>
                        <a:pt x="464" y="95"/>
                        <a:pt x="464" y="93"/>
                      </a:cubicBezTo>
                      <a:cubicBezTo>
                        <a:pt x="464" y="90"/>
                        <a:pt x="464" y="87"/>
                        <a:pt x="464" y="84"/>
                      </a:cubicBezTo>
                      <a:cubicBezTo>
                        <a:pt x="464" y="70"/>
                        <a:pt x="475" y="70"/>
                        <a:pt x="488" y="66"/>
                      </a:cubicBezTo>
                      <a:lnTo>
                        <a:pt x="490" y="66"/>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nvGrpSpPr>
              <p:cNvPr id="418" name="Group 274">
                <a:extLst>
                  <a:ext uri="{FF2B5EF4-FFF2-40B4-BE49-F238E27FC236}">
                    <a16:creationId xmlns:a16="http://schemas.microsoft.com/office/drawing/2014/main" id="{709FD65C-5F88-4616-BFDC-1AF40323C9B3}"/>
                  </a:ext>
                </a:extLst>
              </p:cNvPr>
              <p:cNvGrpSpPr/>
              <p:nvPr/>
            </p:nvGrpSpPr>
            <p:grpSpPr>
              <a:xfrm>
                <a:off x="1945621" y="2801220"/>
                <a:ext cx="759070" cy="1225954"/>
                <a:chOff x="3030538" y="2674938"/>
                <a:chExt cx="779463" cy="1258888"/>
              </a:xfrm>
              <a:grpFill/>
            </p:grpSpPr>
            <p:sp>
              <p:nvSpPr>
                <p:cNvPr id="586" name="Freeform 22">
                  <a:extLst>
                    <a:ext uri="{FF2B5EF4-FFF2-40B4-BE49-F238E27FC236}">
                      <a16:creationId xmlns:a16="http://schemas.microsoft.com/office/drawing/2014/main" id="{B97ADE83-A1BC-4AB2-B5D2-4D6881E6567B}"/>
                    </a:ext>
                  </a:extLst>
                </p:cNvPr>
                <p:cNvSpPr>
                  <a:spLocks/>
                </p:cNvSpPr>
                <p:nvPr/>
              </p:nvSpPr>
              <p:spPr bwMode="auto">
                <a:xfrm>
                  <a:off x="3541713" y="2881313"/>
                  <a:ext cx="39688" cy="31750"/>
                </a:xfrm>
                <a:custGeom>
                  <a:avLst/>
                  <a:gdLst/>
                  <a:ahLst/>
                  <a:cxnLst>
                    <a:cxn ang="0">
                      <a:pos x="10" y="0"/>
                    </a:cxn>
                    <a:cxn ang="0">
                      <a:pos x="20" y="4"/>
                    </a:cxn>
                    <a:cxn ang="0">
                      <a:pos x="27" y="5"/>
                    </a:cxn>
                    <a:cxn ang="0">
                      <a:pos x="30" y="9"/>
                    </a:cxn>
                    <a:cxn ang="0">
                      <a:pos x="18" y="23"/>
                    </a:cxn>
                    <a:cxn ang="0">
                      <a:pos x="0" y="11"/>
                    </a:cxn>
                    <a:cxn ang="0">
                      <a:pos x="9" y="0"/>
                    </a:cxn>
                    <a:cxn ang="0">
                      <a:pos x="10" y="0"/>
                    </a:cxn>
                  </a:cxnLst>
                  <a:rect l="0" t="0" r="r" b="b"/>
                  <a:pathLst>
                    <a:path w="30" h="23">
                      <a:moveTo>
                        <a:pt x="10" y="0"/>
                      </a:moveTo>
                      <a:cubicBezTo>
                        <a:pt x="13" y="1"/>
                        <a:pt x="16" y="4"/>
                        <a:pt x="20" y="4"/>
                      </a:cubicBezTo>
                      <a:cubicBezTo>
                        <a:pt x="21" y="9"/>
                        <a:pt x="25" y="5"/>
                        <a:pt x="27" y="5"/>
                      </a:cubicBezTo>
                      <a:cubicBezTo>
                        <a:pt x="29" y="5"/>
                        <a:pt x="30" y="8"/>
                        <a:pt x="30" y="9"/>
                      </a:cubicBezTo>
                      <a:cubicBezTo>
                        <a:pt x="30" y="12"/>
                        <a:pt x="23" y="23"/>
                        <a:pt x="18" y="23"/>
                      </a:cubicBezTo>
                      <a:cubicBezTo>
                        <a:pt x="11" y="23"/>
                        <a:pt x="0" y="15"/>
                        <a:pt x="0" y="11"/>
                      </a:cubicBezTo>
                      <a:cubicBezTo>
                        <a:pt x="0" y="4"/>
                        <a:pt x="3" y="0"/>
                        <a:pt x="9" y="0"/>
                      </a:cubicBezTo>
                      <a:cubicBezTo>
                        <a:pt x="9" y="0"/>
                        <a:pt x="10" y="0"/>
                        <a:pt x="1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7" name="Freeform 23">
                  <a:extLst>
                    <a:ext uri="{FF2B5EF4-FFF2-40B4-BE49-F238E27FC236}">
                      <a16:creationId xmlns:a16="http://schemas.microsoft.com/office/drawing/2014/main" id="{21520B51-FD28-4E5F-89E7-3BE6C88250C0}"/>
                    </a:ext>
                  </a:extLst>
                </p:cNvPr>
                <p:cNvSpPr>
                  <a:spLocks/>
                </p:cNvSpPr>
                <p:nvPr/>
              </p:nvSpPr>
              <p:spPr bwMode="auto">
                <a:xfrm>
                  <a:off x="3030538" y="2674938"/>
                  <a:ext cx="779463" cy="1258888"/>
                </a:xfrm>
                <a:custGeom>
                  <a:avLst/>
                  <a:gdLst/>
                  <a:ahLst/>
                  <a:cxnLst>
                    <a:cxn ang="0">
                      <a:pos x="46" y="91"/>
                    </a:cxn>
                    <a:cxn ang="0">
                      <a:pos x="51" y="51"/>
                    </a:cxn>
                    <a:cxn ang="0">
                      <a:pos x="59" y="46"/>
                    </a:cxn>
                    <a:cxn ang="0">
                      <a:pos x="82" y="18"/>
                    </a:cxn>
                    <a:cxn ang="0">
                      <a:pos x="128" y="6"/>
                    </a:cxn>
                    <a:cxn ang="0">
                      <a:pos x="126" y="42"/>
                    </a:cxn>
                    <a:cxn ang="0">
                      <a:pos x="136" y="13"/>
                    </a:cxn>
                    <a:cxn ang="0">
                      <a:pos x="146" y="5"/>
                    </a:cxn>
                    <a:cxn ang="0">
                      <a:pos x="194" y="24"/>
                    </a:cxn>
                    <a:cxn ang="0">
                      <a:pos x="227" y="20"/>
                    </a:cxn>
                    <a:cxn ang="0">
                      <a:pos x="233" y="26"/>
                    </a:cxn>
                    <a:cxn ang="0">
                      <a:pos x="270" y="50"/>
                    </a:cxn>
                    <a:cxn ang="0">
                      <a:pos x="328" y="84"/>
                    </a:cxn>
                    <a:cxn ang="0">
                      <a:pos x="354" y="89"/>
                    </a:cxn>
                    <a:cxn ang="0">
                      <a:pos x="389" y="130"/>
                    </a:cxn>
                    <a:cxn ang="0">
                      <a:pos x="383" y="170"/>
                    </a:cxn>
                    <a:cxn ang="0">
                      <a:pos x="403" y="185"/>
                    </a:cxn>
                    <a:cxn ang="0">
                      <a:pos x="454" y="175"/>
                    </a:cxn>
                    <a:cxn ang="0">
                      <a:pos x="467" y="191"/>
                    </a:cxn>
                    <a:cxn ang="0">
                      <a:pos x="513" y="191"/>
                    </a:cxn>
                    <a:cxn ang="0">
                      <a:pos x="575" y="220"/>
                    </a:cxn>
                    <a:cxn ang="0">
                      <a:pos x="549" y="310"/>
                    </a:cxn>
                    <a:cxn ang="0">
                      <a:pos x="532" y="374"/>
                    </a:cxn>
                    <a:cxn ang="0">
                      <a:pos x="522" y="405"/>
                    </a:cxn>
                    <a:cxn ang="0">
                      <a:pos x="485" y="449"/>
                    </a:cxn>
                    <a:cxn ang="0">
                      <a:pos x="429" y="474"/>
                    </a:cxn>
                    <a:cxn ang="0">
                      <a:pos x="412" y="524"/>
                    </a:cxn>
                    <a:cxn ang="0">
                      <a:pos x="388" y="559"/>
                    </a:cxn>
                    <a:cxn ang="0">
                      <a:pos x="311" y="614"/>
                    </a:cxn>
                    <a:cxn ang="0">
                      <a:pos x="297" y="619"/>
                    </a:cxn>
                    <a:cxn ang="0">
                      <a:pos x="308" y="654"/>
                    </a:cxn>
                    <a:cxn ang="0">
                      <a:pos x="244" y="677"/>
                    </a:cxn>
                    <a:cxn ang="0">
                      <a:pos x="240" y="707"/>
                    </a:cxn>
                    <a:cxn ang="0">
                      <a:pos x="205" y="711"/>
                    </a:cxn>
                    <a:cxn ang="0">
                      <a:pos x="225" y="730"/>
                    </a:cxn>
                    <a:cxn ang="0">
                      <a:pos x="214" y="739"/>
                    </a:cxn>
                    <a:cxn ang="0">
                      <a:pos x="178" y="787"/>
                    </a:cxn>
                    <a:cxn ang="0">
                      <a:pos x="176" y="846"/>
                    </a:cxn>
                    <a:cxn ang="0">
                      <a:pos x="161" y="884"/>
                    </a:cxn>
                    <a:cxn ang="0">
                      <a:pos x="200" y="935"/>
                    </a:cxn>
                    <a:cxn ang="0">
                      <a:pos x="169" y="945"/>
                    </a:cxn>
                    <a:cxn ang="0">
                      <a:pos x="127" y="921"/>
                    </a:cxn>
                    <a:cxn ang="0">
                      <a:pos x="92" y="903"/>
                    </a:cxn>
                    <a:cxn ang="0">
                      <a:pos x="93" y="889"/>
                    </a:cxn>
                    <a:cxn ang="0">
                      <a:pos x="84" y="857"/>
                    </a:cxn>
                    <a:cxn ang="0">
                      <a:pos x="82" y="791"/>
                    </a:cxn>
                    <a:cxn ang="0">
                      <a:pos x="86" y="782"/>
                    </a:cxn>
                    <a:cxn ang="0">
                      <a:pos x="112" y="718"/>
                    </a:cxn>
                    <a:cxn ang="0">
                      <a:pos x="95" y="708"/>
                    </a:cxn>
                    <a:cxn ang="0">
                      <a:pos x="102" y="680"/>
                    </a:cxn>
                    <a:cxn ang="0">
                      <a:pos x="114" y="626"/>
                    </a:cxn>
                    <a:cxn ang="0">
                      <a:pos x="124" y="562"/>
                    </a:cxn>
                    <a:cxn ang="0">
                      <a:pos x="136" y="494"/>
                    </a:cxn>
                    <a:cxn ang="0">
                      <a:pos x="143" y="434"/>
                    </a:cxn>
                    <a:cxn ang="0">
                      <a:pos x="104" y="370"/>
                    </a:cxn>
                    <a:cxn ang="0">
                      <a:pos x="62" y="330"/>
                    </a:cxn>
                    <a:cxn ang="0">
                      <a:pos x="28" y="261"/>
                    </a:cxn>
                    <a:cxn ang="0">
                      <a:pos x="11" y="242"/>
                    </a:cxn>
                    <a:cxn ang="0">
                      <a:pos x="18" y="191"/>
                    </a:cxn>
                    <a:cxn ang="0">
                      <a:pos x="14" y="148"/>
                    </a:cxn>
                    <a:cxn ang="0">
                      <a:pos x="47" y="106"/>
                    </a:cxn>
                  </a:cxnLst>
                  <a:rect l="0" t="0" r="r" b="b"/>
                  <a:pathLst>
                    <a:path w="586" h="945">
                      <a:moveTo>
                        <a:pt x="49" y="103"/>
                      </a:moveTo>
                      <a:cubicBezTo>
                        <a:pt x="49" y="102"/>
                        <a:pt x="49" y="101"/>
                        <a:pt x="49" y="100"/>
                      </a:cubicBezTo>
                      <a:cubicBezTo>
                        <a:pt x="49" y="97"/>
                        <a:pt x="46" y="94"/>
                        <a:pt x="46" y="91"/>
                      </a:cubicBezTo>
                      <a:cubicBezTo>
                        <a:pt x="46" y="85"/>
                        <a:pt x="48" y="84"/>
                        <a:pt x="48" y="79"/>
                      </a:cubicBezTo>
                      <a:cubicBezTo>
                        <a:pt x="48" y="70"/>
                        <a:pt x="40" y="71"/>
                        <a:pt x="40" y="63"/>
                      </a:cubicBezTo>
                      <a:cubicBezTo>
                        <a:pt x="40" y="57"/>
                        <a:pt x="49" y="55"/>
                        <a:pt x="51" y="51"/>
                      </a:cubicBezTo>
                      <a:cubicBezTo>
                        <a:pt x="55" y="52"/>
                        <a:pt x="53" y="52"/>
                        <a:pt x="57" y="51"/>
                      </a:cubicBezTo>
                      <a:cubicBezTo>
                        <a:pt x="57" y="50"/>
                        <a:pt x="57" y="49"/>
                        <a:pt x="57" y="48"/>
                      </a:cubicBezTo>
                      <a:cubicBezTo>
                        <a:pt x="57" y="48"/>
                        <a:pt x="58" y="46"/>
                        <a:pt x="59" y="46"/>
                      </a:cubicBezTo>
                      <a:cubicBezTo>
                        <a:pt x="59" y="42"/>
                        <a:pt x="64" y="40"/>
                        <a:pt x="66" y="39"/>
                      </a:cubicBezTo>
                      <a:cubicBezTo>
                        <a:pt x="69" y="37"/>
                        <a:pt x="69" y="31"/>
                        <a:pt x="70" y="28"/>
                      </a:cubicBezTo>
                      <a:cubicBezTo>
                        <a:pt x="72" y="21"/>
                        <a:pt x="76" y="19"/>
                        <a:pt x="82" y="18"/>
                      </a:cubicBezTo>
                      <a:cubicBezTo>
                        <a:pt x="93" y="14"/>
                        <a:pt x="100" y="12"/>
                        <a:pt x="111" y="9"/>
                      </a:cubicBezTo>
                      <a:cubicBezTo>
                        <a:pt x="117" y="7"/>
                        <a:pt x="118" y="0"/>
                        <a:pt x="124" y="0"/>
                      </a:cubicBezTo>
                      <a:cubicBezTo>
                        <a:pt x="126" y="0"/>
                        <a:pt x="128" y="5"/>
                        <a:pt x="128" y="6"/>
                      </a:cubicBezTo>
                      <a:cubicBezTo>
                        <a:pt x="128" y="9"/>
                        <a:pt x="125" y="11"/>
                        <a:pt x="123" y="11"/>
                      </a:cubicBezTo>
                      <a:cubicBezTo>
                        <a:pt x="122" y="18"/>
                        <a:pt x="119" y="25"/>
                        <a:pt x="119" y="29"/>
                      </a:cubicBezTo>
                      <a:cubicBezTo>
                        <a:pt x="119" y="34"/>
                        <a:pt x="122" y="42"/>
                        <a:pt x="126" y="42"/>
                      </a:cubicBezTo>
                      <a:cubicBezTo>
                        <a:pt x="128" y="42"/>
                        <a:pt x="131" y="37"/>
                        <a:pt x="131" y="35"/>
                      </a:cubicBezTo>
                      <a:cubicBezTo>
                        <a:pt x="131" y="30"/>
                        <a:pt x="125" y="27"/>
                        <a:pt x="125" y="21"/>
                      </a:cubicBezTo>
                      <a:cubicBezTo>
                        <a:pt x="125" y="15"/>
                        <a:pt x="132" y="16"/>
                        <a:pt x="136" y="13"/>
                      </a:cubicBezTo>
                      <a:cubicBezTo>
                        <a:pt x="147" y="13"/>
                        <a:pt x="147" y="13"/>
                        <a:pt x="147" y="13"/>
                      </a:cubicBezTo>
                      <a:cubicBezTo>
                        <a:pt x="145" y="8"/>
                        <a:pt x="139" y="10"/>
                        <a:pt x="139" y="5"/>
                      </a:cubicBezTo>
                      <a:cubicBezTo>
                        <a:pt x="146" y="5"/>
                        <a:pt x="146" y="5"/>
                        <a:pt x="146" y="5"/>
                      </a:cubicBezTo>
                      <a:cubicBezTo>
                        <a:pt x="148" y="12"/>
                        <a:pt x="158" y="14"/>
                        <a:pt x="165" y="16"/>
                      </a:cubicBezTo>
                      <a:cubicBezTo>
                        <a:pt x="165" y="20"/>
                        <a:pt x="167" y="23"/>
                        <a:pt x="170" y="24"/>
                      </a:cubicBezTo>
                      <a:cubicBezTo>
                        <a:pt x="177" y="24"/>
                        <a:pt x="190" y="24"/>
                        <a:pt x="194" y="24"/>
                      </a:cubicBezTo>
                      <a:cubicBezTo>
                        <a:pt x="194" y="28"/>
                        <a:pt x="199" y="29"/>
                        <a:pt x="203" y="29"/>
                      </a:cubicBezTo>
                      <a:cubicBezTo>
                        <a:pt x="209" y="28"/>
                        <a:pt x="214" y="28"/>
                        <a:pt x="216" y="22"/>
                      </a:cubicBezTo>
                      <a:cubicBezTo>
                        <a:pt x="217" y="21"/>
                        <a:pt x="226" y="21"/>
                        <a:pt x="227" y="20"/>
                      </a:cubicBezTo>
                      <a:cubicBezTo>
                        <a:pt x="232" y="20"/>
                        <a:pt x="240" y="21"/>
                        <a:pt x="240" y="21"/>
                      </a:cubicBezTo>
                      <a:cubicBezTo>
                        <a:pt x="238" y="23"/>
                        <a:pt x="234" y="23"/>
                        <a:pt x="233" y="22"/>
                      </a:cubicBezTo>
                      <a:cubicBezTo>
                        <a:pt x="233" y="26"/>
                        <a:pt x="233" y="26"/>
                        <a:pt x="233" y="26"/>
                      </a:cubicBezTo>
                      <a:cubicBezTo>
                        <a:pt x="236" y="32"/>
                        <a:pt x="245" y="33"/>
                        <a:pt x="252" y="36"/>
                      </a:cubicBezTo>
                      <a:cubicBezTo>
                        <a:pt x="258" y="37"/>
                        <a:pt x="256" y="44"/>
                        <a:pt x="258" y="50"/>
                      </a:cubicBezTo>
                      <a:cubicBezTo>
                        <a:pt x="270" y="50"/>
                        <a:pt x="270" y="50"/>
                        <a:pt x="270" y="50"/>
                      </a:cubicBezTo>
                      <a:cubicBezTo>
                        <a:pt x="279" y="58"/>
                        <a:pt x="283" y="57"/>
                        <a:pt x="288" y="68"/>
                      </a:cubicBezTo>
                      <a:cubicBezTo>
                        <a:pt x="289" y="70"/>
                        <a:pt x="293" y="70"/>
                        <a:pt x="295" y="70"/>
                      </a:cubicBezTo>
                      <a:cubicBezTo>
                        <a:pt x="298" y="83"/>
                        <a:pt x="316" y="81"/>
                        <a:pt x="328" y="84"/>
                      </a:cubicBezTo>
                      <a:cubicBezTo>
                        <a:pt x="340" y="84"/>
                        <a:pt x="340" y="84"/>
                        <a:pt x="340" y="84"/>
                      </a:cubicBezTo>
                      <a:cubicBezTo>
                        <a:pt x="343" y="85"/>
                        <a:pt x="350" y="89"/>
                        <a:pt x="354" y="89"/>
                      </a:cubicBezTo>
                      <a:cubicBezTo>
                        <a:pt x="354" y="89"/>
                        <a:pt x="354" y="89"/>
                        <a:pt x="354" y="89"/>
                      </a:cubicBezTo>
                      <a:cubicBezTo>
                        <a:pt x="355" y="89"/>
                        <a:pt x="356" y="89"/>
                        <a:pt x="357" y="89"/>
                      </a:cubicBezTo>
                      <a:cubicBezTo>
                        <a:pt x="364" y="89"/>
                        <a:pt x="373" y="104"/>
                        <a:pt x="381" y="106"/>
                      </a:cubicBezTo>
                      <a:cubicBezTo>
                        <a:pt x="381" y="111"/>
                        <a:pt x="386" y="125"/>
                        <a:pt x="389" y="130"/>
                      </a:cubicBezTo>
                      <a:cubicBezTo>
                        <a:pt x="391" y="134"/>
                        <a:pt x="397" y="134"/>
                        <a:pt x="397" y="139"/>
                      </a:cubicBezTo>
                      <a:cubicBezTo>
                        <a:pt x="390" y="148"/>
                        <a:pt x="377" y="152"/>
                        <a:pt x="377" y="165"/>
                      </a:cubicBezTo>
                      <a:cubicBezTo>
                        <a:pt x="377" y="170"/>
                        <a:pt x="381" y="169"/>
                        <a:pt x="383" y="170"/>
                      </a:cubicBezTo>
                      <a:cubicBezTo>
                        <a:pt x="387" y="172"/>
                        <a:pt x="390" y="176"/>
                        <a:pt x="390" y="180"/>
                      </a:cubicBezTo>
                      <a:cubicBezTo>
                        <a:pt x="401" y="180"/>
                        <a:pt x="401" y="180"/>
                        <a:pt x="401" y="180"/>
                      </a:cubicBezTo>
                      <a:cubicBezTo>
                        <a:pt x="401" y="182"/>
                        <a:pt x="402" y="185"/>
                        <a:pt x="403" y="185"/>
                      </a:cubicBezTo>
                      <a:cubicBezTo>
                        <a:pt x="405" y="185"/>
                        <a:pt x="407" y="182"/>
                        <a:pt x="408" y="180"/>
                      </a:cubicBezTo>
                      <a:cubicBezTo>
                        <a:pt x="413" y="173"/>
                        <a:pt x="418" y="164"/>
                        <a:pt x="425" y="164"/>
                      </a:cubicBezTo>
                      <a:cubicBezTo>
                        <a:pt x="433" y="164"/>
                        <a:pt x="449" y="172"/>
                        <a:pt x="454" y="175"/>
                      </a:cubicBezTo>
                      <a:cubicBezTo>
                        <a:pt x="458" y="178"/>
                        <a:pt x="462" y="177"/>
                        <a:pt x="463" y="180"/>
                      </a:cubicBezTo>
                      <a:cubicBezTo>
                        <a:pt x="464" y="184"/>
                        <a:pt x="464" y="187"/>
                        <a:pt x="464" y="191"/>
                      </a:cubicBezTo>
                      <a:cubicBezTo>
                        <a:pt x="467" y="191"/>
                        <a:pt x="467" y="191"/>
                        <a:pt x="467" y="191"/>
                      </a:cubicBezTo>
                      <a:cubicBezTo>
                        <a:pt x="471" y="190"/>
                        <a:pt x="472" y="186"/>
                        <a:pt x="476" y="186"/>
                      </a:cubicBezTo>
                      <a:cubicBezTo>
                        <a:pt x="486" y="186"/>
                        <a:pt x="487" y="194"/>
                        <a:pt x="496" y="194"/>
                      </a:cubicBezTo>
                      <a:cubicBezTo>
                        <a:pt x="513" y="191"/>
                        <a:pt x="513" y="191"/>
                        <a:pt x="513" y="191"/>
                      </a:cubicBezTo>
                      <a:cubicBezTo>
                        <a:pt x="521" y="193"/>
                        <a:pt x="529" y="196"/>
                        <a:pt x="534" y="198"/>
                      </a:cubicBezTo>
                      <a:cubicBezTo>
                        <a:pt x="538" y="205"/>
                        <a:pt x="551" y="217"/>
                        <a:pt x="558" y="220"/>
                      </a:cubicBezTo>
                      <a:cubicBezTo>
                        <a:pt x="565" y="221"/>
                        <a:pt x="569" y="219"/>
                        <a:pt x="575" y="220"/>
                      </a:cubicBezTo>
                      <a:cubicBezTo>
                        <a:pt x="584" y="223"/>
                        <a:pt x="586" y="232"/>
                        <a:pt x="586" y="242"/>
                      </a:cubicBezTo>
                      <a:cubicBezTo>
                        <a:pt x="586" y="274"/>
                        <a:pt x="568" y="283"/>
                        <a:pt x="556" y="301"/>
                      </a:cubicBezTo>
                      <a:cubicBezTo>
                        <a:pt x="553" y="305"/>
                        <a:pt x="551" y="306"/>
                        <a:pt x="549" y="310"/>
                      </a:cubicBezTo>
                      <a:cubicBezTo>
                        <a:pt x="544" y="317"/>
                        <a:pt x="540" y="317"/>
                        <a:pt x="535" y="322"/>
                      </a:cubicBezTo>
                      <a:cubicBezTo>
                        <a:pt x="529" y="328"/>
                        <a:pt x="535" y="343"/>
                        <a:pt x="535" y="353"/>
                      </a:cubicBezTo>
                      <a:cubicBezTo>
                        <a:pt x="535" y="361"/>
                        <a:pt x="532" y="369"/>
                        <a:pt x="532" y="374"/>
                      </a:cubicBezTo>
                      <a:cubicBezTo>
                        <a:pt x="532" y="377"/>
                        <a:pt x="530" y="378"/>
                        <a:pt x="530" y="380"/>
                      </a:cubicBezTo>
                      <a:cubicBezTo>
                        <a:pt x="528" y="382"/>
                        <a:pt x="524" y="386"/>
                        <a:pt x="524" y="390"/>
                      </a:cubicBezTo>
                      <a:cubicBezTo>
                        <a:pt x="524" y="394"/>
                        <a:pt x="523" y="403"/>
                        <a:pt x="522" y="405"/>
                      </a:cubicBezTo>
                      <a:cubicBezTo>
                        <a:pt x="515" y="415"/>
                        <a:pt x="513" y="419"/>
                        <a:pt x="506" y="428"/>
                      </a:cubicBezTo>
                      <a:cubicBezTo>
                        <a:pt x="505" y="431"/>
                        <a:pt x="505" y="436"/>
                        <a:pt x="504" y="438"/>
                      </a:cubicBezTo>
                      <a:cubicBezTo>
                        <a:pt x="502" y="443"/>
                        <a:pt x="492" y="449"/>
                        <a:pt x="485" y="449"/>
                      </a:cubicBezTo>
                      <a:cubicBezTo>
                        <a:pt x="476" y="449"/>
                        <a:pt x="470" y="449"/>
                        <a:pt x="463" y="452"/>
                      </a:cubicBezTo>
                      <a:cubicBezTo>
                        <a:pt x="461" y="453"/>
                        <a:pt x="460" y="455"/>
                        <a:pt x="459" y="457"/>
                      </a:cubicBezTo>
                      <a:cubicBezTo>
                        <a:pt x="448" y="467"/>
                        <a:pt x="437" y="461"/>
                        <a:pt x="429" y="474"/>
                      </a:cubicBezTo>
                      <a:cubicBezTo>
                        <a:pt x="426" y="479"/>
                        <a:pt x="420" y="479"/>
                        <a:pt x="416" y="483"/>
                      </a:cubicBezTo>
                      <a:cubicBezTo>
                        <a:pt x="411" y="489"/>
                        <a:pt x="412" y="495"/>
                        <a:pt x="412" y="503"/>
                      </a:cubicBezTo>
                      <a:cubicBezTo>
                        <a:pt x="412" y="524"/>
                        <a:pt x="412" y="524"/>
                        <a:pt x="412" y="524"/>
                      </a:cubicBezTo>
                      <a:cubicBezTo>
                        <a:pt x="403" y="528"/>
                        <a:pt x="398" y="536"/>
                        <a:pt x="394" y="545"/>
                      </a:cubicBezTo>
                      <a:cubicBezTo>
                        <a:pt x="394" y="545"/>
                        <a:pt x="394" y="545"/>
                        <a:pt x="394" y="545"/>
                      </a:cubicBezTo>
                      <a:cubicBezTo>
                        <a:pt x="391" y="550"/>
                        <a:pt x="391" y="553"/>
                        <a:pt x="388" y="559"/>
                      </a:cubicBezTo>
                      <a:cubicBezTo>
                        <a:pt x="380" y="571"/>
                        <a:pt x="371" y="572"/>
                        <a:pt x="364" y="584"/>
                      </a:cubicBezTo>
                      <a:cubicBezTo>
                        <a:pt x="355" y="597"/>
                        <a:pt x="351" y="619"/>
                        <a:pt x="331" y="619"/>
                      </a:cubicBezTo>
                      <a:cubicBezTo>
                        <a:pt x="324" y="619"/>
                        <a:pt x="314" y="614"/>
                        <a:pt x="311" y="614"/>
                      </a:cubicBezTo>
                      <a:cubicBezTo>
                        <a:pt x="305" y="614"/>
                        <a:pt x="299" y="609"/>
                        <a:pt x="293" y="609"/>
                      </a:cubicBezTo>
                      <a:cubicBezTo>
                        <a:pt x="291" y="609"/>
                        <a:pt x="289" y="610"/>
                        <a:pt x="289" y="611"/>
                      </a:cubicBezTo>
                      <a:cubicBezTo>
                        <a:pt x="289" y="615"/>
                        <a:pt x="296" y="617"/>
                        <a:pt x="297" y="619"/>
                      </a:cubicBezTo>
                      <a:cubicBezTo>
                        <a:pt x="300" y="622"/>
                        <a:pt x="300" y="627"/>
                        <a:pt x="302" y="632"/>
                      </a:cubicBezTo>
                      <a:cubicBezTo>
                        <a:pt x="304" y="637"/>
                        <a:pt x="311" y="637"/>
                        <a:pt x="311" y="642"/>
                      </a:cubicBezTo>
                      <a:cubicBezTo>
                        <a:pt x="311" y="647"/>
                        <a:pt x="311" y="650"/>
                        <a:pt x="308" y="654"/>
                      </a:cubicBezTo>
                      <a:cubicBezTo>
                        <a:pt x="304" y="660"/>
                        <a:pt x="301" y="663"/>
                        <a:pt x="297" y="667"/>
                      </a:cubicBezTo>
                      <a:cubicBezTo>
                        <a:pt x="289" y="675"/>
                        <a:pt x="280" y="673"/>
                        <a:pt x="270" y="676"/>
                      </a:cubicBezTo>
                      <a:cubicBezTo>
                        <a:pt x="263" y="678"/>
                        <a:pt x="248" y="673"/>
                        <a:pt x="244" y="677"/>
                      </a:cubicBezTo>
                      <a:cubicBezTo>
                        <a:pt x="238" y="683"/>
                        <a:pt x="243" y="696"/>
                        <a:pt x="240" y="703"/>
                      </a:cubicBezTo>
                      <a:cubicBezTo>
                        <a:pt x="240" y="702"/>
                        <a:pt x="240" y="702"/>
                        <a:pt x="240" y="702"/>
                      </a:cubicBezTo>
                      <a:cubicBezTo>
                        <a:pt x="240" y="703"/>
                        <a:pt x="240" y="706"/>
                        <a:pt x="240" y="707"/>
                      </a:cubicBezTo>
                      <a:cubicBezTo>
                        <a:pt x="240" y="709"/>
                        <a:pt x="233" y="712"/>
                        <a:pt x="229" y="712"/>
                      </a:cubicBezTo>
                      <a:cubicBezTo>
                        <a:pt x="220" y="712"/>
                        <a:pt x="218" y="706"/>
                        <a:pt x="210" y="706"/>
                      </a:cubicBezTo>
                      <a:cubicBezTo>
                        <a:pt x="207" y="706"/>
                        <a:pt x="205" y="709"/>
                        <a:pt x="205" y="711"/>
                      </a:cubicBezTo>
                      <a:cubicBezTo>
                        <a:pt x="205" y="717"/>
                        <a:pt x="211" y="729"/>
                        <a:pt x="214" y="729"/>
                      </a:cubicBezTo>
                      <a:cubicBezTo>
                        <a:pt x="217" y="729"/>
                        <a:pt x="219" y="726"/>
                        <a:pt x="221" y="726"/>
                      </a:cubicBezTo>
                      <a:cubicBezTo>
                        <a:pt x="222" y="728"/>
                        <a:pt x="225" y="728"/>
                        <a:pt x="225" y="730"/>
                      </a:cubicBezTo>
                      <a:cubicBezTo>
                        <a:pt x="225" y="733"/>
                        <a:pt x="221" y="736"/>
                        <a:pt x="220" y="736"/>
                      </a:cubicBezTo>
                      <a:cubicBezTo>
                        <a:pt x="215" y="736"/>
                        <a:pt x="213" y="732"/>
                        <a:pt x="209" y="732"/>
                      </a:cubicBezTo>
                      <a:cubicBezTo>
                        <a:pt x="209" y="737"/>
                        <a:pt x="211" y="738"/>
                        <a:pt x="214" y="739"/>
                      </a:cubicBezTo>
                      <a:cubicBezTo>
                        <a:pt x="206" y="747"/>
                        <a:pt x="206" y="755"/>
                        <a:pt x="203" y="766"/>
                      </a:cubicBezTo>
                      <a:cubicBezTo>
                        <a:pt x="202" y="770"/>
                        <a:pt x="194" y="771"/>
                        <a:pt x="191" y="771"/>
                      </a:cubicBezTo>
                      <a:cubicBezTo>
                        <a:pt x="184" y="773"/>
                        <a:pt x="178" y="779"/>
                        <a:pt x="178" y="787"/>
                      </a:cubicBezTo>
                      <a:cubicBezTo>
                        <a:pt x="178" y="804"/>
                        <a:pt x="198" y="798"/>
                        <a:pt x="198" y="811"/>
                      </a:cubicBezTo>
                      <a:cubicBezTo>
                        <a:pt x="198" y="824"/>
                        <a:pt x="187" y="825"/>
                        <a:pt x="181" y="831"/>
                      </a:cubicBezTo>
                      <a:cubicBezTo>
                        <a:pt x="177" y="835"/>
                        <a:pt x="178" y="841"/>
                        <a:pt x="176" y="846"/>
                      </a:cubicBezTo>
                      <a:cubicBezTo>
                        <a:pt x="173" y="852"/>
                        <a:pt x="166" y="850"/>
                        <a:pt x="162" y="854"/>
                      </a:cubicBezTo>
                      <a:cubicBezTo>
                        <a:pt x="156" y="859"/>
                        <a:pt x="154" y="865"/>
                        <a:pt x="154" y="874"/>
                      </a:cubicBezTo>
                      <a:cubicBezTo>
                        <a:pt x="154" y="878"/>
                        <a:pt x="158" y="883"/>
                        <a:pt x="161" y="884"/>
                      </a:cubicBezTo>
                      <a:cubicBezTo>
                        <a:pt x="169" y="888"/>
                        <a:pt x="168" y="908"/>
                        <a:pt x="174" y="914"/>
                      </a:cubicBezTo>
                      <a:cubicBezTo>
                        <a:pt x="184" y="924"/>
                        <a:pt x="196" y="928"/>
                        <a:pt x="207" y="934"/>
                      </a:cubicBezTo>
                      <a:cubicBezTo>
                        <a:pt x="206" y="936"/>
                        <a:pt x="203" y="935"/>
                        <a:pt x="200" y="935"/>
                      </a:cubicBezTo>
                      <a:cubicBezTo>
                        <a:pt x="194" y="935"/>
                        <a:pt x="183" y="943"/>
                        <a:pt x="179" y="943"/>
                      </a:cubicBezTo>
                      <a:cubicBezTo>
                        <a:pt x="176" y="943"/>
                        <a:pt x="176" y="943"/>
                        <a:pt x="174" y="943"/>
                      </a:cubicBezTo>
                      <a:cubicBezTo>
                        <a:pt x="173" y="943"/>
                        <a:pt x="171" y="945"/>
                        <a:pt x="169" y="945"/>
                      </a:cubicBezTo>
                      <a:cubicBezTo>
                        <a:pt x="165" y="945"/>
                        <a:pt x="162" y="945"/>
                        <a:pt x="157" y="945"/>
                      </a:cubicBezTo>
                      <a:cubicBezTo>
                        <a:pt x="147" y="945"/>
                        <a:pt x="151" y="933"/>
                        <a:pt x="143" y="931"/>
                      </a:cubicBezTo>
                      <a:cubicBezTo>
                        <a:pt x="137" y="929"/>
                        <a:pt x="127" y="929"/>
                        <a:pt x="127" y="921"/>
                      </a:cubicBezTo>
                      <a:cubicBezTo>
                        <a:pt x="124" y="921"/>
                        <a:pt x="122" y="921"/>
                        <a:pt x="119" y="921"/>
                      </a:cubicBezTo>
                      <a:cubicBezTo>
                        <a:pt x="115" y="921"/>
                        <a:pt x="114" y="917"/>
                        <a:pt x="114" y="915"/>
                      </a:cubicBezTo>
                      <a:cubicBezTo>
                        <a:pt x="102" y="915"/>
                        <a:pt x="98" y="909"/>
                        <a:pt x="92" y="903"/>
                      </a:cubicBezTo>
                      <a:cubicBezTo>
                        <a:pt x="91" y="902"/>
                        <a:pt x="88" y="900"/>
                        <a:pt x="88" y="899"/>
                      </a:cubicBezTo>
                      <a:cubicBezTo>
                        <a:pt x="88" y="895"/>
                        <a:pt x="96" y="895"/>
                        <a:pt x="97" y="891"/>
                      </a:cubicBezTo>
                      <a:cubicBezTo>
                        <a:pt x="95" y="891"/>
                        <a:pt x="94" y="890"/>
                        <a:pt x="93" y="889"/>
                      </a:cubicBezTo>
                      <a:cubicBezTo>
                        <a:pt x="94" y="887"/>
                        <a:pt x="96" y="884"/>
                        <a:pt x="96" y="882"/>
                      </a:cubicBezTo>
                      <a:cubicBezTo>
                        <a:pt x="96" y="871"/>
                        <a:pt x="84" y="873"/>
                        <a:pt x="84" y="863"/>
                      </a:cubicBezTo>
                      <a:cubicBezTo>
                        <a:pt x="84" y="860"/>
                        <a:pt x="84" y="859"/>
                        <a:pt x="84" y="857"/>
                      </a:cubicBezTo>
                      <a:cubicBezTo>
                        <a:pt x="84" y="848"/>
                        <a:pt x="78" y="832"/>
                        <a:pt x="78" y="825"/>
                      </a:cubicBezTo>
                      <a:cubicBezTo>
                        <a:pt x="78" y="817"/>
                        <a:pt x="88" y="814"/>
                        <a:pt x="88" y="807"/>
                      </a:cubicBezTo>
                      <a:cubicBezTo>
                        <a:pt x="88" y="803"/>
                        <a:pt x="83" y="796"/>
                        <a:pt x="82" y="791"/>
                      </a:cubicBezTo>
                      <a:cubicBezTo>
                        <a:pt x="82" y="787"/>
                        <a:pt x="82" y="787"/>
                        <a:pt x="82" y="787"/>
                      </a:cubicBezTo>
                      <a:cubicBezTo>
                        <a:pt x="82" y="787"/>
                        <a:pt x="82" y="787"/>
                        <a:pt x="82" y="787"/>
                      </a:cubicBezTo>
                      <a:cubicBezTo>
                        <a:pt x="82" y="784"/>
                        <a:pt x="84" y="782"/>
                        <a:pt x="86" y="782"/>
                      </a:cubicBezTo>
                      <a:cubicBezTo>
                        <a:pt x="94" y="782"/>
                        <a:pt x="91" y="790"/>
                        <a:pt x="98" y="790"/>
                      </a:cubicBezTo>
                      <a:cubicBezTo>
                        <a:pt x="112" y="725"/>
                        <a:pt x="112" y="725"/>
                        <a:pt x="112" y="725"/>
                      </a:cubicBezTo>
                      <a:cubicBezTo>
                        <a:pt x="112" y="718"/>
                        <a:pt x="112" y="718"/>
                        <a:pt x="112" y="718"/>
                      </a:cubicBezTo>
                      <a:cubicBezTo>
                        <a:pt x="111" y="718"/>
                        <a:pt x="109" y="717"/>
                        <a:pt x="108" y="718"/>
                      </a:cubicBezTo>
                      <a:cubicBezTo>
                        <a:pt x="105" y="719"/>
                        <a:pt x="105" y="723"/>
                        <a:pt x="102" y="723"/>
                      </a:cubicBezTo>
                      <a:cubicBezTo>
                        <a:pt x="98" y="723"/>
                        <a:pt x="95" y="713"/>
                        <a:pt x="95" y="708"/>
                      </a:cubicBezTo>
                      <a:cubicBezTo>
                        <a:pt x="95" y="699"/>
                        <a:pt x="98" y="696"/>
                        <a:pt x="100" y="688"/>
                      </a:cubicBezTo>
                      <a:cubicBezTo>
                        <a:pt x="103" y="688"/>
                        <a:pt x="104" y="687"/>
                        <a:pt x="104" y="685"/>
                      </a:cubicBezTo>
                      <a:cubicBezTo>
                        <a:pt x="104" y="683"/>
                        <a:pt x="102" y="680"/>
                        <a:pt x="102" y="680"/>
                      </a:cubicBezTo>
                      <a:cubicBezTo>
                        <a:pt x="100" y="680"/>
                        <a:pt x="99" y="668"/>
                        <a:pt x="99" y="665"/>
                      </a:cubicBezTo>
                      <a:cubicBezTo>
                        <a:pt x="99" y="655"/>
                        <a:pt x="106" y="645"/>
                        <a:pt x="109" y="639"/>
                      </a:cubicBezTo>
                      <a:cubicBezTo>
                        <a:pt x="111" y="635"/>
                        <a:pt x="112" y="629"/>
                        <a:pt x="114" y="626"/>
                      </a:cubicBezTo>
                      <a:cubicBezTo>
                        <a:pt x="116" y="624"/>
                        <a:pt x="118" y="625"/>
                        <a:pt x="118" y="623"/>
                      </a:cubicBezTo>
                      <a:cubicBezTo>
                        <a:pt x="121" y="613"/>
                        <a:pt x="121" y="605"/>
                        <a:pt x="124" y="595"/>
                      </a:cubicBezTo>
                      <a:cubicBezTo>
                        <a:pt x="124" y="562"/>
                        <a:pt x="124" y="562"/>
                        <a:pt x="124" y="562"/>
                      </a:cubicBezTo>
                      <a:cubicBezTo>
                        <a:pt x="121" y="554"/>
                        <a:pt x="126" y="548"/>
                        <a:pt x="126" y="541"/>
                      </a:cubicBezTo>
                      <a:cubicBezTo>
                        <a:pt x="126" y="524"/>
                        <a:pt x="136" y="513"/>
                        <a:pt x="136" y="498"/>
                      </a:cubicBezTo>
                      <a:cubicBezTo>
                        <a:pt x="136" y="497"/>
                        <a:pt x="136" y="495"/>
                        <a:pt x="136" y="494"/>
                      </a:cubicBezTo>
                      <a:cubicBezTo>
                        <a:pt x="136" y="491"/>
                        <a:pt x="138" y="483"/>
                        <a:pt x="139" y="478"/>
                      </a:cubicBezTo>
                      <a:cubicBezTo>
                        <a:pt x="139" y="465"/>
                        <a:pt x="139" y="465"/>
                        <a:pt x="139" y="459"/>
                      </a:cubicBezTo>
                      <a:cubicBezTo>
                        <a:pt x="139" y="453"/>
                        <a:pt x="143" y="441"/>
                        <a:pt x="143" y="434"/>
                      </a:cubicBezTo>
                      <a:cubicBezTo>
                        <a:pt x="143" y="429"/>
                        <a:pt x="141" y="403"/>
                        <a:pt x="140" y="399"/>
                      </a:cubicBezTo>
                      <a:cubicBezTo>
                        <a:pt x="136" y="388"/>
                        <a:pt x="128" y="381"/>
                        <a:pt x="121" y="377"/>
                      </a:cubicBezTo>
                      <a:cubicBezTo>
                        <a:pt x="114" y="374"/>
                        <a:pt x="109" y="375"/>
                        <a:pt x="104" y="370"/>
                      </a:cubicBezTo>
                      <a:cubicBezTo>
                        <a:pt x="99" y="365"/>
                        <a:pt x="96" y="363"/>
                        <a:pt x="90" y="362"/>
                      </a:cubicBezTo>
                      <a:cubicBezTo>
                        <a:pt x="78" y="358"/>
                        <a:pt x="72" y="351"/>
                        <a:pt x="64" y="343"/>
                      </a:cubicBezTo>
                      <a:cubicBezTo>
                        <a:pt x="60" y="340"/>
                        <a:pt x="62" y="335"/>
                        <a:pt x="62" y="330"/>
                      </a:cubicBezTo>
                      <a:cubicBezTo>
                        <a:pt x="62" y="323"/>
                        <a:pt x="55" y="319"/>
                        <a:pt x="53" y="313"/>
                      </a:cubicBezTo>
                      <a:cubicBezTo>
                        <a:pt x="50" y="302"/>
                        <a:pt x="41" y="294"/>
                        <a:pt x="38" y="285"/>
                      </a:cubicBezTo>
                      <a:cubicBezTo>
                        <a:pt x="35" y="275"/>
                        <a:pt x="32" y="269"/>
                        <a:pt x="28" y="261"/>
                      </a:cubicBezTo>
                      <a:cubicBezTo>
                        <a:pt x="27" y="258"/>
                        <a:pt x="24" y="259"/>
                        <a:pt x="23" y="257"/>
                      </a:cubicBezTo>
                      <a:cubicBezTo>
                        <a:pt x="20" y="254"/>
                        <a:pt x="19" y="248"/>
                        <a:pt x="17" y="245"/>
                      </a:cubicBezTo>
                      <a:cubicBezTo>
                        <a:pt x="16" y="242"/>
                        <a:pt x="12" y="243"/>
                        <a:pt x="11" y="242"/>
                      </a:cubicBezTo>
                      <a:cubicBezTo>
                        <a:pt x="6" y="237"/>
                        <a:pt x="0" y="228"/>
                        <a:pt x="0" y="220"/>
                      </a:cubicBezTo>
                      <a:cubicBezTo>
                        <a:pt x="0" y="215"/>
                        <a:pt x="3" y="209"/>
                        <a:pt x="5" y="207"/>
                      </a:cubicBezTo>
                      <a:cubicBezTo>
                        <a:pt x="8" y="200"/>
                        <a:pt x="16" y="198"/>
                        <a:pt x="18" y="191"/>
                      </a:cubicBezTo>
                      <a:cubicBezTo>
                        <a:pt x="14" y="189"/>
                        <a:pt x="15" y="191"/>
                        <a:pt x="12" y="191"/>
                      </a:cubicBezTo>
                      <a:cubicBezTo>
                        <a:pt x="5" y="191"/>
                        <a:pt x="5" y="182"/>
                        <a:pt x="5" y="176"/>
                      </a:cubicBezTo>
                      <a:cubicBezTo>
                        <a:pt x="5" y="166"/>
                        <a:pt x="16" y="168"/>
                        <a:pt x="14" y="148"/>
                      </a:cubicBezTo>
                      <a:cubicBezTo>
                        <a:pt x="26" y="148"/>
                        <a:pt x="29" y="136"/>
                        <a:pt x="32" y="129"/>
                      </a:cubicBezTo>
                      <a:cubicBezTo>
                        <a:pt x="37" y="119"/>
                        <a:pt x="49" y="123"/>
                        <a:pt x="51" y="111"/>
                      </a:cubicBezTo>
                      <a:cubicBezTo>
                        <a:pt x="49" y="110"/>
                        <a:pt x="47" y="107"/>
                        <a:pt x="47" y="106"/>
                      </a:cubicBezTo>
                      <a:cubicBezTo>
                        <a:pt x="49" y="103"/>
                        <a:pt x="49" y="103"/>
                        <a:pt x="49" y="10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nvGrpSpPr>
              <p:cNvPr id="419" name="Group 418">
                <a:extLst>
                  <a:ext uri="{FF2B5EF4-FFF2-40B4-BE49-F238E27FC236}">
                    <a16:creationId xmlns:a16="http://schemas.microsoft.com/office/drawing/2014/main" id="{C3AF642A-6B90-4534-A09E-975A02746D7E}"/>
                  </a:ext>
                </a:extLst>
              </p:cNvPr>
              <p:cNvGrpSpPr/>
              <p:nvPr/>
            </p:nvGrpSpPr>
            <p:grpSpPr>
              <a:xfrm>
                <a:off x="538789" y="1131575"/>
                <a:ext cx="2523022" cy="1757766"/>
                <a:chOff x="1585913" y="960438"/>
                <a:chExt cx="2590800" cy="1804987"/>
              </a:xfrm>
              <a:grpFill/>
            </p:grpSpPr>
            <p:sp>
              <p:nvSpPr>
                <p:cNvPr id="523" name="Freeform 21">
                  <a:extLst>
                    <a:ext uri="{FF2B5EF4-FFF2-40B4-BE49-F238E27FC236}">
                      <a16:creationId xmlns:a16="http://schemas.microsoft.com/office/drawing/2014/main" id="{5237B769-9EBE-400D-BFC8-96AD5BF78ABE}"/>
                    </a:ext>
                  </a:extLst>
                </p:cNvPr>
                <p:cNvSpPr>
                  <a:spLocks/>
                </p:cNvSpPr>
                <p:nvPr/>
              </p:nvSpPr>
              <p:spPr bwMode="auto">
                <a:xfrm>
                  <a:off x="3359150" y="2703513"/>
                  <a:ext cx="12700" cy="14288"/>
                </a:xfrm>
                <a:custGeom>
                  <a:avLst/>
                  <a:gdLst/>
                  <a:ahLst/>
                  <a:cxnLst>
                    <a:cxn ang="0">
                      <a:pos x="9" y="4"/>
                    </a:cxn>
                    <a:cxn ang="0">
                      <a:pos x="9" y="0"/>
                    </a:cxn>
                    <a:cxn ang="0">
                      <a:pos x="5" y="0"/>
                    </a:cxn>
                    <a:cxn ang="0">
                      <a:pos x="0" y="9"/>
                    </a:cxn>
                    <a:cxn ang="0">
                      <a:pos x="4" y="9"/>
                    </a:cxn>
                    <a:cxn ang="0">
                      <a:pos x="9" y="4"/>
                    </a:cxn>
                  </a:cxnLst>
                  <a:rect l="0" t="0" r="r" b="b"/>
                  <a:pathLst>
                    <a:path w="9" h="11">
                      <a:moveTo>
                        <a:pt x="9" y="4"/>
                      </a:moveTo>
                      <a:cubicBezTo>
                        <a:pt x="9" y="0"/>
                        <a:pt x="9" y="0"/>
                        <a:pt x="9" y="0"/>
                      </a:cubicBezTo>
                      <a:cubicBezTo>
                        <a:pt x="8" y="0"/>
                        <a:pt x="6" y="0"/>
                        <a:pt x="5" y="0"/>
                      </a:cubicBezTo>
                      <a:cubicBezTo>
                        <a:pt x="2" y="0"/>
                        <a:pt x="0" y="5"/>
                        <a:pt x="0" y="9"/>
                      </a:cubicBezTo>
                      <a:cubicBezTo>
                        <a:pt x="0" y="11"/>
                        <a:pt x="2" y="9"/>
                        <a:pt x="4" y="9"/>
                      </a:cubicBezTo>
                      <a:cubicBezTo>
                        <a:pt x="6" y="9"/>
                        <a:pt x="8" y="5"/>
                        <a:pt x="9"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4" name="Freeform 39">
                  <a:extLst>
                    <a:ext uri="{FF2B5EF4-FFF2-40B4-BE49-F238E27FC236}">
                      <a16:creationId xmlns:a16="http://schemas.microsoft.com/office/drawing/2014/main" id="{EF325E36-4709-4AB4-BD94-A91AB8DB68F9}"/>
                    </a:ext>
                  </a:extLst>
                </p:cNvPr>
                <p:cNvSpPr>
                  <a:spLocks/>
                </p:cNvSpPr>
                <p:nvPr/>
              </p:nvSpPr>
              <p:spPr bwMode="auto">
                <a:xfrm>
                  <a:off x="3989388" y="1552575"/>
                  <a:ext cx="169863" cy="77788"/>
                </a:xfrm>
                <a:custGeom>
                  <a:avLst/>
                  <a:gdLst/>
                  <a:ahLst/>
                  <a:cxnLst>
                    <a:cxn ang="0">
                      <a:pos x="127" y="31"/>
                    </a:cxn>
                    <a:cxn ang="0">
                      <a:pos x="108" y="47"/>
                    </a:cxn>
                    <a:cxn ang="0">
                      <a:pos x="74" y="58"/>
                    </a:cxn>
                    <a:cxn ang="0">
                      <a:pos x="34" y="50"/>
                    </a:cxn>
                    <a:cxn ang="0">
                      <a:pos x="14" y="42"/>
                    </a:cxn>
                    <a:cxn ang="0">
                      <a:pos x="18" y="40"/>
                    </a:cxn>
                    <a:cxn ang="0">
                      <a:pos x="21" y="27"/>
                    </a:cxn>
                    <a:cxn ang="0">
                      <a:pos x="2" y="25"/>
                    </a:cxn>
                    <a:cxn ang="0">
                      <a:pos x="25" y="21"/>
                    </a:cxn>
                    <a:cxn ang="0">
                      <a:pos x="23" y="18"/>
                    </a:cxn>
                    <a:cxn ang="0">
                      <a:pos x="0" y="8"/>
                    </a:cxn>
                    <a:cxn ang="0">
                      <a:pos x="9" y="9"/>
                    </a:cxn>
                    <a:cxn ang="0">
                      <a:pos x="9" y="5"/>
                    </a:cxn>
                    <a:cxn ang="0">
                      <a:pos x="17" y="0"/>
                    </a:cxn>
                    <a:cxn ang="0">
                      <a:pos x="21" y="0"/>
                    </a:cxn>
                    <a:cxn ang="0">
                      <a:pos x="23" y="7"/>
                    </a:cxn>
                    <a:cxn ang="0">
                      <a:pos x="30" y="16"/>
                    </a:cxn>
                    <a:cxn ang="0">
                      <a:pos x="38" y="13"/>
                    </a:cxn>
                    <a:cxn ang="0">
                      <a:pos x="38" y="8"/>
                    </a:cxn>
                    <a:cxn ang="0">
                      <a:pos x="44" y="12"/>
                    </a:cxn>
                    <a:cxn ang="0">
                      <a:pos x="54" y="9"/>
                    </a:cxn>
                    <a:cxn ang="0">
                      <a:pos x="60" y="12"/>
                    </a:cxn>
                    <a:cxn ang="0">
                      <a:pos x="60" y="8"/>
                    </a:cxn>
                    <a:cxn ang="0">
                      <a:pos x="74" y="9"/>
                    </a:cxn>
                    <a:cxn ang="0">
                      <a:pos x="89" y="8"/>
                    </a:cxn>
                    <a:cxn ang="0">
                      <a:pos x="91" y="1"/>
                    </a:cxn>
                    <a:cxn ang="0">
                      <a:pos x="96" y="1"/>
                    </a:cxn>
                    <a:cxn ang="0">
                      <a:pos x="104" y="7"/>
                    </a:cxn>
                    <a:cxn ang="0">
                      <a:pos x="115" y="4"/>
                    </a:cxn>
                    <a:cxn ang="0">
                      <a:pos x="112" y="8"/>
                    </a:cxn>
                    <a:cxn ang="0">
                      <a:pos x="128" y="30"/>
                    </a:cxn>
                    <a:cxn ang="0">
                      <a:pos x="127" y="31"/>
                    </a:cxn>
                  </a:cxnLst>
                  <a:rect l="0" t="0" r="r" b="b"/>
                  <a:pathLst>
                    <a:path w="128" h="58">
                      <a:moveTo>
                        <a:pt x="127" y="31"/>
                      </a:moveTo>
                      <a:cubicBezTo>
                        <a:pt x="124" y="38"/>
                        <a:pt x="113" y="45"/>
                        <a:pt x="108" y="47"/>
                      </a:cubicBezTo>
                      <a:cubicBezTo>
                        <a:pt x="97" y="51"/>
                        <a:pt x="89" y="58"/>
                        <a:pt x="74" y="58"/>
                      </a:cubicBezTo>
                      <a:cubicBezTo>
                        <a:pt x="57" y="58"/>
                        <a:pt x="46" y="54"/>
                        <a:pt x="34" y="50"/>
                      </a:cubicBezTo>
                      <a:cubicBezTo>
                        <a:pt x="28" y="49"/>
                        <a:pt x="24" y="42"/>
                        <a:pt x="14" y="42"/>
                      </a:cubicBezTo>
                      <a:cubicBezTo>
                        <a:pt x="16" y="41"/>
                        <a:pt x="17" y="40"/>
                        <a:pt x="18" y="40"/>
                      </a:cubicBezTo>
                      <a:cubicBezTo>
                        <a:pt x="18" y="34"/>
                        <a:pt x="20" y="32"/>
                        <a:pt x="21" y="27"/>
                      </a:cubicBezTo>
                      <a:cubicBezTo>
                        <a:pt x="14" y="25"/>
                        <a:pt x="6" y="30"/>
                        <a:pt x="2" y="25"/>
                      </a:cubicBezTo>
                      <a:cubicBezTo>
                        <a:pt x="8" y="25"/>
                        <a:pt x="20" y="23"/>
                        <a:pt x="25" y="21"/>
                      </a:cubicBezTo>
                      <a:cubicBezTo>
                        <a:pt x="23" y="20"/>
                        <a:pt x="23" y="19"/>
                        <a:pt x="23" y="18"/>
                      </a:cubicBezTo>
                      <a:cubicBezTo>
                        <a:pt x="18" y="18"/>
                        <a:pt x="1" y="13"/>
                        <a:pt x="0" y="8"/>
                      </a:cubicBezTo>
                      <a:cubicBezTo>
                        <a:pt x="4" y="7"/>
                        <a:pt x="7" y="8"/>
                        <a:pt x="9" y="9"/>
                      </a:cubicBezTo>
                      <a:cubicBezTo>
                        <a:pt x="9" y="8"/>
                        <a:pt x="9" y="7"/>
                        <a:pt x="9" y="5"/>
                      </a:cubicBezTo>
                      <a:cubicBezTo>
                        <a:pt x="13" y="5"/>
                        <a:pt x="14" y="0"/>
                        <a:pt x="17" y="0"/>
                      </a:cubicBezTo>
                      <a:cubicBezTo>
                        <a:pt x="18" y="0"/>
                        <a:pt x="19" y="0"/>
                        <a:pt x="21" y="0"/>
                      </a:cubicBezTo>
                      <a:cubicBezTo>
                        <a:pt x="21" y="3"/>
                        <a:pt x="23" y="4"/>
                        <a:pt x="23" y="7"/>
                      </a:cubicBezTo>
                      <a:cubicBezTo>
                        <a:pt x="23" y="10"/>
                        <a:pt x="27" y="16"/>
                        <a:pt x="30" y="16"/>
                      </a:cubicBezTo>
                      <a:cubicBezTo>
                        <a:pt x="33" y="16"/>
                        <a:pt x="36" y="14"/>
                        <a:pt x="38" y="13"/>
                      </a:cubicBezTo>
                      <a:cubicBezTo>
                        <a:pt x="37" y="10"/>
                        <a:pt x="37" y="9"/>
                        <a:pt x="38" y="8"/>
                      </a:cubicBezTo>
                      <a:cubicBezTo>
                        <a:pt x="40" y="9"/>
                        <a:pt x="41" y="12"/>
                        <a:pt x="44" y="12"/>
                      </a:cubicBezTo>
                      <a:cubicBezTo>
                        <a:pt x="54" y="9"/>
                        <a:pt x="54" y="9"/>
                        <a:pt x="54" y="9"/>
                      </a:cubicBezTo>
                      <a:cubicBezTo>
                        <a:pt x="58" y="10"/>
                        <a:pt x="59" y="11"/>
                        <a:pt x="60" y="12"/>
                      </a:cubicBezTo>
                      <a:cubicBezTo>
                        <a:pt x="60" y="11"/>
                        <a:pt x="60" y="9"/>
                        <a:pt x="60" y="8"/>
                      </a:cubicBezTo>
                      <a:cubicBezTo>
                        <a:pt x="67" y="8"/>
                        <a:pt x="70" y="9"/>
                        <a:pt x="74" y="9"/>
                      </a:cubicBezTo>
                      <a:cubicBezTo>
                        <a:pt x="80" y="9"/>
                        <a:pt x="85" y="4"/>
                        <a:pt x="89" y="8"/>
                      </a:cubicBezTo>
                      <a:cubicBezTo>
                        <a:pt x="89" y="4"/>
                        <a:pt x="90" y="3"/>
                        <a:pt x="91" y="1"/>
                      </a:cubicBezTo>
                      <a:cubicBezTo>
                        <a:pt x="94" y="2"/>
                        <a:pt x="94" y="2"/>
                        <a:pt x="96" y="1"/>
                      </a:cubicBezTo>
                      <a:cubicBezTo>
                        <a:pt x="96" y="6"/>
                        <a:pt x="100" y="7"/>
                        <a:pt x="104" y="7"/>
                      </a:cubicBezTo>
                      <a:cubicBezTo>
                        <a:pt x="108" y="7"/>
                        <a:pt x="111" y="4"/>
                        <a:pt x="115" y="4"/>
                      </a:cubicBezTo>
                      <a:cubicBezTo>
                        <a:pt x="113" y="5"/>
                        <a:pt x="112" y="7"/>
                        <a:pt x="112" y="8"/>
                      </a:cubicBezTo>
                      <a:cubicBezTo>
                        <a:pt x="112" y="21"/>
                        <a:pt x="128" y="18"/>
                        <a:pt x="128" y="30"/>
                      </a:cubicBezTo>
                      <a:lnTo>
                        <a:pt x="127" y="3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5" name="Freeform 40">
                  <a:extLst>
                    <a:ext uri="{FF2B5EF4-FFF2-40B4-BE49-F238E27FC236}">
                      <a16:creationId xmlns:a16="http://schemas.microsoft.com/office/drawing/2014/main" id="{1923FAB3-57C6-46D1-B9B9-53D658FD81C6}"/>
                    </a:ext>
                  </a:extLst>
                </p:cNvPr>
                <p:cNvSpPr>
                  <a:spLocks/>
                </p:cNvSpPr>
                <p:nvPr/>
              </p:nvSpPr>
              <p:spPr bwMode="auto">
                <a:xfrm>
                  <a:off x="2971800" y="2487613"/>
                  <a:ext cx="174625" cy="60325"/>
                </a:xfrm>
                <a:custGeom>
                  <a:avLst/>
                  <a:gdLst/>
                  <a:ahLst/>
                  <a:cxnLst>
                    <a:cxn ang="0">
                      <a:pos x="131" y="40"/>
                    </a:cxn>
                    <a:cxn ang="0">
                      <a:pos x="114" y="45"/>
                    </a:cxn>
                    <a:cxn ang="0">
                      <a:pos x="88" y="42"/>
                    </a:cxn>
                    <a:cxn ang="0">
                      <a:pos x="88" y="39"/>
                    </a:cxn>
                    <a:cxn ang="0">
                      <a:pos x="93" y="35"/>
                    </a:cxn>
                    <a:cxn ang="0">
                      <a:pos x="78" y="26"/>
                    </a:cxn>
                    <a:cxn ang="0">
                      <a:pos x="73" y="22"/>
                    </a:cxn>
                    <a:cxn ang="0">
                      <a:pos x="64" y="22"/>
                    </a:cxn>
                    <a:cxn ang="0">
                      <a:pos x="48" y="15"/>
                    </a:cxn>
                    <a:cxn ang="0">
                      <a:pos x="35" y="15"/>
                    </a:cxn>
                    <a:cxn ang="0">
                      <a:pos x="34" y="10"/>
                    </a:cxn>
                    <a:cxn ang="0">
                      <a:pos x="28" y="9"/>
                    </a:cxn>
                    <a:cxn ang="0">
                      <a:pos x="4" y="20"/>
                    </a:cxn>
                    <a:cxn ang="0">
                      <a:pos x="0" y="20"/>
                    </a:cxn>
                    <a:cxn ang="0">
                      <a:pos x="36" y="0"/>
                    </a:cxn>
                    <a:cxn ang="0">
                      <a:pos x="79" y="11"/>
                    </a:cxn>
                    <a:cxn ang="0">
                      <a:pos x="86" y="17"/>
                    </a:cxn>
                    <a:cxn ang="0">
                      <a:pos x="114" y="28"/>
                    </a:cxn>
                    <a:cxn ang="0">
                      <a:pos x="114" y="31"/>
                    </a:cxn>
                    <a:cxn ang="0">
                      <a:pos x="120" y="31"/>
                    </a:cxn>
                    <a:cxn ang="0">
                      <a:pos x="131" y="40"/>
                    </a:cxn>
                  </a:cxnLst>
                  <a:rect l="0" t="0" r="r" b="b"/>
                  <a:pathLst>
                    <a:path w="131" h="45">
                      <a:moveTo>
                        <a:pt x="131" y="40"/>
                      </a:moveTo>
                      <a:cubicBezTo>
                        <a:pt x="127" y="45"/>
                        <a:pt x="119" y="45"/>
                        <a:pt x="114" y="45"/>
                      </a:cubicBezTo>
                      <a:cubicBezTo>
                        <a:pt x="104" y="45"/>
                        <a:pt x="97" y="42"/>
                        <a:pt x="88" y="42"/>
                      </a:cubicBezTo>
                      <a:cubicBezTo>
                        <a:pt x="88" y="41"/>
                        <a:pt x="88" y="40"/>
                        <a:pt x="88" y="39"/>
                      </a:cubicBezTo>
                      <a:cubicBezTo>
                        <a:pt x="90" y="39"/>
                        <a:pt x="92" y="38"/>
                        <a:pt x="93" y="35"/>
                      </a:cubicBezTo>
                      <a:cubicBezTo>
                        <a:pt x="86" y="32"/>
                        <a:pt x="79" y="33"/>
                        <a:pt x="78" y="26"/>
                      </a:cubicBezTo>
                      <a:cubicBezTo>
                        <a:pt x="74" y="26"/>
                        <a:pt x="75" y="23"/>
                        <a:pt x="73" y="22"/>
                      </a:cubicBezTo>
                      <a:cubicBezTo>
                        <a:pt x="69" y="20"/>
                        <a:pt x="67" y="22"/>
                        <a:pt x="64" y="22"/>
                      </a:cubicBezTo>
                      <a:cubicBezTo>
                        <a:pt x="57" y="22"/>
                        <a:pt x="54" y="15"/>
                        <a:pt x="48" y="15"/>
                      </a:cubicBezTo>
                      <a:cubicBezTo>
                        <a:pt x="35" y="15"/>
                        <a:pt x="35" y="15"/>
                        <a:pt x="35" y="15"/>
                      </a:cubicBezTo>
                      <a:cubicBezTo>
                        <a:pt x="33" y="13"/>
                        <a:pt x="33" y="12"/>
                        <a:pt x="34" y="10"/>
                      </a:cubicBezTo>
                      <a:cubicBezTo>
                        <a:pt x="33" y="9"/>
                        <a:pt x="30" y="9"/>
                        <a:pt x="28" y="9"/>
                      </a:cubicBezTo>
                      <a:cubicBezTo>
                        <a:pt x="20" y="9"/>
                        <a:pt x="8" y="15"/>
                        <a:pt x="4" y="20"/>
                      </a:cubicBezTo>
                      <a:cubicBezTo>
                        <a:pt x="0" y="20"/>
                        <a:pt x="0" y="20"/>
                        <a:pt x="0" y="20"/>
                      </a:cubicBezTo>
                      <a:cubicBezTo>
                        <a:pt x="7" y="8"/>
                        <a:pt x="16" y="0"/>
                        <a:pt x="36" y="0"/>
                      </a:cubicBezTo>
                      <a:cubicBezTo>
                        <a:pt x="55" y="0"/>
                        <a:pt x="64" y="11"/>
                        <a:pt x="79" y="11"/>
                      </a:cubicBezTo>
                      <a:cubicBezTo>
                        <a:pt x="82" y="11"/>
                        <a:pt x="86" y="16"/>
                        <a:pt x="86" y="17"/>
                      </a:cubicBezTo>
                      <a:cubicBezTo>
                        <a:pt x="93" y="23"/>
                        <a:pt x="104" y="28"/>
                        <a:pt x="114" y="28"/>
                      </a:cubicBezTo>
                      <a:cubicBezTo>
                        <a:pt x="114" y="28"/>
                        <a:pt x="113" y="30"/>
                        <a:pt x="114" y="31"/>
                      </a:cubicBezTo>
                      <a:cubicBezTo>
                        <a:pt x="120" y="31"/>
                        <a:pt x="120" y="31"/>
                        <a:pt x="120" y="31"/>
                      </a:cubicBezTo>
                      <a:cubicBezTo>
                        <a:pt x="125" y="32"/>
                        <a:pt x="127" y="39"/>
                        <a:pt x="131" y="4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6" name="Freeform 41">
                  <a:extLst>
                    <a:ext uri="{FF2B5EF4-FFF2-40B4-BE49-F238E27FC236}">
                      <a16:creationId xmlns:a16="http://schemas.microsoft.com/office/drawing/2014/main" id="{B4D22600-5D89-496C-90F8-32F7A3E1DFCB}"/>
                    </a:ext>
                  </a:extLst>
                </p:cNvPr>
                <p:cNvSpPr>
                  <a:spLocks/>
                </p:cNvSpPr>
                <p:nvPr/>
              </p:nvSpPr>
              <p:spPr bwMode="auto">
                <a:xfrm>
                  <a:off x="2995613" y="2509838"/>
                  <a:ext cx="9525" cy="11113"/>
                </a:xfrm>
                <a:custGeom>
                  <a:avLst/>
                  <a:gdLst/>
                  <a:ahLst/>
                  <a:cxnLst>
                    <a:cxn ang="0">
                      <a:pos x="6" y="0"/>
                    </a:cxn>
                    <a:cxn ang="0">
                      <a:pos x="6" y="7"/>
                    </a:cxn>
                    <a:cxn ang="0">
                      <a:pos x="0" y="7"/>
                    </a:cxn>
                    <a:cxn ang="0">
                      <a:pos x="4" y="3"/>
                    </a:cxn>
                    <a:cxn ang="0">
                      <a:pos x="4" y="0"/>
                    </a:cxn>
                    <a:cxn ang="0">
                      <a:pos x="5" y="0"/>
                    </a:cxn>
                    <a:cxn ang="0">
                      <a:pos x="6" y="0"/>
                    </a:cxn>
                  </a:cxnLst>
                  <a:rect l="0" t="0" r="r" b="b"/>
                  <a:pathLst>
                    <a:path w="7" h="8">
                      <a:moveTo>
                        <a:pt x="6" y="0"/>
                      </a:moveTo>
                      <a:cubicBezTo>
                        <a:pt x="6" y="3"/>
                        <a:pt x="7" y="5"/>
                        <a:pt x="6" y="7"/>
                      </a:cubicBezTo>
                      <a:cubicBezTo>
                        <a:pt x="5" y="7"/>
                        <a:pt x="0" y="8"/>
                        <a:pt x="0" y="7"/>
                      </a:cubicBezTo>
                      <a:cubicBezTo>
                        <a:pt x="0" y="4"/>
                        <a:pt x="2" y="3"/>
                        <a:pt x="4" y="3"/>
                      </a:cubicBezTo>
                      <a:cubicBezTo>
                        <a:pt x="4" y="0"/>
                        <a:pt x="4" y="0"/>
                        <a:pt x="4" y="0"/>
                      </a:cubicBezTo>
                      <a:cubicBezTo>
                        <a:pt x="5" y="0"/>
                        <a:pt x="5" y="0"/>
                        <a:pt x="5" y="0"/>
                      </a:cubicBezTo>
                      <a:lnTo>
                        <a:pt x="6"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7" name="Freeform 42">
                  <a:extLst>
                    <a:ext uri="{FF2B5EF4-FFF2-40B4-BE49-F238E27FC236}">
                      <a16:creationId xmlns:a16="http://schemas.microsoft.com/office/drawing/2014/main" id="{E2BED261-EE2E-479F-939E-D6F92FBAFD69}"/>
                    </a:ext>
                  </a:extLst>
                </p:cNvPr>
                <p:cNvSpPr>
                  <a:spLocks/>
                </p:cNvSpPr>
                <p:nvPr/>
              </p:nvSpPr>
              <p:spPr bwMode="auto">
                <a:xfrm>
                  <a:off x="3082925" y="2568575"/>
                  <a:ext cx="28575" cy="14288"/>
                </a:xfrm>
                <a:custGeom>
                  <a:avLst/>
                  <a:gdLst/>
                  <a:ahLst/>
                  <a:cxnLst>
                    <a:cxn ang="0">
                      <a:pos x="18" y="3"/>
                    </a:cxn>
                    <a:cxn ang="0">
                      <a:pos x="22" y="7"/>
                    </a:cxn>
                    <a:cxn ang="0">
                      <a:pos x="7" y="10"/>
                    </a:cxn>
                    <a:cxn ang="0">
                      <a:pos x="0" y="3"/>
                    </a:cxn>
                    <a:cxn ang="0">
                      <a:pos x="5" y="0"/>
                    </a:cxn>
                    <a:cxn ang="0">
                      <a:pos x="19" y="4"/>
                    </a:cxn>
                    <a:cxn ang="0">
                      <a:pos x="18" y="3"/>
                    </a:cxn>
                  </a:cxnLst>
                  <a:rect l="0" t="0" r="r" b="b"/>
                  <a:pathLst>
                    <a:path w="22" h="10">
                      <a:moveTo>
                        <a:pt x="18" y="3"/>
                      </a:moveTo>
                      <a:cubicBezTo>
                        <a:pt x="21" y="4"/>
                        <a:pt x="22" y="5"/>
                        <a:pt x="22" y="7"/>
                      </a:cubicBezTo>
                      <a:cubicBezTo>
                        <a:pt x="17" y="8"/>
                        <a:pt x="13" y="10"/>
                        <a:pt x="7" y="10"/>
                      </a:cubicBezTo>
                      <a:cubicBezTo>
                        <a:pt x="4" y="10"/>
                        <a:pt x="0" y="7"/>
                        <a:pt x="0" y="3"/>
                      </a:cubicBezTo>
                      <a:cubicBezTo>
                        <a:pt x="0" y="1"/>
                        <a:pt x="3" y="0"/>
                        <a:pt x="5" y="0"/>
                      </a:cubicBezTo>
                      <a:cubicBezTo>
                        <a:pt x="10" y="0"/>
                        <a:pt x="16" y="3"/>
                        <a:pt x="19" y="4"/>
                      </a:cubicBezTo>
                      <a:lnTo>
                        <a:pt x="18" y="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8" name="Freeform 43">
                  <a:extLst>
                    <a:ext uri="{FF2B5EF4-FFF2-40B4-BE49-F238E27FC236}">
                      <a16:creationId xmlns:a16="http://schemas.microsoft.com/office/drawing/2014/main" id="{58E8031E-D048-43A7-BE39-19B3193A312E}"/>
                    </a:ext>
                  </a:extLst>
                </p:cNvPr>
                <p:cNvSpPr>
                  <a:spLocks/>
                </p:cNvSpPr>
                <p:nvPr/>
              </p:nvSpPr>
              <p:spPr bwMode="auto">
                <a:xfrm>
                  <a:off x="3267075" y="2568575"/>
                  <a:ext cx="23813" cy="9525"/>
                </a:xfrm>
                <a:custGeom>
                  <a:avLst/>
                  <a:gdLst/>
                  <a:ahLst/>
                  <a:cxnLst>
                    <a:cxn ang="0">
                      <a:pos x="18" y="4"/>
                    </a:cxn>
                    <a:cxn ang="0">
                      <a:pos x="11" y="7"/>
                    </a:cxn>
                    <a:cxn ang="0">
                      <a:pos x="0" y="2"/>
                    </a:cxn>
                    <a:cxn ang="0">
                      <a:pos x="5" y="0"/>
                    </a:cxn>
                    <a:cxn ang="0">
                      <a:pos x="18" y="4"/>
                    </a:cxn>
                  </a:cxnLst>
                  <a:rect l="0" t="0" r="r" b="b"/>
                  <a:pathLst>
                    <a:path w="18" h="7">
                      <a:moveTo>
                        <a:pt x="18" y="4"/>
                      </a:moveTo>
                      <a:cubicBezTo>
                        <a:pt x="17" y="7"/>
                        <a:pt x="14" y="7"/>
                        <a:pt x="11" y="7"/>
                      </a:cubicBezTo>
                      <a:cubicBezTo>
                        <a:pt x="6" y="7"/>
                        <a:pt x="0" y="7"/>
                        <a:pt x="0" y="2"/>
                      </a:cubicBezTo>
                      <a:cubicBezTo>
                        <a:pt x="0" y="0"/>
                        <a:pt x="4" y="0"/>
                        <a:pt x="5" y="0"/>
                      </a:cubicBezTo>
                      <a:cubicBezTo>
                        <a:pt x="6" y="0"/>
                        <a:pt x="17" y="2"/>
                        <a:pt x="18"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9" name="Freeform 44">
                  <a:extLst>
                    <a:ext uri="{FF2B5EF4-FFF2-40B4-BE49-F238E27FC236}">
                      <a16:creationId xmlns:a16="http://schemas.microsoft.com/office/drawing/2014/main" id="{2C98C730-9F6F-4040-95D8-9B2D41ADFBED}"/>
                    </a:ext>
                  </a:extLst>
                </p:cNvPr>
                <p:cNvSpPr>
                  <a:spLocks/>
                </p:cNvSpPr>
                <p:nvPr/>
              </p:nvSpPr>
              <p:spPr bwMode="auto">
                <a:xfrm>
                  <a:off x="3146425" y="2543175"/>
                  <a:ext cx="100013" cy="39688"/>
                </a:xfrm>
                <a:custGeom>
                  <a:avLst/>
                  <a:gdLst/>
                  <a:ahLst/>
                  <a:cxnLst>
                    <a:cxn ang="0">
                      <a:pos x="64" y="11"/>
                    </a:cxn>
                    <a:cxn ang="0">
                      <a:pos x="75" y="21"/>
                    </a:cxn>
                    <a:cxn ang="0">
                      <a:pos x="59" y="21"/>
                    </a:cxn>
                    <a:cxn ang="0">
                      <a:pos x="51" y="24"/>
                    </a:cxn>
                    <a:cxn ang="0">
                      <a:pos x="47" y="22"/>
                    </a:cxn>
                    <a:cxn ang="0">
                      <a:pos x="37" y="30"/>
                    </a:cxn>
                    <a:cxn ang="0">
                      <a:pos x="31" y="24"/>
                    </a:cxn>
                    <a:cxn ang="0">
                      <a:pos x="11" y="23"/>
                    </a:cxn>
                    <a:cxn ang="0">
                      <a:pos x="6" y="23"/>
                    </a:cxn>
                    <a:cxn ang="0">
                      <a:pos x="6" y="27"/>
                    </a:cxn>
                    <a:cxn ang="0">
                      <a:pos x="0" y="19"/>
                    </a:cxn>
                    <a:cxn ang="0">
                      <a:pos x="3" y="18"/>
                    </a:cxn>
                    <a:cxn ang="0">
                      <a:pos x="22" y="17"/>
                    </a:cxn>
                    <a:cxn ang="0">
                      <a:pos x="19" y="8"/>
                    </a:cxn>
                    <a:cxn ang="0">
                      <a:pos x="14" y="3"/>
                    </a:cxn>
                    <a:cxn ang="0">
                      <a:pos x="17" y="0"/>
                    </a:cxn>
                    <a:cxn ang="0">
                      <a:pos x="28" y="3"/>
                    </a:cxn>
                    <a:cxn ang="0">
                      <a:pos x="41" y="1"/>
                    </a:cxn>
                    <a:cxn ang="0">
                      <a:pos x="66" y="13"/>
                    </a:cxn>
                    <a:cxn ang="0">
                      <a:pos x="64" y="11"/>
                    </a:cxn>
                  </a:cxnLst>
                  <a:rect l="0" t="0" r="r" b="b"/>
                  <a:pathLst>
                    <a:path w="75" h="30">
                      <a:moveTo>
                        <a:pt x="64" y="11"/>
                      </a:moveTo>
                      <a:cubicBezTo>
                        <a:pt x="68" y="15"/>
                        <a:pt x="72" y="16"/>
                        <a:pt x="75" y="21"/>
                      </a:cubicBezTo>
                      <a:cubicBezTo>
                        <a:pt x="59" y="21"/>
                        <a:pt x="59" y="21"/>
                        <a:pt x="59" y="21"/>
                      </a:cubicBezTo>
                      <a:cubicBezTo>
                        <a:pt x="56" y="23"/>
                        <a:pt x="54" y="24"/>
                        <a:pt x="51" y="24"/>
                      </a:cubicBezTo>
                      <a:cubicBezTo>
                        <a:pt x="49" y="24"/>
                        <a:pt x="49" y="22"/>
                        <a:pt x="47" y="22"/>
                      </a:cubicBezTo>
                      <a:cubicBezTo>
                        <a:pt x="41" y="22"/>
                        <a:pt x="41" y="30"/>
                        <a:pt x="37" y="30"/>
                      </a:cubicBezTo>
                      <a:cubicBezTo>
                        <a:pt x="33" y="30"/>
                        <a:pt x="34" y="26"/>
                        <a:pt x="31" y="24"/>
                      </a:cubicBezTo>
                      <a:cubicBezTo>
                        <a:pt x="27" y="22"/>
                        <a:pt x="17" y="23"/>
                        <a:pt x="11" y="23"/>
                      </a:cubicBezTo>
                      <a:cubicBezTo>
                        <a:pt x="8" y="23"/>
                        <a:pt x="8" y="24"/>
                        <a:pt x="6" y="23"/>
                      </a:cubicBezTo>
                      <a:cubicBezTo>
                        <a:pt x="6" y="24"/>
                        <a:pt x="6" y="25"/>
                        <a:pt x="6" y="27"/>
                      </a:cubicBezTo>
                      <a:cubicBezTo>
                        <a:pt x="3" y="26"/>
                        <a:pt x="0" y="22"/>
                        <a:pt x="0" y="19"/>
                      </a:cubicBezTo>
                      <a:cubicBezTo>
                        <a:pt x="1" y="19"/>
                        <a:pt x="2" y="18"/>
                        <a:pt x="3" y="18"/>
                      </a:cubicBezTo>
                      <a:cubicBezTo>
                        <a:pt x="13" y="18"/>
                        <a:pt x="17" y="20"/>
                        <a:pt x="22" y="17"/>
                      </a:cubicBezTo>
                      <a:cubicBezTo>
                        <a:pt x="20" y="15"/>
                        <a:pt x="19" y="12"/>
                        <a:pt x="19" y="8"/>
                      </a:cubicBezTo>
                      <a:cubicBezTo>
                        <a:pt x="17" y="8"/>
                        <a:pt x="14" y="6"/>
                        <a:pt x="14" y="3"/>
                      </a:cubicBezTo>
                      <a:cubicBezTo>
                        <a:pt x="14" y="2"/>
                        <a:pt x="16" y="0"/>
                        <a:pt x="17" y="0"/>
                      </a:cubicBezTo>
                      <a:cubicBezTo>
                        <a:pt x="21" y="0"/>
                        <a:pt x="24" y="3"/>
                        <a:pt x="28" y="3"/>
                      </a:cubicBezTo>
                      <a:cubicBezTo>
                        <a:pt x="34" y="3"/>
                        <a:pt x="36" y="1"/>
                        <a:pt x="41" y="1"/>
                      </a:cubicBezTo>
                      <a:cubicBezTo>
                        <a:pt x="55" y="1"/>
                        <a:pt x="58" y="9"/>
                        <a:pt x="66" y="13"/>
                      </a:cubicBezTo>
                      <a:lnTo>
                        <a:pt x="64" y="1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0" name="Freeform 45">
                  <a:extLst>
                    <a:ext uri="{FF2B5EF4-FFF2-40B4-BE49-F238E27FC236}">
                      <a16:creationId xmlns:a16="http://schemas.microsoft.com/office/drawing/2014/main" id="{BF661672-15A0-4F9F-9807-19E3BB603DC4}"/>
                    </a:ext>
                  </a:extLst>
                </p:cNvPr>
                <p:cNvSpPr>
                  <a:spLocks/>
                </p:cNvSpPr>
                <p:nvPr/>
              </p:nvSpPr>
              <p:spPr bwMode="auto">
                <a:xfrm>
                  <a:off x="3076575" y="2455863"/>
                  <a:ext cx="9525" cy="11113"/>
                </a:xfrm>
                <a:custGeom>
                  <a:avLst/>
                  <a:gdLst/>
                  <a:ahLst/>
                  <a:cxnLst>
                    <a:cxn ang="0">
                      <a:pos x="2" y="0"/>
                    </a:cxn>
                    <a:cxn ang="0">
                      <a:pos x="7" y="6"/>
                    </a:cxn>
                    <a:cxn ang="0">
                      <a:pos x="5" y="8"/>
                    </a:cxn>
                    <a:cxn ang="0">
                      <a:pos x="0" y="0"/>
                    </a:cxn>
                    <a:cxn ang="0">
                      <a:pos x="2" y="0"/>
                    </a:cxn>
                  </a:cxnLst>
                  <a:rect l="0" t="0" r="r" b="b"/>
                  <a:pathLst>
                    <a:path w="7" h="8">
                      <a:moveTo>
                        <a:pt x="2" y="0"/>
                      </a:moveTo>
                      <a:cubicBezTo>
                        <a:pt x="6" y="0"/>
                        <a:pt x="7" y="3"/>
                        <a:pt x="7" y="6"/>
                      </a:cubicBezTo>
                      <a:cubicBezTo>
                        <a:pt x="7" y="7"/>
                        <a:pt x="6" y="8"/>
                        <a:pt x="5" y="8"/>
                      </a:cubicBezTo>
                      <a:cubicBezTo>
                        <a:pt x="0" y="8"/>
                        <a:pt x="0" y="3"/>
                        <a:pt x="0" y="0"/>
                      </a:cubicBezTo>
                      <a:cubicBezTo>
                        <a:pt x="0" y="0"/>
                        <a:pt x="2" y="0"/>
                        <a:pt x="2"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1" name="Freeform 46">
                  <a:extLst>
                    <a:ext uri="{FF2B5EF4-FFF2-40B4-BE49-F238E27FC236}">
                      <a16:creationId xmlns:a16="http://schemas.microsoft.com/office/drawing/2014/main" id="{347ED317-44BA-4F68-9A0C-A97B3E35E50E}"/>
                    </a:ext>
                  </a:extLst>
                </p:cNvPr>
                <p:cNvSpPr>
                  <a:spLocks/>
                </p:cNvSpPr>
                <p:nvPr/>
              </p:nvSpPr>
              <p:spPr bwMode="auto">
                <a:xfrm>
                  <a:off x="3068638" y="2422525"/>
                  <a:ext cx="14288" cy="4763"/>
                </a:xfrm>
                <a:custGeom>
                  <a:avLst/>
                  <a:gdLst/>
                  <a:ahLst/>
                  <a:cxnLst>
                    <a:cxn ang="0">
                      <a:pos x="0" y="3"/>
                    </a:cxn>
                    <a:cxn ang="0">
                      <a:pos x="6" y="0"/>
                    </a:cxn>
                    <a:cxn ang="0">
                      <a:pos x="11" y="3"/>
                    </a:cxn>
                    <a:cxn ang="0">
                      <a:pos x="0" y="3"/>
                    </a:cxn>
                  </a:cxnLst>
                  <a:rect l="0" t="0" r="r" b="b"/>
                  <a:pathLst>
                    <a:path w="11" h="4">
                      <a:moveTo>
                        <a:pt x="0" y="3"/>
                      </a:moveTo>
                      <a:cubicBezTo>
                        <a:pt x="1" y="2"/>
                        <a:pt x="4" y="0"/>
                        <a:pt x="6" y="0"/>
                      </a:cubicBezTo>
                      <a:cubicBezTo>
                        <a:pt x="9" y="0"/>
                        <a:pt x="10" y="2"/>
                        <a:pt x="11" y="3"/>
                      </a:cubicBezTo>
                      <a:cubicBezTo>
                        <a:pt x="7" y="4"/>
                        <a:pt x="2" y="3"/>
                        <a:pt x="0" y="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2" name="Freeform 47">
                  <a:extLst>
                    <a:ext uri="{FF2B5EF4-FFF2-40B4-BE49-F238E27FC236}">
                      <a16:creationId xmlns:a16="http://schemas.microsoft.com/office/drawing/2014/main" id="{9566F288-F899-46AE-AB19-D8B707F27C74}"/>
                    </a:ext>
                  </a:extLst>
                </p:cNvPr>
                <p:cNvSpPr>
                  <a:spLocks/>
                </p:cNvSpPr>
                <p:nvPr/>
              </p:nvSpPr>
              <p:spPr bwMode="auto">
                <a:xfrm>
                  <a:off x="3094038" y="2428875"/>
                  <a:ext cx="4763" cy="6350"/>
                </a:xfrm>
                <a:custGeom>
                  <a:avLst/>
                  <a:gdLst/>
                  <a:ahLst/>
                  <a:cxnLst>
                    <a:cxn ang="0">
                      <a:pos x="3" y="4"/>
                    </a:cxn>
                    <a:cxn ang="0">
                      <a:pos x="1" y="0"/>
                    </a:cxn>
                    <a:cxn ang="0">
                      <a:pos x="3" y="4"/>
                    </a:cxn>
                  </a:cxnLst>
                  <a:rect l="0" t="0" r="r" b="b"/>
                  <a:pathLst>
                    <a:path w="3" h="4">
                      <a:moveTo>
                        <a:pt x="3" y="4"/>
                      </a:moveTo>
                      <a:cubicBezTo>
                        <a:pt x="2" y="4"/>
                        <a:pt x="0" y="1"/>
                        <a:pt x="1" y="0"/>
                      </a:cubicBezTo>
                      <a:lnTo>
                        <a:pt x="3" y="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3" name="Freeform 48">
                  <a:extLst>
                    <a:ext uri="{FF2B5EF4-FFF2-40B4-BE49-F238E27FC236}">
                      <a16:creationId xmlns:a16="http://schemas.microsoft.com/office/drawing/2014/main" id="{9FC00576-5F9F-4608-9550-238C8C96A56B}"/>
                    </a:ext>
                  </a:extLst>
                </p:cNvPr>
                <p:cNvSpPr>
                  <a:spLocks/>
                </p:cNvSpPr>
                <p:nvPr/>
              </p:nvSpPr>
              <p:spPr bwMode="auto">
                <a:xfrm>
                  <a:off x="3154363" y="2517775"/>
                  <a:ext cx="11113" cy="7938"/>
                </a:xfrm>
                <a:custGeom>
                  <a:avLst/>
                  <a:gdLst/>
                  <a:ahLst/>
                  <a:cxnLst>
                    <a:cxn ang="0">
                      <a:pos x="0" y="4"/>
                    </a:cxn>
                    <a:cxn ang="0">
                      <a:pos x="0" y="7"/>
                    </a:cxn>
                    <a:cxn ang="0">
                      <a:pos x="2" y="7"/>
                    </a:cxn>
                    <a:cxn ang="0">
                      <a:pos x="9" y="4"/>
                    </a:cxn>
                    <a:cxn ang="0">
                      <a:pos x="9" y="0"/>
                    </a:cxn>
                    <a:cxn ang="0">
                      <a:pos x="0" y="4"/>
                    </a:cxn>
                  </a:cxnLst>
                  <a:rect l="0" t="0" r="r" b="b"/>
                  <a:pathLst>
                    <a:path w="9" h="7">
                      <a:moveTo>
                        <a:pt x="0" y="4"/>
                      </a:moveTo>
                      <a:cubicBezTo>
                        <a:pt x="0" y="5"/>
                        <a:pt x="0" y="6"/>
                        <a:pt x="0" y="7"/>
                      </a:cubicBezTo>
                      <a:cubicBezTo>
                        <a:pt x="0" y="7"/>
                        <a:pt x="1" y="7"/>
                        <a:pt x="2" y="7"/>
                      </a:cubicBezTo>
                      <a:cubicBezTo>
                        <a:pt x="4" y="7"/>
                        <a:pt x="7" y="6"/>
                        <a:pt x="9" y="4"/>
                      </a:cubicBezTo>
                      <a:cubicBezTo>
                        <a:pt x="9" y="0"/>
                        <a:pt x="9" y="0"/>
                        <a:pt x="9" y="0"/>
                      </a:cubicBezTo>
                      <a:cubicBezTo>
                        <a:pt x="7" y="3"/>
                        <a:pt x="4" y="5"/>
                        <a:pt x="0"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4" name="Freeform 49">
                  <a:extLst>
                    <a:ext uri="{FF2B5EF4-FFF2-40B4-BE49-F238E27FC236}">
                      <a16:creationId xmlns:a16="http://schemas.microsoft.com/office/drawing/2014/main" id="{4E1728B0-8FFA-44FF-B469-9D388F4B886A}"/>
                    </a:ext>
                  </a:extLst>
                </p:cNvPr>
                <p:cNvSpPr>
                  <a:spLocks/>
                </p:cNvSpPr>
                <p:nvPr/>
              </p:nvSpPr>
              <p:spPr bwMode="auto">
                <a:xfrm>
                  <a:off x="2301875" y="1979613"/>
                  <a:ext cx="966788" cy="473075"/>
                </a:xfrm>
                <a:custGeom>
                  <a:avLst/>
                  <a:gdLst/>
                  <a:ahLst/>
                  <a:cxnLst>
                    <a:cxn ang="0">
                      <a:pos x="543" y="285"/>
                    </a:cxn>
                    <a:cxn ang="0">
                      <a:pos x="555" y="317"/>
                    </a:cxn>
                    <a:cxn ang="0">
                      <a:pos x="560" y="338"/>
                    </a:cxn>
                    <a:cxn ang="0">
                      <a:pos x="542" y="345"/>
                    </a:cxn>
                    <a:cxn ang="0">
                      <a:pos x="507" y="287"/>
                    </a:cxn>
                    <a:cxn ang="0">
                      <a:pos x="474" y="283"/>
                    </a:cxn>
                    <a:cxn ang="0">
                      <a:pos x="460" y="283"/>
                    </a:cxn>
                    <a:cxn ang="0">
                      <a:pos x="443" y="286"/>
                    </a:cxn>
                    <a:cxn ang="0">
                      <a:pos x="412" y="292"/>
                    </a:cxn>
                    <a:cxn ang="0">
                      <a:pos x="393" y="291"/>
                    </a:cxn>
                    <a:cxn ang="0">
                      <a:pos x="357" y="309"/>
                    </a:cxn>
                    <a:cxn ang="0">
                      <a:pos x="343" y="342"/>
                    </a:cxn>
                    <a:cxn ang="0">
                      <a:pos x="282" y="290"/>
                    </a:cxn>
                    <a:cxn ang="0">
                      <a:pos x="246" y="281"/>
                    </a:cxn>
                    <a:cxn ang="0">
                      <a:pos x="207" y="262"/>
                    </a:cxn>
                    <a:cxn ang="0">
                      <a:pos x="170" y="268"/>
                    </a:cxn>
                    <a:cxn ang="0">
                      <a:pos x="95" y="252"/>
                    </a:cxn>
                    <a:cxn ang="0">
                      <a:pos x="47" y="214"/>
                    </a:cxn>
                    <a:cxn ang="0">
                      <a:pos x="4" y="141"/>
                    </a:cxn>
                    <a:cxn ang="0">
                      <a:pos x="4" y="95"/>
                    </a:cxn>
                    <a:cxn ang="0">
                      <a:pos x="0" y="23"/>
                    </a:cxn>
                    <a:cxn ang="0">
                      <a:pos x="20" y="27"/>
                    </a:cxn>
                    <a:cxn ang="0">
                      <a:pos x="20" y="5"/>
                    </a:cxn>
                    <a:cxn ang="0">
                      <a:pos x="373" y="0"/>
                    </a:cxn>
                    <a:cxn ang="0">
                      <a:pos x="406" y="11"/>
                    </a:cxn>
                    <a:cxn ang="0">
                      <a:pos x="408" y="45"/>
                    </a:cxn>
                    <a:cxn ang="0">
                      <a:pos x="423" y="42"/>
                    </a:cxn>
                    <a:cxn ang="0">
                      <a:pos x="441" y="40"/>
                    </a:cxn>
                    <a:cxn ang="0">
                      <a:pos x="456" y="42"/>
                    </a:cxn>
                    <a:cxn ang="0">
                      <a:pos x="472" y="47"/>
                    </a:cxn>
                    <a:cxn ang="0">
                      <a:pos x="510" y="48"/>
                    </a:cxn>
                    <a:cxn ang="0">
                      <a:pos x="490" y="54"/>
                    </a:cxn>
                    <a:cxn ang="0">
                      <a:pos x="472" y="69"/>
                    </a:cxn>
                    <a:cxn ang="0">
                      <a:pos x="471" y="121"/>
                    </a:cxn>
                    <a:cxn ang="0">
                      <a:pos x="480" y="88"/>
                    </a:cxn>
                    <a:cxn ang="0">
                      <a:pos x="501" y="57"/>
                    </a:cxn>
                    <a:cxn ang="0">
                      <a:pos x="516" y="87"/>
                    </a:cxn>
                    <a:cxn ang="0">
                      <a:pos x="531" y="97"/>
                    </a:cxn>
                    <a:cxn ang="0">
                      <a:pos x="527" y="123"/>
                    </a:cxn>
                    <a:cxn ang="0">
                      <a:pos x="564" y="97"/>
                    </a:cxn>
                    <a:cxn ang="0">
                      <a:pos x="610" y="84"/>
                    </a:cxn>
                    <a:cxn ang="0">
                      <a:pos x="653" y="65"/>
                    </a:cxn>
                    <a:cxn ang="0">
                      <a:pos x="675" y="63"/>
                    </a:cxn>
                    <a:cxn ang="0">
                      <a:pos x="699" y="28"/>
                    </a:cxn>
                    <a:cxn ang="0">
                      <a:pos x="726" y="73"/>
                    </a:cxn>
                    <a:cxn ang="0">
                      <a:pos x="701" y="80"/>
                    </a:cxn>
                    <a:cxn ang="0">
                      <a:pos x="681" y="113"/>
                    </a:cxn>
                    <a:cxn ang="0">
                      <a:pos x="690" y="118"/>
                    </a:cxn>
                    <a:cxn ang="0">
                      <a:pos x="676" y="122"/>
                    </a:cxn>
                    <a:cxn ang="0">
                      <a:pos x="648" y="132"/>
                    </a:cxn>
                    <a:cxn ang="0">
                      <a:pos x="642" y="134"/>
                    </a:cxn>
                    <a:cxn ang="0">
                      <a:pos x="635" y="137"/>
                    </a:cxn>
                    <a:cxn ang="0">
                      <a:pos x="627" y="161"/>
                    </a:cxn>
                    <a:cxn ang="0">
                      <a:pos x="622" y="159"/>
                    </a:cxn>
                    <a:cxn ang="0">
                      <a:pos x="615" y="186"/>
                    </a:cxn>
                    <a:cxn ang="0">
                      <a:pos x="614" y="178"/>
                    </a:cxn>
                    <a:cxn ang="0">
                      <a:pos x="608" y="170"/>
                    </a:cxn>
                    <a:cxn ang="0">
                      <a:pos x="611" y="192"/>
                    </a:cxn>
                    <a:cxn ang="0">
                      <a:pos x="614" y="196"/>
                    </a:cxn>
                    <a:cxn ang="0">
                      <a:pos x="614" y="205"/>
                    </a:cxn>
                    <a:cxn ang="0">
                      <a:pos x="607" y="213"/>
                    </a:cxn>
                    <a:cxn ang="0">
                      <a:pos x="607" y="221"/>
                    </a:cxn>
                    <a:cxn ang="0">
                      <a:pos x="589" y="232"/>
                    </a:cxn>
                  </a:cxnLst>
                  <a:rect l="0" t="0" r="r" b="b"/>
                  <a:pathLst>
                    <a:path w="726" h="356">
                      <a:moveTo>
                        <a:pt x="590" y="233"/>
                      </a:moveTo>
                      <a:cubicBezTo>
                        <a:pt x="569" y="245"/>
                        <a:pt x="543" y="253"/>
                        <a:pt x="543" y="285"/>
                      </a:cubicBezTo>
                      <a:cubicBezTo>
                        <a:pt x="543" y="300"/>
                        <a:pt x="555" y="304"/>
                        <a:pt x="555" y="318"/>
                      </a:cubicBezTo>
                      <a:cubicBezTo>
                        <a:pt x="555" y="317"/>
                        <a:pt x="555" y="317"/>
                        <a:pt x="555" y="317"/>
                      </a:cubicBezTo>
                      <a:cubicBezTo>
                        <a:pt x="555" y="320"/>
                        <a:pt x="555" y="320"/>
                        <a:pt x="555" y="320"/>
                      </a:cubicBezTo>
                      <a:cubicBezTo>
                        <a:pt x="556" y="326"/>
                        <a:pt x="560" y="330"/>
                        <a:pt x="560" y="338"/>
                      </a:cubicBezTo>
                      <a:cubicBezTo>
                        <a:pt x="560" y="347"/>
                        <a:pt x="558" y="356"/>
                        <a:pt x="551" y="356"/>
                      </a:cubicBezTo>
                      <a:cubicBezTo>
                        <a:pt x="544" y="356"/>
                        <a:pt x="544" y="349"/>
                        <a:pt x="542" y="345"/>
                      </a:cubicBezTo>
                      <a:cubicBezTo>
                        <a:pt x="537" y="338"/>
                        <a:pt x="532" y="335"/>
                        <a:pt x="529" y="328"/>
                      </a:cubicBezTo>
                      <a:cubicBezTo>
                        <a:pt x="522" y="314"/>
                        <a:pt x="527" y="287"/>
                        <a:pt x="507" y="287"/>
                      </a:cubicBezTo>
                      <a:cubicBezTo>
                        <a:pt x="503" y="287"/>
                        <a:pt x="502" y="293"/>
                        <a:pt x="498" y="293"/>
                      </a:cubicBezTo>
                      <a:cubicBezTo>
                        <a:pt x="490" y="293"/>
                        <a:pt x="485" y="283"/>
                        <a:pt x="474" y="283"/>
                      </a:cubicBezTo>
                      <a:cubicBezTo>
                        <a:pt x="468" y="283"/>
                        <a:pt x="467" y="286"/>
                        <a:pt x="463" y="286"/>
                      </a:cubicBezTo>
                      <a:cubicBezTo>
                        <a:pt x="462" y="286"/>
                        <a:pt x="460" y="284"/>
                        <a:pt x="460" y="283"/>
                      </a:cubicBezTo>
                      <a:cubicBezTo>
                        <a:pt x="453" y="285"/>
                        <a:pt x="444" y="284"/>
                        <a:pt x="436" y="286"/>
                      </a:cubicBezTo>
                      <a:cubicBezTo>
                        <a:pt x="441" y="288"/>
                        <a:pt x="440" y="288"/>
                        <a:pt x="443" y="286"/>
                      </a:cubicBezTo>
                      <a:cubicBezTo>
                        <a:pt x="442" y="293"/>
                        <a:pt x="438" y="297"/>
                        <a:pt x="443" y="301"/>
                      </a:cubicBezTo>
                      <a:cubicBezTo>
                        <a:pt x="431" y="307"/>
                        <a:pt x="421" y="292"/>
                        <a:pt x="412" y="292"/>
                      </a:cubicBezTo>
                      <a:cubicBezTo>
                        <a:pt x="409" y="292"/>
                        <a:pt x="408" y="295"/>
                        <a:pt x="405" y="295"/>
                      </a:cubicBezTo>
                      <a:cubicBezTo>
                        <a:pt x="400" y="295"/>
                        <a:pt x="398" y="291"/>
                        <a:pt x="393" y="291"/>
                      </a:cubicBezTo>
                      <a:cubicBezTo>
                        <a:pt x="380" y="291"/>
                        <a:pt x="374" y="302"/>
                        <a:pt x="368" y="307"/>
                      </a:cubicBezTo>
                      <a:cubicBezTo>
                        <a:pt x="365" y="311"/>
                        <a:pt x="361" y="308"/>
                        <a:pt x="357" y="309"/>
                      </a:cubicBezTo>
                      <a:cubicBezTo>
                        <a:pt x="347" y="313"/>
                        <a:pt x="341" y="325"/>
                        <a:pt x="341" y="338"/>
                      </a:cubicBezTo>
                      <a:cubicBezTo>
                        <a:pt x="341" y="339"/>
                        <a:pt x="343" y="341"/>
                        <a:pt x="343" y="342"/>
                      </a:cubicBezTo>
                      <a:cubicBezTo>
                        <a:pt x="336" y="342"/>
                        <a:pt x="325" y="339"/>
                        <a:pt x="321" y="336"/>
                      </a:cubicBezTo>
                      <a:cubicBezTo>
                        <a:pt x="307" y="322"/>
                        <a:pt x="308" y="290"/>
                        <a:pt x="282" y="290"/>
                      </a:cubicBezTo>
                      <a:cubicBezTo>
                        <a:pt x="272" y="290"/>
                        <a:pt x="275" y="302"/>
                        <a:pt x="266" y="302"/>
                      </a:cubicBezTo>
                      <a:cubicBezTo>
                        <a:pt x="257" y="302"/>
                        <a:pt x="250" y="287"/>
                        <a:pt x="246" y="281"/>
                      </a:cubicBezTo>
                      <a:cubicBezTo>
                        <a:pt x="239" y="268"/>
                        <a:pt x="230" y="266"/>
                        <a:pt x="215" y="262"/>
                      </a:cubicBezTo>
                      <a:cubicBezTo>
                        <a:pt x="207" y="262"/>
                        <a:pt x="207" y="262"/>
                        <a:pt x="207" y="262"/>
                      </a:cubicBezTo>
                      <a:cubicBezTo>
                        <a:pt x="207" y="268"/>
                        <a:pt x="207" y="268"/>
                        <a:pt x="207" y="268"/>
                      </a:cubicBezTo>
                      <a:cubicBezTo>
                        <a:pt x="170" y="268"/>
                        <a:pt x="170" y="268"/>
                        <a:pt x="170" y="268"/>
                      </a:cubicBezTo>
                      <a:cubicBezTo>
                        <a:pt x="123" y="252"/>
                        <a:pt x="123" y="252"/>
                        <a:pt x="123" y="252"/>
                      </a:cubicBezTo>
                      <a:cubicBezTo>
                        <a:pt x="95" y="252"/>
                        <a:pt x="95" y="252"/>
                        <a:pt x="95" y="252"/>
                      </a:cubicBezTo>
                      <a:cubicBezTo>
                        <a:pt x="88" y="239"/>
                        <a:pt x="66" y="230"/>
                        <a:pt x="50" y="223"/>
                      </a:cubicBezTo>
                      <a:cubicBezTo>
                        <a:pt x="47" y="222"/>
                        <a:pt x="48" y="217"/>
                        <a:pt x="47" y="214"/>
                      </a:cubicBezTo>
                      <a:cubicBezTo>
                        <a:pt x="40" y="198"/>
                        <a:pt x="28" y="193"/>
                        <a:pt x="30" y="175"/>
                      </a:cubicBezTo>
                      <a:cubicBezTo>
                        <a:pt x="21" y="174"/>
                        <a:pt x="11" y="154"/>
                        <a:pt x="4" y="141"/>
                      </a:cubicBezTo>
                      <a:cubicBezTo>
                        <a:pt x="2" y="137"/>
                        <a:pt x="6" y="134"/>
                        <a:pt x="8" y="133"/>
                      </a:cubicBezTo>
                      <a:cubicBezTo>
                        <a:pt x="3" y="123"/>
                        <a:pt x="8" y="107"/>
                        <a:pt x="4" y="95"/>
                      </a:cubicBezTo>
                      <a:cubicBezTo>
                        <a:pt x="0" y="85"/>
                        <a:pt x="11" y="60"/>
                        <a:pt x="11" y="46"/>
                      </a:cubicBezTo>
                      <a:cubicBezTo>
                        <a:pt x="11" y="36"/>
                        <a:pt x="0" y="32"/>
                        <a:pt x="0" y="23"/>
                      </a:cubicBezTo>
                      <a:cubicBezTo>
                        <a:pt x="0" y="20"/>
                        <a:pt x="5" y="20"/>
                        <a:pt x="7" y="20"/>
                      </a:cubicBezTo>
                      <a:cubicBezTo>
                        <a:pt x="13" y="20"/>
                        <a:pt x="17" y="23"/>
                        <a:pt x="20" y="27"/>
                      </a:cubicBezTo>
                      <a:cubicBezTo>
                        <a:pt x="22" y="24"/>
                        <a:pt x="26" y="19"/>
                        <a:pt x="26" y="15"/>
                      </a:cubicBezTo>
                      <a:cubicBezTo>
                        <a:pt x="26" y="11"/>
                        <a:pt x="22" y="10"/>
                        <a:pt x="20" y="5"/>
                      </a:cubicBezTo>
                      <a:cubicBezTo>
                        <a:pt x="373" y="5"/>
                        <a:pt x="373" y="5"/>
                        <a:pt x="373" y="5"/>
                      </a:cubicBezTo>
                      <a:cubicBezTo>
                        <a:pt x="373" y="0"/>
                        <a:pt x="373" y="0"/>
                        <a:pt x="373" y="0"/>
                      </a:cubicBezTo>
                      <a:cubicBezTo>
                        <a:pt x="379" y="4"/>
                        <a:pt x="378" y="8"/>
                        <a:pt x="384" y="11"/>
                      </a:cubicBezTo>
                      <a:cubicBezTo>
                        <a:pt x="406" y="11"/>
                        <a:pt x="406" y="11"/>
                        <a:pt x="406" y="11"/>
                      </a:cubicBezTo>
                      <a:cubicBezTo>
                        <a:pt x="415" y="20"/>
                        <a:pt x="426" y="20"/>
                        <a:pt x="443" y="20"/>
                      </a:cubicBezTo>
                      <a:cubicBezTo>
                        <a:pt x="431" y="28"/>
                        <a:pt x="418" y="32"/>
                        <a:pt x="408" y="45"/>
                      </a:cubicBezTo>
                      <a:cubicBezTo>
                        <a:pt x="415" y="45"/>
                        <a:pt x="415" y="45"/>
                        <a:pt x="415" y="45"/>
                      </a:cubicBezTo>
                      <a:cubicBezTo>
                        <a:pt x="418" y="43"/>
                        <a:pt x="420" y="42"/>
                        <a:pt x="423" y="42"/>
                      </a:cubicBezTo>
                      <a:cubicBezTo>
                        <a:pt x="425" y="46"/>
                        <a:pt x="426" y="46"/>
                        <a:pt x="429" y="46"/>
                      </a:cubicBezTo>
                      <a:cubicBezTo>
                        <a:pt x="437" y="46"/>
                        <a:pt x="437" y="40"/>
                        <a:pt x="441" y="40"/>
                      </a:cubicBezTo>
                      <a:cubicBezTo>
                        <a:pt x="446" y="40"/>
                        <a:pt x="454" y="32"/>
                        <a:pt x="461" y="31"/>
                      </a:cubicBezTo>
                      <a:cubicBezTo>
                        <a:pt x="461" y="37"/>
                        <a:pt x="458" y="38"/>
                        <a:pt x="456" y="42"/>
                      </a:cubicBezTo>
                      <a:cubicBezTo>
                        <a:pt x="465" y="42"/>
                        <a:pt x="465" y="42"/>
                        <a:pt x="465" y="42"/>
                      </a:cubicBezTo>
                      <a:cubicBezTo>
                        <a:pt x="465" y="45"/>
                        <a:pt x="469" y="47"/>
                        <a:pt x="472" y="47"/>
                      </a:cubicBezTo>
                      <a:cubicBezTo>
                        <a:pt x="478" y="47"/>
                        <a:pt x="480" y="43"/>
                        <a:pt x="484" y="43"/>
                      </a:cubicBezTo>
                      <a:cubicBezTo>
                        <a:pt x="495" y="43"/>
                        <a:pt x="500" y="48"/>
                        <a:pt x="510" y="48"/>
                      </a:cubicBezTo>
                      <a:cubicBezTo>
                        <a:pt x="510" y="54"/>
                        <a:pt x="510" y="54"/>
                        <a:pt x="510" y="54"/>
                      </a:cubicBezTo>
                      <a:cubicBezTo>
                        <a:pt x="503" y="56"/>
                        <a:pt x="493" y="54"/>
                        <a:pt x="490" y="54"/>
                      </a:cubicBezTo>
                      <a:cubicBezTo>
                        <a:pt x="480" y="54"/>
                        <a:pt x="462" y="66"/>
                        <a:pt x="462" y="75"/>
                      </a:cubicBezTo>
                      <a:cubicBezTo>
                        <a:pt x="466" y="72"/>
                        <a:pt x="468" y="69"/>
                        <a:pt x="472" y="69"/>
                      </a:cubicBezTo>
                      <a:cubicBezTo>
                        <a:pt x="465" y="78"/>
                        <a:pt x="461" y="101"/>
                        <a:pt x="461" y="112"/>
                      </a:cubicBezTo>
                      <a:cubicBezTo>
                        <a:pt x="461" y="117"/>
                        <a:pt x="466" y="121"/>
                        <a:pt x="471" y="121"/>
                      </a:cubicBezTo>
                      <a:cubicBezTo>
                        <a:pt x="478" y="121"/>
                        <a:pt x="480" y="108"/>
                        <a:pt x="480" y="102"/>
                      </a:cubicBezTo>
                      <a:cubicBezTo>
                        <a:pt x="480" y="97"/>
                        <a:pt x="480" y="88"/>
                        <a:pt x="480" y="88"/>
                      </a:cubicBezTo>
                      <a:cubicBezTo>
                        <a:pt x="480" y="82"/>
                        <a:pt x="480" y="69"/>
                        <a:pt x="485" y="69"/>
                      </a:cubicBezTo>
                      <a:cubicBezTo>
                        <a:pt x="501" y="68"/>
                        <a:pt x="494" y="57"/>
                        <a:pt x="501" y="57"/>
                      </a:cubicBezTo>
                      <a:cubicBezTo>
                        <a:pt x="504" y="57"/>
                        <a:pt x="521" y="65"/>
                        <a:pt x="521" y="70"/>
                      </a:cubicBezTo>
                      <a:cubicBezTo>
                        <a:pt x="521" y="77"/>
                        <a:pt x="517" y="81"/>
                        <a:pt x="516" y="87"/>
                      </a:cubicBezTo>
                      <a:cubicBezTo>
                        <a:pt x="521" y="87"/>
                        <a:pt x="520" y="85"/>
                        <a:pt x="525" y="84"/>
                      </a:cubicBezTo>
                      <a:cubicBezTo>
                        <a:pt x="526" y="91"/>
                        <a:pt x="526" y="94"/>
                        <a:pt x="531" y="97"/>
                      </a:cubicBezTo>
                      <a:cubicBezTo>
                        <a:pt x="526" y="103"/>
                        <a:pt x="521" y="106"/>
                        <a:pt x="521" y="112"/>
                      </a:cubicBezTo>
                      <a:cubicBezTo>
                        <a:pt x="521" y="117"/>
                        <a:pt x="523" y="123"/>
                        <a:pt x="527" y="123"/>
                      </a:cubicBezTo>
                      <a:cubicBezTo>
                        <a:pt x="539" y="123"/>
                        <a:pt x="559" y="112"/>
                        <a:pt x="568" y="108"/>
                      </a:cubicBezTo>
                      <a:cubicBezTo>
                        <a:pt x="567" y="103"/>
                        <a:pt x="565" y="99"/>
                        <a:pt x="564" y="97"/>
                      </a:cubicBezTo>
                      <a:cubicBezTo>
                        <a:pt x="567" y="97"/>
                        <a:pt x="567" y="97"/>
                        <a:pt x="569" y="97"/>
                      </a:cubicBezTo>
                      <a:cubicBezTo>
                        <a:pt x="582" y="97"/>
                        <a:pt x="610" y="101"/>
                        <a:pt x="610" y="84"/>
                      </a:cubicBezTo>
                      <a:cubicBezTo>
                        <a:pt x="611" y="84"/>
                        <a:pt x="627" y="68"/>
                        <a:pt x="630" y="66"/>
                      </a:cubicBezTo>
                      <a:cubicBezTo>
                        <a:pt x="632" y="64"/>
                        <a:pt x="643" y="65"/>
                        <a:pt x="653" y="65"/>
                      </a:cubicBezTo>
                      <a:cubicBezTo>
                        <a:pt x="657" y="65"/>
                        <a:pt x="660" y="65"/>
                        <a:pt x="664" y="65"/>
                      </a:cubicBezTo>
                      <a:cubicBezTo>
                        <a:pt x="668" y="65"/>
                        <a:pt x="672" y="63"/>
                        <a:pt x="675" y="63"/>
                      </a:cubicBezTo>
                      <a:cubicBezTo>
                        <a:pt x="680" y="62"/>
                        <a:pt x="678" y="61"/>
                        <a:pt x="680" y="59"/>
                      </a:cubicBezTo>
                      <a:cubicBezTo>
                        <a:pt x="688" y="51"/>
                        <a:pt x="688" y="36"/>
                        <a:pt x="699" y="28"/>
                      </a:cubicBezTo>
                      <a:cubicBezTo>
                        <a:pt x="704" y="35"/>
                        <a:pt x="712" y="25"/>
                        <a:pt x="716" y="32"/>
                      </a:cubicBezTo>
                      <a:cubicBezTo>
                        <a:pt x="723" y="44"/>
                        <a:pt x="717" y="62"/>
                        <a:pt x="726" y="73"/>
                      </a:cubicBezTo>
                      <a:cubicBezTo>
                        <a:pt x="723" y="77"/>
                        <a:pt x="718" y="80"/>
                        <a:pt x="712" y="80"/>
                      </a:cubicBezTo>
                      <a:cubicBezTo>
                        <a:pt x="706" y="80"/>
                        <a:pt x="706" y="78"/>
                        <a:pt x="701" y="80"/>
                      </a:cubicBezTo>
                      <a:cubicBezTo>
                        <a:pt x="694" y="87"/>
                        <a:pt x="679" y="92"/>
                        <a:pt x="679" y="109"/>
                      </a:cubicBezTo>
                      <a:cubicBezTo>
                        <a:pt x="679" y="110"/>
                        <a:pt x="680" y="112"/>
                        <a:pt x="681" y="113"/>
                      </a:cubicBezTo>
                      <a:cubicBezTo>
                        <a:pt x="681" y="115"/>
                        <a:pt x="683" y="121"/>
                        <a:pt x="686" y="121"/>
                      </a:cubicBezTo>
                      <a:cubicBezTo>
                        <a:pt x="687" y="121"/>
                        <a:pt x="690" y="118"/>
                        <a:pt x="690" y="118"/>
                      </a:cubicBezTo>
                      <a:cubicBezTo>
                        <a:pt x="690" y="121"/>
                        <a:pt x="690" y="121"/>
                        <a:pt x="690" y="121"/>
                      </a:cubicBezTo>
                      <a:cubicBezTo>
                        <a:pt x="685" y="122"/>
                        <a:pt x="678" y="124"/>
                        <a:pt x="676" y="122"/>
                      </a:cubicBezTo>
                      <a:cubicBezTo>
                        <a:pt x="667" y="129"/>
                        <a:pt x="652" y="126"/>
                        <a:pt x="643" y="132"/>
                      </a:cubicBezTo>
                      <a:cubicBezTo>
                        <a:pt x="648" y="132"/>
                        <a:pt x="648" y="132"/>
                        <a:pt x="648" y="132"/>
                      </a:cubicBezTo>
                      <a:cubicBezTo>
                        <a:pt x="652" y="132"/>
                        <a:pt x="656" y="129"/>
                        <a:pt x="659" y="132"/>
                      </a:cubicBezTo>
                      <a:cubicBezTo>
                        <a:pt x="653" y="134"/>
                        <a:pt x="648" y="134"/>
                        <a:pt x="642" y="134"/>
                      </a:cubicBezTo>
                      <a:cubicBezTo>
                        <a:pt x="641" y="134"/>
                        <a:pt x="639" y="133"/>
                        <a:pt x="638" y="133"/>
                      </a:cubicBezTo>
                      <a:cubicBezTo>
                        <a:pt x="637" y="134"/>
                        <a:pt x="635" y="135"/>
                        <a:pt x="635" y="137"/>
                      </a:cubicBezTo>
                      <a:cubicBezTo>
                        <a:pt x="635" y="139"/>
                        <a:pt x="639" y="142"/>
                        <a:pt x="639" y="142"/>
                      </a:cubicBezTo>
                      <a:cubicBezTo>
                        <a:pt x="638" y="145"/>
                        <a:pt x="630" y="161"/>
                        <a:pt x="627" y="161"/>
                      </a:cubicBezTo>
                      <a:cubicBezTo>
                        <a:pt x="626" y="161"/>
                        <a:pt x="625" y="158"/>
                        <a:pt x="624" y="157"/>
                      </a:cubicBezTo>
                      <a:cubicBezTo>
                        <a:pt x="622" y="159"/>
                        <a:pt x="622" y="159"/>
                        <a:pt x="622" y="159"/>
                      </a:cubicBezTo>
                      <a:cubicBezTo>
                        <a:pt x="623" y="163"/>
                        <a:pt x="626" y="164"/>
                        <a:pt x="626" y="168"/>
                      </a:cubicBezTo>
                      <a:cubicBezTo>
                        <a:pt x="626" y="170"/>
                        <a:pt x="617" y="186"/>
                        <a:pt x="615" y="186"/>
                      </a:cubicBezTo>
                      <a:cubicBezTo>
                        <a:pt x="615" y="186"/>
                        <a:pt x="614" y="184"/>
                        <a:pt x="614" y="183"/>
                      </a:cubicBezTo>
                      <a:cubicBezTo>
                        <a:pt x="614" y="181"/>
                        <a:pt x="614" y="180"/>
                        <a:pt x="614" y="178"/>
                      </a:cubicBezTo>
                      <a:cubicBezTo>
                        <a:pt x="614" y="175"/>
                        <a:pt x="610" y="168"/>
                        <a:pt x="609" y="164"/>
                      </a:cubicBezTo>
                      <a:cubicBezTo>
                        <a:pt x="608" y="166"/>
                        <a:pt x="608" y="170"/>
                        <a:pt x="608" y="170"/>
                      </a:cubicBezTo>
                      <a:cubicBezTo>
                        <a:pt x="608" y="173"/>
                        <a:pt x="611" y="181"/>
                        <a:pt x="611" y="185"/>
                      </a:cubicBezTo>
                      <a:cubicBezTo>
                        <a:pt x="611" y="189"/>
                        <a:pt x="608" y="189"/>
                        <a:pt x="611" y="192"/>
                      </a:cubicBezTo>
                      <a:cubicBezTo>
                        <a:pt x="612" y="192"/>
                        <a:pt x="613" y="192"/>
                        <a:pt x="614" y="192"/>
                      </a:cubicBezTo>
                      <a:cubicBezTo>
                        <a:pt x="614" y="193"/>
                        <a:pt x="614" y="195"/>
                        <a:pt x="614" y="196"/>
                      </a:cubicBezTo>
                      <a:cubicBezTo>
                        <a:pt x="614" y="200"/>
                        <a:pt x="610" y="201"/>
                        <a:pt x="608" y="201"/>
                      </a:cubicBezTo>
                      <a:cubicBezTo>
                        <a:pt x="610" y="205"/>
                        <a:pt x="612" y="205"/>
                        <a:pt x="614" y="205"/>
                      </a:cubicBezTo>
                      <a:cubicBezTo>
                        <a:pt x="613" y="210"/>
                        <a:pt x="611" y="210"/>
                        <a:pt x="607" y="210"/>
                      </a:cubicBezTo>
                      <a:cubicBezTo>
                        <a:pt x="607" y="213"/>
                        <a:pt x="607" y="213"/>
                        <a:pt x="607" y="213"/>
                      </a:cubicBezTo>
                      <a:cubicBezTo>
                        <a:pt x="612" y="216"/>
                        <a:pt x="612" y="216"/>
                        <a:pt x="612" y="216"/>
                      </a:cubicBezTo>
                      <a:cubicBezTo>
                        <a:pt x="611" y="218"/>
                        <a:pt x="610" y="221"/>
                        <a:pt x="607" y="221"/>
                      </a:cubicBezTo>
                      <a:cubicBezTo>
                        <a:pt x="602" y="222"/>
                        <a:pt x="600" y="226"/>
                        <a:pt x="596" y="226"/>
                      </a:cubicBezTo>
                      <a:cubicBezTo>
                        <a:pt x="591" y="228"/>
                        <a:pt x="591" y="230"/>
                        <a:pt x="589" y="232"/>
                      </a:cubicBezTo>
                      <a:lnTo>
                        <a:pt x="590" y="23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5" name="Freeform 50">
                  <a:extLst>
                    <a:ext uri="{FF2B5EF4-FFF2-40B4-BE49-F238E27FC236}">
                      <a16:creationId xmlns:a16="http://schemas.microsoft.com/office/drawing/2014/main" id="{B62A9374-BDFE-45CC-99C9-B4714B9D61C6}"/>
                    </a:ext>
                  </a:extLst>
                </p:cNvPr>
                <p:cNvSpPr>
                  <a:spLocks/>
                </p:cNvSpPr>
                <p:nvPr/>
              </p:nvSpPr>
              <p:spPr bwMode="auto">
                <a:xfrm>
                  <a:off x="2030413" y="1400175"/>
                  <a:ext cx="1425575" cy="736600"/>
                </a:xfrm>
                <a:custGeom>
                  <a:avLst/>
                  <a:gdLst/>
                  <a:ahLst/>
                  <a:cxnLst>
                    <a:cxn ang="0">
                      <a:pos x="950" y="501"/>
                    </a:cxn>
                    <a:cxn ang="0">
                      <a:pos x="950" y="527"/>
                    </a:cxn>
                    <a:cxn ang="0">
                      <a:pos x="955" y="469"/>
                    </a:cxn>
                    <a:cxn ang="0">
                      <a:pos x="944" y="436"/>
                    </a:cxn>
                    <a:cxn ang="0">
                      <a:pos x="982" y="418"/>
                    </a:cxn>
                    <a:cxn ang="0">
                      <a:pos x="1060" y="356"/>
                    </a:cxn>
                    <a:cxn ang="0">
                      <a:pos x="1050" y="346"/>
                    </a:cxn>
                    <a:cxn ang="0">
                      <a:pos x="991" y="310"/>
                    </a:cxn>
                    <a:cxn ang="0">
                      <a:pos x="965" y="247"/>
                    </a:cxn>
                    <a:cxn ang="0">
                      <a:pos x="908" y="267"/>
                    </a:cxn>
                    <a:cxn ang="0">
                      <a:pos x="831" y="204"/>
                    </a:cxn>
                    <a:cxn ang="0">
                      <a:pos x="794" y="247"/>
                    </a:cxn>
                    <a:cxn ang="0">
                      <a:pos x="783" y="387"/>
                    </a:cxn>
                    <a:cxn ang="0">
                      <a:pos x="726" y="334"/>
                    </a:cxn>
                    <a:cxn ang="0">
                      <a:pos x="607" y="306"/>
                    </a:cxn>
                    <a:cxn ang="0">
                      <a:pos x="595" y="216"/>
                    </a:cxn>
                    <a:cxn ang="0">
                      <a:pos x="633" y="178"/>
                    </a:cxn>
                    <a:cxn ang="0">
                      <a:pos x="675" y="146"/>
                    </a:cxn>
                    <a:cxn ang="0">
                      <a:pos x="686" y="127"/>
                    </a:cxn>
                    <a:cxn ang="0">
                      <a:pos x="722" y="120"/>
                    </a:cxn>
                    <a:cxn ang="0">
                      <a:pos x="746" y="61"/>
                    </a:cxn>
                    <a:cxn ang="0">
                      <a:pos x="702" y="67"/>
                    </a:cxn>
                    <a:cxn ang="0">
                      <a:pos x="665" y="74"/>
                    </a:cxn>
                    <a:cxn ang="0">
                      <a:pos x="625" y="55"/>
                    </a:cxn>
                    <a:cxn ang="0">
                      <a:pos x="574" y="0"/>
                    </a:cxn>
                    <a:cxn ang="0">
                      <a:pos x="555" y="38"/>
                    </a:cxn>
                    <a:cxn ang="0">
                      <a:pos x="567" y="98"/>
                    </a:cxn>
                    <a:cxn ang="0">
                      <a:pos x="492" y="92"/>
                    </a:cxn>
                    <a:cxn ang="0">
                      <a:pos x="430" y="75"/>
                    </a:cxn>
                    <a:cxn ang="0">
                      <a:pos x="387" y="89"/>
                    </a:cxn>
                    <a:cxn ang="0">
                      <a:pos x="333" y="81"/>
                    </a:cxn>
                    <a:cxn ang="0">
                      <a:pos x="202" y="42"/>
                    </a:cxn>
                    <a:cxn ang="0">
                      <a:pos x="138" y="40"/>
                    </a:cxn>
                    <a:cxn ang="0">
                      <a:pos x="61" y="70"/>
                    </a:cxn>
                    <a:cxn ang="0">
                      <a:pos x="0" y="242"/>
                    </a:cxn>
                    <a:cxn ang="0">
                      <a:pos x="67" y="253"/>
                    </a:cxn>
                    <a:cxn ang="0">
                      <a:pos x="124" y="316"/>
                    </a:cxn>
                    <a:cxn ang="0">
                      <a:pos x="136" y="366"/>
                    </a:cxn>
                    <a:cxn ang="0">
                      <a:pos x="181" y="413"/>
                    </a:cxn>
                    <a:cxn ang="0">
                      <a:pos x="224" y="440"/>
                    </a:cxn>
                    <a:cxn ang="0">
                      <a:pos x="610" y="446"/>
                    </a:cxn>
                    <a:cxn ang="0">
                      <a:pos x="676" y="453"/>
                    </a:cxn>
                    <a:cxn ang="0">
                      <a:pos x="705" y="477"/>
                    </a:cxn>
                    <a:cxn ang="0">
                      <a:pos x="759" y="512"/>
                    </a:cxn>
                    <a:cxn ang="0">
                      <a:pos x="732" y="553"/>
                    </a:cxn>
                    <a:cxn ang="0">
                      <a:pos x="772" y="543"/>
                    </a:cxn>
                    <a:cxn ang="0">
                      <a:pos x="814" y="519"/>
                    </a:cxn>
                    <a:cxn ang="0">
                      <a:pos x="879" y="498"/>
                    </a:cxn>
                    <a:cxn ang="0">
                      <a:pos x="928" y="505"/>
                    </a:cxn>
                  </a:cxnLst>
                  <a:rect l="0" t="0" r="r" b="b"/>
                  <a:pathLst>
                    <a:path w="1071" h="553">
                      <a:moveTo>
                        <a:pt x="928" y="503"/>
                      </a:moveTo>
                      <a:cubicBezTo>
                        <a:pt x="928" y="502"/>
                        <a:pt x="928" y="502"/>
                        <a:pt x="928" y="502"/>
                      </a:cubicBezTo>
                      <a:cubicBezTo>
                        <a:pt x="928" y="502"/>
                        <a:pt x="931" y="502"/>
                        <a:pt x="932" y="502"/>
                      </a:cubicBezTo>
                      <a:cubicBezTo>
                        <a:pt x="935" y="502"/>
                        <a:pt x="946" y="504"/>
                        <a:pt x="950" y="501"/>
                      </a:cubicBezTo>
                      <a:cubicBezTo>
                        <a:pt x="954" y="498"/>
                        <a:pt x="954" y="493"/>
                        <a:pt x="960" y="492"/>
                      </a:cubicBezTo>
                      <a:cubicBezTo>
                        <a:pt x="960" y="498"/>
                        <a:pt x="960" y="499"/>
                        <a:pt x="967" y="499"/>
                      </a:cubicBezTo>
                      <a:cubicBezTo>
                        <a:pt x="957" y="500"/>
                        <a:pt x="941" y="507"/>
                        <a:pt x="941" y="516"/>
                      </a:cubicBezTo>
                      <a:cubicBezTo>
                        <a:pt x="941" y="520"/>
                        <a:pt x="947" y="527"/>
                        <a:pt x="950" y="527"/>
                      </a:cubicBezTo>
                      <a:cubicBezTo>
                        <a:pt x="953" y="527"/>
                        <a:pt x="961" y="516"/>
                        <a:pt x="970" y="513"/>
                      </a:cubicBezTo>
                      <a:cubicBezTo>
                        <a:pt x="972" y="513"/>
                        <a:pt x="1003" y="501"/>
                        <a:pt x="1003" y="497"/>
                      </a:cubicBezTo>
                      <a:cubicBezTo>
                        <a:pt x="1003" y="493"/>
                        <a:pt x="991" y="492"/>
                        <a:pt x="988" y="492"/>
                      </a:cubicBezTo>
                      <a:cubicBezTo>
                        <a:pt x="976" y="492"/>
                        <a:pt x="955" y="480"/>
                        <a:pt x="955" y="469"/>
                      </a:cubicBezTo>
                      <a:cubicBezTo>
                        <a:pt x="955" y="466"/>
                        <a:pt x="959" y="463"/>
                        <a:pt x="960" y="458"/>
                      </a:cubicBezTo>
                      <a:cubicBezTo>
                        <a:pt x="958" y="458"/>
                        <a:pt x="953" y="457"/>
                        <a:pt x="949" y="457"/>
                      </a:cubicBezTo>
                      <a:cubicBezTo>
                        <a:pt x="951" y="453"/>
                        <a:pt x="967" y="451"/>
                        <a:pt x="967" y="442"/>
                      </a:cubicBezTo>
                      <a:cubicBezTo>
                        <a:pt x="967" y="434"/>
                        <a:pt x="954" y="436"/>
                        <a:pt x="944" y="436"/>
                      </a:cubicBezTo>
                      <a:cubicBezTo>
                        <a:pt x="925" y="436"/>
                        <a:pt x="916" y="449"/>
                        <a:pt x="903" y="451"/>
                      </a:cubicBezTo>
                      <a:cubicBezTo>
                        <a:pt x="909" y="439"/>
                        <a:pt x="918" y="443"/>
                        <a:pt x="928" y="433"/>
                      </a:cubicBezTo>
                      <a:cubicBezTo>
                        <a:pt x="934" y="427"/>
                        <a:pt x="929" y="423"/>
                        <a:pt x="939" y="420"/>
                      </a:cubicBezTo>
                      <a:cubicBezTo>
                        <a:pt x="955" y="415"/>
                        <a:pt x="965" y="418"/>
                        <a:pt x="982" y="418"/>
                      </a:cubicBezTo>
                      <a:cubicBezTo>
                        <a:pt x="1004" y="418"/>
                        <a:pt x="1016" y="425"/>
                        <a:pt x="1029" y="408"/>
                      </a:cubicBezTo>
                      <a:cubicBezTo>
                        <a:pt x="1035" y="400"/>
                        <a:pt x="1071" y="398"/>
                        <a:pt x="1071" y="384"/>
                      </a:cubicBezTo>
                      <a:cubicBezTo>
                        <a:pt x="1071" y="374"/>
                        <a:pt x="1067" y="370"/>
                        <a:pt x="1063" y="363"/>
                      </a:cubicBezTo>
                      <a:cubicBezTo>
                        <a:pt x="1060" y="363"/>
                        <a:pt x="1065" y="359"/>
                        <a:pt x="1060" y="356"/>
                      </a:cubicBezTo>
                      <a:cubicBezTo>
                        <a:pt x="1060" y="351"/>
                        <a:pt x="1060" y="351"/>
                        <a:pt x="1060" y="351"/>
                      </a:cubicBezTo>
                      <a:cubicBezTo>
                        <a:pt x="1050" y="357"/>
                        <a:pt x="1029" y="364"/>
                        <a:pt x="1018" y="364"/>
                      </a:cubicBezTo>
                      <a:cubicBezTo>
                        <a:pt x="1017" y="364"/>
                        <a:pt x="1014" y="363"/>
                        <a:pt x="1014" y="362"/>
                      </a:cubicBezTo>
                      <a:cubicBezTo>
                        <a:pt x="1022" y="358"/>
                        <a:pt x="1047" y="354"/>
                        <a:pt x="1050" y="346"/>
                      </a:cubicBezTo>
                      <a:cubicBezTo>
                        <a:pt x="1050" y="344"/>
                        <a:pt x="1046" y="343"/>
                        <a:pt x="1046" y="341"/>
                      </a:cubicBezTo>
                      <a:cubicBezTo>
                        <a:pt x="1035" y="342"/>
                        <a:pt x="1013" y="337"/>
                        <a:pt x="1013" y="322"/>
                      </a:cubicBezTo>
                      <a:cubicBezTo>
                        <a:pt x="1013" y="321"/>
                        <a:pt x="1013" y="321"/>
                        <a:pt x="1013" y="321"/>
                      </a:cubicBezTo>
                      <a:cubicBezTo>
                        <a:pt x="1003" y="321"/>
                        <a:pt x="997" y="315"/>
                        <a:pt x="991" y="310"/>
                      </a:cubicBezTo>
                      <a:cubicBezTo>
                        <a:pt x="994" y="309"/>
                        <a:pt x="998" y="308"/>
                        <a:pt x="998" y="302"/>
                      </a:cubicBezTo>
                      <a:cubicBezTo>
                        <a:pt x="998" y="298"/>
                        <a:pt x="994" y="295"/>
                        <a:pt x="995" y="290"/>
                      </a:cubicBezTo>
                      <a:cubicBezTo>
                        <a:pt x="991" y="289"/>
                        <a:pt x="977" y="280"/>
                        <a:pt x="980" y="272"/>
                      </a:cubicBezTo>
                      <a:cubicBezTo>
                        <a:pt x="985" y="262"/>
                        <a:pt x="966" y="259"/>
                        <a:pt x="965" y="247"/>
                      </a:cubicBezTo>
                      <a:cubicBezTo>
                        <a:pt x="964" y="247"/>
                        <a:pt x="959" y="243"/>
                        <a:pt x="958" y="242"/>
                      </a:cubicBezTo>
                      <a:cubicBezTo>
                        <a:pt x="954" y="244"/>
                        <a:pt x="947" y="248"/>
                        <a:pt x="947" y="254"/>
                      </a:cubicBezTo>
                      <a:cubicBezTo>
                        <a:pt x="947" y="261"/>
                        <a:pt x="933" y="277"/>
                        <a:pt x="922" y="277"/>
                      </a:cubicBezTo>
                      <a:cubicBezTo>
                        <a:pt x="914" y="277"/>
                        <a:pt x="913" y="267"/>
                        <a:pt x="908" y="267"/>
                      </a:cubicBezTo>
                      <a:cubicBezTo>
                        <a:pt x="900" y="267"/>
                        <a:pt x="897" y="246"/>
                        <a:pt x="896" y="236"/>
                      </a:cubicBezTo>
                      <a:cubicBezTo>
                        <a:pt x="894" y="224"/>
                        <a:pt x="870" y="233"/>
                        <a:pt x="870" y="216"/>
                      </a:cubicBezTo>
                      <a:cubicBezTo>
                        <a:pt x="858" y="215"/>
                        <a:pt x="855" y="200"/>
                        <a:pt x="843" y="200"/>
                      </a:cubicBezTo>
                      <a:cubicBezTo>
                        <a:pt x="837" y="200"/>
                        <a:pt x="837" y="204"/>
                        <a:pt x="831" y="204"/>
                      </a:cubicBezTo>
                      <a:cubicBezTo>
                        <a:pt x="818" y="204"/>
                        <a:pt x="810" y="197"/>
                        <a:pt x="797" y="197"/>
                      </a:cubicBezTo>
                      <a:cubicBezTo>
                        <a:pt x="791" y="197"/>
                        <a:pt x="784" y="200"/>
                        <a:pt x="784" y="208"/>
                      </a:cubicBezTo>
                      <a:cubicBezTo>
                        <a:pt x="784" y="212"/>
                        <a:pt x="800" y="218"/>
                        <a:pt x="786" y="227"/>
                      </a:cubicBezTo>
                      <a:cubicBezTo>
                        <a:pt x="780" y="231"/>
                        <a:pt x="794" y="241"/>
                        <a:pt x="794" y="247"/>
                      </a:cubicBezTo>
                      <a:cubicBezTo>
                        <a:pt x="796" y="260"/>
                        <a:pt x="783" y="264"/>
                        <a:pt x="778" y="266"/>
                      </a:cubicBezTo>
                      <a:cubicBezTo>
                        <a:pt x="788" y="283"/>
                        <a:pt x="803" y="289"/>
                        <a:pt x="803" y="318"/>
                      </a:cubicBezTo>
                      <a:cubicBezTo>
                        <a:pt x="803" y="326"/>
                        <a:pt x="777" y="346"/>
                        <a:pt x="768" y="347"/>
                      </a:cubicBezTo>
                      <a:cubicBezTo>
                        <a:pt x="783" y="355"/>
                        <a:pt x="777" y="379"/>
                        <a:pt x="783" y="387"/>
                      </a:cubicBezTo>
                      <a:cubicBezTo>
                        <a:pt x="782" y="389"/>
                        <a:pt x="776" y="392"/>
                        <a:pt x="775" y="397"/>
                      </a:cubicBezTo>
                      <a:cubicBezTo>
                        <a:pt x="770" y="397"/>
                        <a:pt x="766" y="406"/>
                        <a:pt x="762" y="403"/>
                      </a:cubicBezTo>
                      <a:cubicBezTo>
                        <a:pt x="751" y="394"/>
                        <a:pt x="736" y="380"/>
                        <a:pt x="736" y="367"/>
                      </a:cubicBezTo>
                      <a:cubicBezTo>
                        <a:pt x="736" y="353"/>
                        <a:pt x="738" y="342"/>
                        <a:pt x="726" y="334"/>
                      </a:cubicBezTo>
                      <a:cubicBezTo>
                        <a:pt x="697" y="334"/>
                        <a:pt x="697" y="334"/>
                        <a:pt x="697" y="334"/>
                      </a:cubicBezTo>
                      <a:cubicBezTo>
                        <a:pt x="681" y="322"/>
                        <a:pt x="662" y="315"/>
                        <a:pt x="643" y="308"/>
                      </a:cubicBezTo>
                      <a:cubicBezTo>
                        <a:pt x="640" y="306"/>
                        <a:pt x="629" y="299"/>
                        <a:pt x="623" y="299"/>
                      </a:cubicBezTo>
                      <a:cubicBezTo>
                        <a:pt x="617" y="299"/>
                        <a:pt x="614" y="306"/>
                        <a:pt x="607" y="306"/>
                      </a:cubicBezTo>
                      <a:cubicBezTo>
                        <a:pt x="607" y="295"/>
                        <a:pt x="600" y="270"/>
                        <a:pt x="590" y="270"/>
                      </a:cubicBezTo>
                      <a:cubicBezTo>
                        <a:pt x="586" y="270"/>
                        <a:pt x="584" y="274"/>
                        <a:pt x="579" y="275"/>
                      </a:cubicBezTo>
                      <a:cubicBezTo>
                        <a:pt x="581" y="269"/>
                        <a:pt x="579" y="268"/>
                        <a:pt x="579" y="255"/>
                      </a:cubicBezTo>
                      <a:cubicBezTo>
                        <a:pt x="579" y="237"/>
                        <a:pt x="584" y="227"/>
                        <a:pt x="595" y="216"/>
                      </a:cubicBezTo>
                      <a:cubicBezTo>
                        <a:pt x="598" y="213"/>
                        <a:pt x="606" y="196"/>
                        <a:pt x="609" y="194"/>
                      </a:cubicBezTo>
                      <a:cubicBezTo>
                        <a:pt x="617" y="192"/>
                        <a:pt x="630" y="196"/>
                        <a:pt x="630" y="186"/>
                      </a:cubicBezTo>
                      <a:cubicBezTo>
                        <a:pt x="630" y="179"/>
                        <a:pt x="613" y="178"/>
                        <a:pt x="607" y="175"/>
                      </a:cubicBezTo>
                      <a:cubicBezTo>
                        <a:pt x="611" y="176"/>
                        <a:pt x="597" y="167"/>
                        <a:pt x="633" y="178"/>
                      </a:cubicBezTo>
                      <a:cubicBezTo>
                        <a:pt x="643" y="181"/>
                        <a:pt x="637" y="169"/>
                        <a:pt x="642" y="169"/>
                      </a:cubicBezTo>
                      <a:cubicBezTo>
                        <a:pt x="643" y="169"/>
                        <a:pt x="647" y="169"/>
                        <a:pt x="652" y="169"/>
                      </a:cubicBezTo>
                      <a:cubicBezTo>
                        <a:pt x="662" y="169"/>
                        <a:pt x="668" y="158"/>
                        <a:pt x="675" y="153"/>
                      </a:cubicBezTo>
                      <a:cubicBezTo>
                        <a:pt x="675" y="146"/>
                        <a:pt x="675" y="146"/>
                        <a:pt x="675" y="146"/>
                      </a:cubicBezTo>
                      <a:cubicBezTo>
                        <a:pt x="660" y="142"/>
                        <a:pt x="645" y="145"/>
                        <a:pt x="639" y="131"/>
                      </a:cubicBezTo>
                      <a:cubicBezTo>
                        <a:pt x="639" y="131"/>
                        <a:pt x="643" y="131"/>
                        <a:pt x="647" y="131"/>
                      </a:cubicBezTo>
                      <a:cubicBezTo>
                        <a:pt x="652" y="135"/>
                        <a:pt x="658" y="141"/>
                        <a:pt x="666" y="141"/>
                      </a:cubicBezTo>
                      <a:cubicBezTo>
                        <a:pt x="673" y="141"/>
                        <a:pt x="686" y="132"/>
                        <a:pt x="686" y="127"/>
                      </a:cubicBezTo>
                      <a:cubicBezTo>
                        <a:pt x="686" y="125"/>
                        <a:pt x="680" y="117"/>
                        <a:pt x="683" y="117"/>
                      </a:cubicBezTo>
                      <a:cubicBezTo>
                        <a:pt x="693" y="117"/>
                        <a:pt x="696" y="126"/>
                        <a:pt x="703" y="126"/>
                      </a:cubicBezTo>
                      <a:cubicBezTo>
                        <a:pt x="707" y="126"/>
                        <a:pt x="709" y="123"/>
                        <a:pt x="717" y="123"/>
                      </a:cubicBezTo>
                      <a:cubicBezTo>
                        <a:pt x="715" y="120"/>
                        <a:pt x="717" y="112"/>
                        <a:pt x="722" y="120"/>
                      </a:cubicBezTo>
                      <a:cubicBezTo>
                        <a:pt x="725" y="125"/>
                        <a:pt x="748" y="105"/>
                        <a:pt x="748" y="100"/>
                      </a:cubicBezTo>
                      <a:cubicBezTo>
                        <a:pt x="748" y="96"/>
                        <a:pt x="738" y="91"/>
                        <a:pt x="738" y="89"/>
                      </a:cubicBezTo>
                      <a:cubicBezTo>
                        <a:pt x="738" y="85"/>
                        <a:pt x="732" y="78"/>
                        <a:pt x="746" y="72"/>
                      </a:cubicBezTo>
                      <a:cubicBezTo>
                        <a:pt x="748" y="68"/>
                        <a:pt x="746" y="68"/>
                        <a:pt x="746" y="61"/>
                      </a:cubicBezTo>
                      <a:cubicBezTo>
                        <a:pt x="732" y="61"/>
                        <a:pt x="735" y="50"/>
                        <a:pt x="717" y="50"/>
                      </a:cubicBezTo>
                      <a:cubicBezTo>
                        <a:pt x="713" y="49"/>
                        <a:pt x="710" y="47"/>
                        <a:pt x="706" y="47"/>
                      </a:cubicBezTo>
                      <a:cubicBezTo>
                        <a:pt x="701" y="47"/>
                        <a:pt x="695" y="50"/>
                        <a:pt x="695" y="55"/>
                      </a:cubicBezTo>
                      <a:cubicBezTo>
                        <a:pt x="695" y="61"/>
                        <a:pt x="702" y="63"/>
                        <a:pt x="702" y="67"/>
                      </a:cubicBezTo>
                      <a:cubicBezTo>
                        <a:pt x="702" y="72"/>
                        <a:pt x="692" y="72"/>
                        <a:pt x="689" y="76"/>
                      </a:cubicBezTo>
                      <a:cubicBezTo>
                        <a:pt x="686" y="84"/>
                        <a:pt x="687" y="90"/>
                        <a:pt x="681" y="98"/>
                      </a:cubicBezTo>
                      <a:cubicBezTo>
                        <a:pt x="671" y="110"/>
                        <a:pt x="658" y="90"/>
                        <a:pt x="658" y="85"/>
                      </a:cubicBezTo>
                      <a:cubicBezTo>
                        <a:pt x="658" y="79"/>
                        <a:pt x="665" y="81"/>
                        <a:pt x="665" y="74"/>
                      </a:cubicBezTo>
                      <a:cubicBezTo>
                        <a:pt x="665" y="71"/>
                        <a:pt x="652" y="59"/>
                        <a:pt x="649" y="59"/>
                      </a:cubicBezTo>
                      <a:cubicBezTo>
                        <a:pt x="636" y="59"/>
                        <a:pt x="645" y="78"/>
                        <a:pt x="631" y="78"/>
                      </a:cubicBezTo>
                      <a:cubicBezTo>
                        <a:pt x="631" y="70"/>
                        <a:pt x="630" y="65"/>
                        <a:pt x="621" y="60"/>
                      </a:cubicBezTo>
                      <a:cubicBezTo>
                        <a:pt x="622" y="58"/>
                        <a:pt x="623" y="57"/>
                        <a:pt x="625" y="55"/>
                      </a:cubicBezTo>
                      <a:cubicBezTo>
                        <a:pt x="618" y="51"/>
                        <a:pt x="609" y="55"/>
                        <a:pt x="603" y="48"/>
                      </a:cubicBezTo>
                      <a:cubicBezTo>
                        <a:pt x="606" y="47"/>
                        <a:pt x="614" y="44"/>
                        <a:pt x="614" y="38"/>
                      </a:cubicBezTo>
                      <a:cubicBezTo>
                        <a:pt x="614" y="29"/>
                        <a:pt x="601" y="30"/>
                        <a:pt x="601" y="23"/>
                      </a:cubicBezTo>
                      <a:cubicBezTo>
                        <a:pt x="601" y="10"/>
                        <a:pt x="591" y="1"/>
                        <a:pt x="574" y="0"/>
                      </a:cubicBezTo>
                      <a:cubicBezTo>
                        <a:pt x="565" y="0"/>
                        <a:pt x="569" y="6"/>
                        <a:pt x="569" y="10"/>
                      </a:cubicBezTo>
                      <a:cubicBezTo>
                        <a:pt x="564" y="11"/>
                        <a:pt x="557" y="10"/>
                        <a:pt x="557" y="17"/>
                      </a:cubicBezTo>
                      <a:cubicBezTo>
                        <a:pt x="557" y="21"/>
                        <a:pt x="561" y="23"/>
                        <a:pt x="561" y="28"/>
                      </a:cubicBezTo>
                      <a:cubicBezTo>
                        <a:pt x="561" y="32"/>
                        <a:pt x="555" y="32"/>
                        <a:pt x="555" y="38"/>
                      </a:cubicBezTo>
                      <a:cubicBezTo>
                        <a:pt x="555" y="52"/>
                        <a:pt x="585" y="44"/>
                        <a:pt x="585" y="59"/>
                      </a:cubicBezTo>
                      <a:cubicBezTo>
                        <a:pt x="585" y="61"/>
                        <a:pt x="581" y="72"/>
                        <a:pt x="581" y="72"/>
                      </a:cubicBezTo>
                      <a:cubicBezTo>
                        <a:pt x="584" y="70"/>
                        <a:pt x="587" y="69"/>
                        <a:pt x="591" y="67"/>
                      </a:cubicBezTo>
                      <a:cubicBezTo>
                        <a:pt x="596" y="85"/>
                        <a:pt x="567" y="77"/>
                        <a:pt x="567" y="98"/>
                      </a:cubicBezTo>
                      <a:cubicBezTo>
                        <a:pt x="553" y="102"/>
                        <a:pt x="564" y="88"/>
                        <a:pt x="561" y="83"/>
                      </a:cubicBezTo>
                      <a:cubicBezTo>
                        <a:pt x="559" y="81"/>
                        <a:pt x="547" y="78"/>
                        <a:pt x="541" y="78"/>
                      </a:cubicBezTo>
                      <a:cubicBezTo>
                        <a:pt x="533" y="78"/>
                        <a:pt x="530" y="82"/>
                        <a:pt x="530" y="92"/>
                      </a:cubicBezTo>
                      <a:cubicBezTo>
                        <a:pt x="522" y="91"/>
                        <a:pt x="517" y="92"/>
                        <a:pt x="492" y="92"/>
                      </a:cubicBezTo>
                      <a:cubicBezTo>
                        <a:pt x="468" y="92"/>
                        <a:pt x="441" y="83"/>
                        <a:pt x="435" y="65"/>
                      </a:cubicBezTo>
                      <a:cubicBezTo>
                        <a:pt x="427" y="67"/>
                        <a:pt x="400" y="68"/>
                        <a:pt x="400" y="78"/>
                      </a:cubicBezTo>
                      <a:cubicBezTo>
                        <a:pt x="400" y="81"/>
                        <a:pt x="403" y="82"/>
                        <a:pt x="406" y="82"/>
                      </a:cubicBezTo>
                      <a:cubicBezTo>
                        <a:pt x="413" y="82"/>
                        <a:pt x="425" y="79"/>
                        <a:pt x="430" y="75"/>
                      </a:cubicBezTo>
                      <a:cubicBezTo>
                        <a:pt x="432" y="90"/>
                        <a:pt x="409" y="78"/>
                        <a:pt x="409" y="93"/>
                      </a:cubicBezTo>
                      <a:cubicBezTo>
                        <a:pt x="409" y="96"/>
                        <a:pt x="414" y="106"/>
                        <a:pt x="412" y="106"/>
                      </a:cubicBezTo>
                      <a:cubicBezTo>
                        <a:pt x="403" y="106"/>
                        <a:pt x="401" y="95"/>
                        <a:pt x="394" y="92"/>
                      </a:cubicBezTo>
                      <a:cubicBezTo>
                        <a:pt x="387" y="89"/>
                        <a:pt x="387" y="89"/>
                        <a:pt x="387" y="89"/>
                      </a:cubicBezTo>
                      <a:cubicBezTo>
                        <a:pt x="377" y="89"/>
                        <a:pt x="370" y="89"/>
                        <a:pt x="359" y="89"/>
                      </a:cubicBezTo>
                      <a:cubicBezTo>
                        <a:pt x="350" y="89"/>
                        <a:pt x="344" y="92"/>
                        <a:pt x="335" y="93"/>
                      </a:cubicBezTo>
                      <a:cubicBezTo>
                        <a:pt x="317" y="93"/>
                        <a:pt x="317" y="87"/>
                        <a:pt x="317" y="86"/>
                      </a:cubicBezTo>
                      <a:cubicBezTo>
                        <a:pt x="317" y="82"/>
                        <a:pt x="331" y="83"/>
                        <a:pt x="333" y="81"/>
                      </a:cubicBezTo>
                      <a:cubicBezTo>
                        <a:pt x="321" y="64"/>
                        <a:pt x="323" y="66"/>
                        <a:pt x="298" y="68"/>
                      </a:cubicBezTo>
                      <a:cubicBezTo>
                        <a:pt x="271" y="70"/>
                        <a:pt x="258" y="48"/>
                        <a:pt x="231" y="48"/>
                      </a:cubicBezTo>
                      <a:cubicBezTo>
                        <a:pt x="223" y="48"/>
                        <a:pt x="219" y="54"/>
                        <a:pt x="212" y="54"/>
                      </a:cubicBezTo>
                      <a:cubicBezTo>
                        <a:pt x="207" y="54"/>
                        <a:pt x="202" y="46"/>
                        <a:pt x="202" y="42"/>
                      </a:cubicBezTo>
                      <a:cubicBezTo>
                        <a:pt x="193" y="44"/>
                        <a:pt x="193" y="54"/>
                        <a:pt x="184" y="54"/>
                      </a:cubicBezTo>
                      <a:cubicBezTo>
                        <a:pt x="176" y="54"/>
                        <a:pt x="164" y="34"/>
                        <a:pt x="161" y="34"/>
                      </a:cubicBezTo>
                      <a:cubicBezTo>
                        <a:pt x="153" y="34"/>
                        <a:pt x="156" y="47"/>
                        <a:pt x="146" y="47"/>
                      </a:cubicBezTo>
                      <a:cubicBezTo>
                        <a:pt x="143" y="47"/>
                        <a:pt x="140" y="44"/>
                        <a:pt x="138" y="40"/>
                      </a:cubicBezTo>
                      <a:cubicBezTo>
                        <a:pt x="125" y="44"/>
                        <a:pt x="120" y="44"/>
                        <a:pt x="108" y="49"/>
                      </a:cubicBezTo>
                      <a:cubicBezTo>
                        <a:pt x="103" y="50"/>
                        <a:pt x="91" y="59"/>
                        <a:pt x="87" y="55"/>
                      </a:cubicBezTo>
                      <a:cubicBezTo>
                        <a:pt x="76" y="44"/>
                        <a:pt x="78" y="58"/>
                        <a:pt x="74" y="58"/>
                      </a:cubicBezTo>
                      <a:cubicBezTo>
                        <a:pt x="45" y="59"/>
                        <a:pt x="65" y="70"/>
                        <a:pt x="61" y="70"/>
                      </a:cubicBezTo>
                      <a:cubicBezTo>
                        <a:pt x="50" y="70"/>
                        <a:pt x="30" y="67"/>
                        <a:pt x="12" y="56"/>
                      </a:cubicBezTo>
                      <a:cubicBezTo>
                        <a:pt x="11" y="56"/>
                        <a:pt x="6" y="52"/>
                        <a:pt x="6" y="51"/>
                      </a:cubicBezTo>
                      <a:cubicBezTo>
                        <a:pt x="3" y="52"/>
                        <a:pt x="5" y="52"/>
                        <a:pt x="0" y="51"/>
                      </a:cubicBezTo>
                      <a:cubicBezTo>
                        <a:pt x="0" y="242"/>
                        <a:pt x="0" y="242"/>
                        <a:pt x="0" y="242"/>
                      </a:cubicBezTo>
                      <a:cubicBezTo>
                        <a:pt x="6" y="247"/>
                        <a:pt x="19" y="240"/>
                        <a:pt x="25" y="248"/>
                      </a:cubicBezTo>
                      <a:cubicBezTo>
                        <a:pt x="29" y="254"/>
                        <a:pt x="38" y="266"/>
                        <a:pt x="47" y="266"/>
                      </a:cubicBezTo>
                      <a:cubicBezTo>
                        <a:pt x="53" y="266"/>
                        <a:pt x="53" y="257"/>
                        <a:pt x="59" y="255"/>
                      </a:cubicBezTo>
                      <a:cubicBezTo>
                        <a:pt x="62" y="254"/>
                        <a:pt x="64" y="255"/>
                        <a:pt x="67" y="253"/>
                      </a:cubicBezTo>
                      <a:cubicBezTo>
                        <a:pt x="81" y="266"/>
                        <a:pt x="87" y="271"/>
                        <a:pt x="99" y="288"/>
                      </a:cubicBezTo>
                      <a:cubicBezTo>
                        <a:pt x="100" y="290"/>
                        <a:pt x="103" y="291"/>
                        <a:pt x="105" y="295"/>
                      </a:cubicBezTo>
                      <a:cubicBezTo>
                        <a:pt x="106" y="300"/>
                        <a:pt x="108" y="306"/>
                        <a:pt x="113" y="311"/>
                      </a:cubicBezTo>
                      <a:cubicBezTo>
                        <a:pt x="116" y="314"/>
                        <a:pt x="121" y="313"/>
                        <a:pt x="124" y="316"/>
                      </a:cubicBezTo>
                      <a:cubicBezTo>
                        <a:pt x="128" y="320"/>
                        <a:pt x="135" y="322"/>
                        <a:pt x="135" y="332"/>
                      </a:cubicBezTo>
                      <a:cubicBezTo>
                        <a:pt x="135" y="336"/>
                        <a:pt x="129" y="337"/>
                        <a:pt x="129" y="340"/>
                      </a:cubicBezTo>
                      <a:cubicBezTo>
                        <a:pt x="129" y="343"/>
                        <a:pt x="132" y="344"/>
                        <a:pt x="132" y="347"/>
                      </a:cubicBezTo>
                      <a:cubicBezTo>
                        <a:pt x="132" y="352"/>
                        <a:pt x="130" y="364"/>
                        <a:pt x="136" y="366"/>
                      </a:cubicBezTo>
                      <a:cubicBezTo>
                        <a:pt x="140" y="367"/>
                        <a:pt x="143" y="367"/>
                        <a:pt x="146" y="370"/>
                      </a:cubicBezTo>
                      <a:cubicBezTo>
                        <a:pt x="150" y="373"/>
                        <a:pt x="145" y="379"/>
                        <a:pt x="150" y="383"/>
                      </a:cubicBezTo>
                      <a:cubicBezTo>
                        <a:pt x="150" y="383"/>
                        <a:pt x="162" y="390"/>
                        <a:pt x="162" y="391"/>
                      </a:cubicBezTo>
                      <a:cubicBezTo>
                        <a:pt x="165" y="401"/>
                        <a:pt x="166" y="413"/>
                        <a:pt x="181" y="413"/>
                      </a:cubicBezTo>
                      <a:cubicBezTo>
                        <a:pt x="183" y="422"/>
                        <a:pt x="199" y="416"/>
                        <a:pt x="202" y="428"/>
                      </a:cubicBezTo>
                      <a:cubicBezTo>
                        <a:pt x="204" y="432"/>
                        <a:pt x="215" y="433"/>
                        <a:pt x="219" y="437"/>
                      </a:cubicBezTo>
                      <a:cubicBezTo>
                        <a:pt x="220" y="438"/>
                        <a:pt x="222" y="439"/>
                        <a:pt x="224" y="440"/>
                      </a:cubicBezTo>
                      <a:cubicBezTo>
                        <a:pt x="224" y="440"/>
                        <a:pt x="224" y="440"/>
                        <a:pt x="224" y="440"/>
                      </a:cubicBezTo>
                      <a:cubicBezTo>
                        <a:pt x="577" y="440"/>
                        <a:pt x="577" y="440"/>
                        <a:pt x="577" y="440"/>
                      </a:cubicBezTo>
                      <a:cubicBezTo>
                        <a:pt x="577" y="435"/>
                        <a:pt x="577" y="435"/>
                        <a:pt x="577" y="435"/>
                      </a:cubicBezTo>
                      <a:cubicBezTo>
                        <a:pt x="583" y="439"/>
                        <a:pt x="582" y="443"/>
                        <a:pt x="588" y="446"/>
                      </a:cubicBezTo>
                      <a:cubicBezTo>
                        <a:pt x="610" y="446"/>
                        <a:pt x="610" y="446"/>
                        <a:pt x="610" y="446"/>
                      </a:cubicBezTo>
                      <a:cubicBezTo>
                        <a:pt x="619" y="455"/>
                        <a:pt x="630" y="455"/>
                        <a:pt x="647" y="455"/>
                      </a:cubicBezTo>
                      <a:cubicBezTo>
                        <a:pt x="652" y="453"/>
                        <a:pt x="653" y="455"/>
                        <a:pt x="658" y="452"/>
                      </a:cubicBezTo>
                      <a:cubicBezTo>
                        <a:pt x="662" y="450"/>
                        <a:pt x="661" y="443"/>
                        <a:pt x="665" y="443"/>
                      </a:cubicBezTo>
                      <a:cubicBezTo>
                        <a:pt x="670" y="443"/>
                        <a:pt x="674" y="451"/>
                        <a:pt x="676" y="453"/>
                      </a:cubicBezTo>
                      <a:cubicBezTo>
                        <a:pt x="677" y="451"/>
                        <a:pt x="676" y="448"/>
                        <a:pt x="676" y="447"/>
                      </a:cubicBezTo>
                      <a:cubicBezTo>
                        <a:pt x="677" y="447"/>
                        <a:pt x="678" y="447"/>
                        <a:pt x="680" y="447"/>
                      </a:cubicBezTo>
                      <a:cubicBezTo>
                        <a:pt x="682" y="447"/>
                        <a:pt x="701" y="462"/>
                        <a:pt x="702" y="463"/>
                      </a:cubicBezTo>
                      <a:cubicBezTo>
                        <a:pt x="704" y="469"/>
                        <a:pt x="702" y="473"/>
                        <a:pt x="705" y="477"/>
                      </a:cubicBezTo>
                      <a:cubicBezTo>
                        <a:pt x="715" y="487"/>
                        <a:pt x="729" y="485"/>
                        <a:pt x="740" y="492"/>
                      </a:cubicBezTo>
                      <a:cubicBezTo>
                        <a:pt x="752" y="492"/>
                        <a:pt x="752" y="492"/>
                        <a:pt x="752" y="492"/>
                      </a:cubicBezTo>
                      <a:cubicBezTo>
                        <a:pt x="757" y="495"/>
                        <a:pt x="763" y="500"/>
                        <a:pt x="763" y="506"/>
                      </a:cubicBezTo>
                      <a:cubicBezTo>
                        <a:pt x="763" y="509"/>
                        <a:pt x="762" y="512"/>
                        <a:pt x="759" y="512"/>
                      </a:cubicBezTo>
                      <a:cubicBezTo>
                        <a:pt x="754" y="512"/>
                        <a:pt x="748" y="506"/>
                        <a:pt x="747" y="504"/>
                      </a:cubicBezTo>
                      <a:cubicBezTo>
                        <a:pt x="745" y="511"/>
                        <a:pt x="741" y="532"/>
                        <a:pt x="735" y="532"/>
                      </a:cubicBezTo>
                      <a:cubicBezTo>
                        <a:pt x="730" y="538"/>
                        <a:pt x="725" y="541"/>
                        <a:pt x="725" y="547"/>
                      </a:cubicBezTo>
                      <a:cubicBezTo>
                        <a:pt x="726" y="549"/>
                        <a:pt x="729" y="553"/>
                        <a:pt x="732" y="553"/>
                      </a:cubicBezTo>
                      <a:cubicBezTo>
                        <a:pt x="736" y="553"/>
                        <a:pt x="736" y="550"/>
                        <a:pt x="738" y="548"/>
                      </a:cubicBezTo>
                      <a:cubicBezTo>
                        <a:pt x="742" y="544"/>
                        <a:pt x="748" y="545"/>
                        <a:pt x="755" y="545"/>
                      </a:cubicBezTo>
                      <a:cubicBezTo>
                        <a:pt x="760" y="545"/>
                        <a:pt x="763" y="548"/>
                        <a:pt x="765" y="546"/>
                      </a:cubicBezTo>
                      <a:cubicBezTo>
                        <a:pt x="768" y="545"/>
                        <a:pt x="770" y="544"/>
                        <a:pt x="772" y="543"/>
                      </a:cubicBezTo>
                      <a:cubicBezTo>
                        <a:pt x="772" y="540"/>
                        <a:pt x="771" y="538"/>
                        <a:pt x="770" y="536"/>
                      </a:cubicBezTo>
                      <a:cubicBezTo>
                        <a:pt x="769" y="534"/>
                        <a:pt x="767" y="533"/>
                        <a:pt x="767" y="531"/>
                      </a:cubicBezTo>
                      <a:cubicBezTo>
                        <a:pt x="767" y="529"/>
                        <a:pt x="771" y="528"/>
                        <a:pt x="773" y="528"/>
                      </a:cubicBezTo>
                      <a:cubicBezTo>
                        <a:pt x="782" y="525"/>
                        <a:pt x="803" y="519"/>
                        <a:pt x="814" y="519"/>
                      </a:cubicBezTo>
                      <a:cubicBezTo>
                        <a:pt x="815" y="519"/>
                        <a:pt x="831" y="503"/>
                        <a:pt x="834" y="501"/>
                      </a:cubicBezTo>
                      <a:cubicBezTo>
                        <a:pt x="836" y="499"/>
                        <a:pt x="847" y="500"/>
                        <a:pt x="857" y="500"/>
                      </a:cubicBezTo>
                      <a:cubicBezTo>
                        <a:pt x="861" y="500"/>
                        <a:pt x="864" y="500"/>
                        <a:pt x="868" y="500"/>
                      </a:cubicBezTo>
                      <a:cubicBezTo>
                        <a:pt x="872" y="500"/>
                        <a:pt x="876" y="498"/>
                        <a:pt x="879" y="498"/>
                      </a:cubicBezTo>
                      <a:cubicBezTo>
                        <a:pt x="884" y="497"/>
                        <a:pt x="882" y="496"/>
                        <a:pt x="884" y="494"/>
                      </a:cubicBezTo>
                      <a:cubicBezTo>
                        <a:pt x="892" y="486"/>
                        <a:pt x="892" y="471"/>
                        <a:pt x="903" y="463"/>
                      </a:cubicBezTo>
                      <a:cubicBezTo>
                        <a:pt x="908" y="470"/>
                        <a:pt x="916" y="460"/>
                        <a:pt x="920" y="467"/>
                      </a:cubicBezTo>
                      <a:cubicBezTo>
                        <a:pt x="926" y="478"/>
                        <a:pt x="922" y="494"/>
                        <a:pt x="928" y="505"/>
                      </a:cubicBezTo>
                      <a:lnTo>
                        <a:pt x="928" y="50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6" name="Freeform 51">
                  <a:extLst>
                    <a:ext uri="{FF2B5EF4-FFF2-40B4-BE49-F238E27FC236}">
                      <a16:creationId xmlns:a16="http://schemas.microsoft.com/office/drawing/2014/main" id="{C9C09498-CD4D-4415-B3CC-87BEFCE31240}"/>
                    </a:ext>
                  </a:extLst>
                </p:cNvPr>
                <p:cNvSpPr>
                  <a:spLocks/>
                </p:cNvSpPr>
                <p:nvPr/>
              </p:nvSpPr>
              <p:spPr bwMode="auto">
                <a:xfrm>
                  <a:off x="1585913" y="1417638"/>
                  <a:ext cx="623888" cy="457200"/>
                </a:xfrm>
                <a:custGeom>
                  <a:avLst/>
                  <a:gdLst/>
                  <a:ahLst/>
                  <a:cxnLst>
                    <a:cxn ang="0">
                      <a:pos x="334" y="228"/>
                    </a:cxn>
                    <a:cxn ang="0">
                      <a:pos x="381" y="252"/>
                    </a:cxn>
                    <a:cxn ang="0">
                      <a:pos x="401" y="239"/>
                    </a:cxn>
                    <a:cxn ang="0">
                      <a:pos x="439" y="281"/>
                    </a:cxn>
                    <a:cxn ang="0">
                      <a:pos x="458" y="302"/>
                    </a:cxn>
                    <a:cxn ang="0">
                      <a:pos x="463" y="326"/>
                    </a:cxn>
                    <a:cxn ang="0">
                      <a:pos x="440" y="314"/>
                    </a:cxn>
                    <a:cxn ang="0">
                      <a:pos x="427" y="300"/>
                    </a:cxn>
                    <a:cxn ang="0">
                      <a:pos x="426" y="286"/>
                    </a:cxn>
                    <a:cxn ang="0">
                      <a:pos x="414" y="286"/>
                    </a:cxn>
                    <a:cxn ang="0">
                      <a:pos x="412" y="270"/>
                    </a:cxn>
                    <a:cxn ang="0">
                      <a:pos x="390" y="261"/>
                    </a:cxn>
                    <a:cxn ang="0">
                      <a:pos x="363" y="252"/>
                    </a:cxn>
                    <a:cxn ang="0">
                      <a:pos x="299" y="236"/>
                    </a:cxn>
                    <a:cxn ang="0">
                      <a:pos x="240" y="221"/>
                    </a:cxn>
                    <a:cxn ang="0">
                      <a:pos x="200" y="252"/>
                    </a:cxn>
                    <a:cxn ang="0">
                      <a:pos x="199" y="245"/>
                    </a:cxn>
                    <a:cxn ang="0">
                      <a:pos x="218" y="219"/>
                    </a:cxn>
                    <a:cxn ang="0">
                      <a:pos x="213" y="214"/>
                    </a:cxn>
                    <a:cxn ang="0">
                      <a:pos x="173" y="260"/>
                    </a:cxn>
                    <a:cxn ang="0">
                      <a:pos x="143" y="288"/>
                    </a:cxn>
                    <a:cxn ang="0">
                      <a:pos x="79" y="322"/>
                    </a:cxn>
                    <a:cxn ang="0">
                      <a:pos x="57" y="328"/>
                    </a:cxn>
                    <a:cxn ang="0">
                      <a:pos x="92" y="307"/>
                    </a:cxn>
                    <a:cxn ang="0">
                      <a:pos x="148" y="256"/>
                    </a:cxn>
                    <a:cxn ang="0">
                      <a:pos x="125" y="262"/>
                    </a:cxn>
                    <a:cxn ang="0">
                      <a:pos x="110" y="266"/>
                    </a:cxn>
                    <a:cxn ang="0">
                      <a:pos x="88" y="261"/>
                    </a:cxn>
                    <a:cxn ang="0">
                      <a:pos x="76" y="264"/>
                    </a:cxn>
                    <a:cxn ang="0">
                      <a:pos x="72" y="244"/>
                    </a:cxn>
                    <a:cxn ang="0">
                      <a:pos x="60" y="245"/>
                    </a:cxn>
                    <a:cxn ang="0">
                      <a:pos x="37" y="224"/>
                    </a:cxn>
                    <a:cxn ang="0">
                      <a:pos x="52" y="180"/>
                    </a:cxn>
                    <a:cxn ang="0">
                      <a:pos x="79" y="152"/>
                    </a:cxn>
                    <a:cxn ang="0">
                      <a:pos x="85" y="145"/>
                    </a:cxn>
                    <a:cxn ang="0">
                      <a:pos x="60" y="153"/>
                    </a:cxn>
                    <a:cxn ang="0">
                      <a:pos x="18" y="150"/>
                    </a:cxn>
                    <a:cxn ang="0">
                      <a:pos x="13" y="133"/>
                    </a:cxn>
                    <a:cxn ang="0">
                      <a:pos x="40" y="106"/>
                    </a:cxn>
                    <a:cxn ang="0">
                      <a:pos x="64" y="116"/>
                    </a:cxn>
                    <a:cxn ang="0">
                      <a:pos x="50" y="95"/>
                    </a:cxn>
                    <a:cxn ang="0">
                      <a:pos x="13" y="68"/>
                    </a:cxn>
                    <a:cxn ang="0">
                      <a:pos x="44" y="56"/>
                    </a:cxn>
                    <a:cxn ang="0">
                      <a:pos x="117" y="13"/>
                    </a:cxn>
                    <a:cxn ang="0">
                      <a:pos x="150" y="7"/>
                    </a:cxn>
                    <a:cxn ang="0">
                      <a:pos x="157" y="7"/>
                    </a:cxn>
                    <a:cxn ang="0">
                      <a:pos x="189" y="11"/>
                    </a:cxn>
                    <a:cxn ang="0">
                      <a:pos x="236" y="20"/>
                    </a:cxn>
                    <a:cxn ang="0">
                      <a:pos x="307" y="28"/>
                    </a:cxn>
                    <a:cxn ang="0">
                      <a:pos x="334" y="36"/>
                    </a:cxn>
                  </a:cxnLst>
                  <a:rect l="0" t="0" r="r" b="b"/>
                  <a:pathLst>
                    <a:path w="469" h="343">
                      <a:moveTo>
                        <a:pt x="334" y="37"/>
                      </a:moveTo>
                      <a:cubicBezTo>
                        <a:pt x="334" y="228"/>
                        <a:pt x="334" y="228"/>
                        <a:pt x="334" y="228"/>
                      </a:cubicBezTo>
                      <a:cubicBezTo>
                        <a:pt x="340" y="233"/>
                        <a:pt x="353" y="226"/>
                        <a:pt x="359" y="234"/>
                      </a:cubicBezTo>
                      <a:cubicBezTo>
                        <a:pt x="363" y="240"/>
                        <a:pt x="372" y="252"/>
                        <a:pt x="381" y="252"/>
                      </a:cubicBezTo>
                      <a:cubicBezTo>
                        <a:pt x="387" y="252"/>
                        <a:pt x="387" y="243"/>
                        <a:pt x="393" y="241"/>
                      </a:cubicBezTo>
                      <a:cubicBezTo>
                        <a:pt x="396" y="240"/>
                        <a:pt x="398" y="241"/>
                        <a:pt x="401" y="239"/>
                      </a:cubicBezTo>
                      <a:cubicBezTo>
                        <a:pt x="415" y="252"/>
                        <a:pt x="421" y="257"/>
                        <a:pt x="433" y="274"/>
                      </a:cubicBezTo>
                      <a:cubicBezTo>
                        <a:pt x="434" y="276"/>
                        <a:pt x="437" y="277"/>
                        <a:pt x="439" y="281"/>
                      </a:cubicBezTo>
                      <a:cubicBezTo>
                        <a:pt x="440" y="286"/>
                        <a:pt x="442" y="292"/>
                        <a:pt x="447" y="297"/>
                      </a:cubicBezTo>
                      <a:cubicBezTo>
                        <a:pt x="450" y="300"/>
                        <a:pt x="455" y="299"/>
                        <a:pt x="458" y="302"/>
                      </a:cubicBezTo>
                      <a:cubicBezTo>
                        <a:pt x="462" y="306"/>
                        <a:pt x="469" y="308"/>
                        <a:pt x="469" y="318"/>
                      </a:cubicBezTo>
                      <a:cubicBezTo>
                        <a:pt x="469" y="322"/>
                        <a:pt x="463" y="323"/>
                        <a:pt x="463" y="326"/>
                      </a:cubicBezTo>
                      <a:cubicBezTo>
                        <a:pt x="461" y="326"/>
                        <a:pt x="461" y="327"/>
                        <a:pt x="459" y="327"/>
                      </a:cubicBezTo>
                      <a:cubicBezTo>
                        <a:pt x="451" y="327"/>
                        <a:pt x="440" y="318"/>
                        <a:pt x="440" y="314"/>
                      </a:cubicBezTo>
                      <a:cubicBezTo>
                        <a:pt x="440" y="310"/>
                        <a:pt x="440" y="311"/>
                        <a:pt x="440" y="307"/>
                      </a:cubicBezTo>
                      <a:cubicBezTo>
                        <a:pt x="440" y="300"/>
                        <a:pt x="435" y="300"/>
                        <a:pt x="427" y="300"/>
                      </a:cubicBezTo>
                      <a:cubicBezTo>
                        <a:pt x="421" y="300"/>
                        <a:pt x="419" y="296"/>
                        <a:pt x="419" y="294"/>
                      </a:cubicBezTo>
                      <a:cubicBezTo>
                        <a:pt x="419" y="290"/>
                        <a:pt x="426" y="290"/>
                        <a:pt x="426" y="286"/>
                      </a:cubicBezTo>
                      <a:cubicBezTo>
                        <a:pt x="426" y="283"/>
                        <a:pt x="426" y="281"/>
                        <a:pt x="426" y="281"/>
                      </a:cubicBezTo>
                      <a:cubicBezTo>
                        <a:pt x="417" y="281"/>
                        <a:pt x="420" y="286"/>
                        <a:pt x="414" y="286"/>
                      </a:cubicBezTo>
                      <a:cubicBezTo>
                        <a:pt x="412" y="286"/>
                        <a:pt x="407" y="282"/>
                        <a:pt x="407" y="280"/>
                      </a:cubicBezTo>
                      <a:cubicBezTo>
                        <a:pt x="407" y="274"/>
                        <a:pt x="410" y="273"/>
                        <a:pt x="412" y="270"/>
                      </a:cubicBezTo>
                      <a:cubicBezTo>
                        <a:pt x="409" y="268"/>
                        <a:pt x="405" y="264"/>
                        <a:pt x="404" y="267"/>
                      </a:cubicBezTo>
                      <a:cubicBezTo>
                        <a:pt x="397" y="267"/>
                        <a:pt x="394" y="264"/>
                        <a:pt x="390" y="261"/>
                      </a:cubicBezTo>
                      <a:cubicBezTo>
                        <a:pt x="389" y="264"/>
                        <a:pt x="387" y="269"/>
                        <a:pt x="384" y="269"/>
                      </a:cubicBezTo>
                      <a:cubicBezTo>
                        <a:pt x="375" y="269"/>
                        <a:pt x="368" y="256"/>
                        <a:pt x="363" y="252"/>
                      </a:cubicBezTo>
                      <a:cubicBezTo>
                        <a:pt x="352" y="243"/>
                        <a:pt x="337" y="244"/>
                        <a:pt x="323" y="236"/>
                      </a:cubicBezTo>
                      <a:cubicBezTo>
                        <a:pt x="299" y="236"/>
                        <a:pt x="299" y="236"/>
                        <a:pt x="299" y="236"/>
                      </a:cubicBezTo>
                      <a:cubicBezTo>
                        <a:pt x="285" y="232"/>
                        <a:pt x="265" y="230"/>
                        <a:pt x="258" y="214"/>
                      </a:cubicBezTo>
                      <a:cubicBezTo>
                        <a:pt x="252" y="217"/>
                        <a:pt x="244" y="219"/>
                        <a:pt x="240" y="221"/>
                      </a:cubicBezTo>
                      <a:cubicBezTo>
                        <a:pt x="241" y="224"/>
                        <a:pt x="242" y="225"/>
                        <a:pt x="244" y="227"/>
                      </a:cubicBezTo>
                      <a:cubicBezTo>
                        <a:pt x="238" y="236"/>
                        <a:pt x="210" y="252"/>
                        <a:pt x="200" y="252"/>
                      </a:cubicBezTo>
                      <a:cubicBezTo>
                        <a:pt x="198" y="252"/>
                        <a:pt x="195" y="251"/>
                        <a:pt x="195" y="249"/>
                      </a:cubicBezTo>
                      <a:cubicBezTo>
                        <a:pt x="195" y="246"/>
                        <a:pt x="198" y="246"/>
                        <a:pt x="199" y="245"/>
                      </a:cubicBezTo>
                      <a:cubicBezTo>
                        <a:pt x="197" y="242"/>
                        <a:pt x="199" y="242"/>
                        <a:pt x="199" y="240"/>
                      </a:cubicBezTo>
                      <a:cubicBezTo>
                        <a:pt x="199" y="230"/>
                        <a:pt x="205" y="223"/>
                        <a:pt x="218" y="219"/>
                      </a:cubicBezTo>
                      <a:cubicBezTo>
                        <a:pt x="218" y="217"/>
                        <a:pt x="218" y="216"/>
                        <a:pt x="218" y="214"/>
                      </a:cubicBezTo>
                      <a:cubicBezTo>
                        <a:pt x="214" y="214"/>
                        <a:pt x="215" y="214"/>
                        <a:pt x="213" y="214"/>
                      </a:cubicBezTo>
                      <a:cubicBezTo>
                        <a:pt x="203" y="214"/>
                        <a:pt x="173" y="239"/>
                        <a:pt x="173" y="253"/>
                      </a:cubicBezTo>
                      <a:cubicBezTo>
                        <a:pt x="173" y="255"/>
                        <a:pt x="173" y="258"/>
                        <a:pt x="173" y="260"/>
                      </a:cubicBezTo>
                      <a:cubicBezTo>
                        <a:pt x="173" y="270"/>
                        <a:pt x="164" y="273"/>
                        <a:pt x="154" y="277"/>
                      </a:cubicBezTo>
                      <a:cubicBezTo>
                        <a:pt x="148" y="280"/>
                        <a:pt x="146" y="284"/>
                        <a:pt x="143" y="288"/>
                      </a:cubicBezTo>
                      <a:cubicBezTo>
                        <a:pt x="136" y="297"/>
                        <a:pt x="121" y="301"/>
                        <a:pt x="114" y="308"/>
                      </a:cubicBezTo>
                      <a:cubicBezTo>
                        <a:pt x="107" y="315"/>
                        <a:pt x="91" y="320"/>
                        <a:pt x="79" y="322"/>
                      </a:cubicBezTo>
                      <a:cubicBezTo>
                        <a:pt x="63" y="324"/>
                        <a:pt x="54" y="343"/>
                        <a:pt x="35" y="337"/>
                      </a:cubicBezTo>
                      <a:cubicBezTo>
                        <a:pt x="41" y="329"/>
                        <a:pt x="49" y="333"/>
                        <a:pt x="57" y="328"/>
                      </a:cubicBezTo>
                      <a:cubicBezTo>
                        <a:pt x="62" y="325"/>
                        <a:pt x="66" y="316"/>
                        <a:pt x="71" y="314"/>
                      </a:cubicBezTo>
                      <a:cubicBezTo>
                        <a:pt x="78" y="309"/>
                        <a:pt x="87" y="314"/>
                        <a:pt x="92" y="307"/>
                      </a:cubicBezTo>
                      <a:cubicBezTo>
                        <a:pt x="99" y="297"/>
                        <a:pt x="117" y="290"/>
                        <a:pt x="127" y="283"/>
                      </a:cubicBezTo>
                      <a:cubicBezTo>
                        <a:pt x="137" y="276"/>
                        <a:pt x="137" y="263"/>
                        <a:pt x="148" y="256"/>
                      </a:cubicBezTo>
                      <a:cubicBezTo>
                        <a:pt x="141" y="256"/>
                        <a:pt x="141" y="256"/>
                        <a:pt x="141" y="256"/>
                      </a:cubicBezTo>
                      <a:cubicBezTo>
                        <a:pt x="135" y="259"/>
                        <a:pt x="132" y="262"/>
                        <a:pt x="125" y="262"/>
                      </a:cubicBezTo>
                      <a:cubicBezTo>
                        <a:pt x="120" y="262"/>
                        <a:pt x="117" y="260"/>
                        <a:pt x="113" y="258"/>
                      </a:cubicBezTo>
                      <a:cubicBezTo>
                        <a:pt x="112" y="262"/>
                        <a:pt x="110" y="263"/>
                        <a:pt x="110" y="266"/>
                      </a:cubicBezTo>
                      <a:cubicBezTo>
                        <a:pt x="99" y="262"/>
                        <a:pt x="96" y="260"/>
                        <a:pt x="89" y="254"/>
                      </a:cubicBezTo>
                      <a:cubicBezTo>
                        <a:pt x="88" y="257"/>
                        <a:pt x="88" y="259"/>
                        <a:pt x="88" y="261"/>
                      </a:cubicBezTo>
                      <a:cubicBezTo>
                        <a:pt x="84" y="261"/>
                        <a:pt x="85" y="261"/>
                        <a:pt x="83" y="261"/>
                      </a:cubicBezTo>
                      <a:cubicBezTo>
                        <a:pt x="80" y="261"/>
                        <a:pt x="78" y="264"/>
                        <a:pt x="76" y="264"/>
                      </a:cubicBezTo>
                      <a:cubicBezTo>
                        <a:pt x="74" y="264"/>
                        <a:pt x="72" y="257"/>
                        <a:pt x="72" y="253"/>
                      </a:cubicBezTo>
                      <a:cubicBezTo>
                        <a:pt x="72" y="248"/>
                        <a:pt x="72" y="248"/>
                        <a:pt x="72" y="244"/>
                      </a:cubicBezTo>
                      <a:cubicBezTo>
                        <a:pt x="72" y="243"/>
                        <a:pt x="72" y="238"/>
                        <a:pt x="68" y="238"/>
                      </a:cubicBezTo>
                      <a:cubicBezTo>
                        <a:pt x="65" y="238"/>
                        <a:pt x="61" y="245"/>
                        <a:pt x="60" y="245"/>
                      </a:cubicBezTo>
                      <a:cubicBezTo>
                        <a:pt x="54" y="245"/>
                        <a:pt x="33" y="229"/>
                        <a:pt x="30" y="225"/>
                      </a:cubicBezTo>
                      <a:cubicBezTo>
                        <a:pt x="32" y="225"/>
                        <a:pt x="35" y="224"/>
                        <a:pt x="37" y="224"/>
                      </a:cubicBezTo>
                      <a:cubicBezTo>
                        <a:pt x="33" y="214"/>
                        <a:pt x="19" y="212"/>
                        <a:pt x="19" y="205"/>
                      </a:cubicBezTo>
                      <a:cubicBezTo>
                        <a:pt x="19" y="191"/>
                        <a:pt x="43" y="180"/>
                        <a:pt x="52" y="180"/>
                      </a:cubicBezTo>
                      <a:cubicBezTo>
                        <a:pt x="56" y="180"/>
                        <a:pt x="86" y="169"/>
                        <a:pt x="86" y="163"/>
                      </a:cubicBezTo>
                      <a:cubicBezTo>
                        <a:pt x="86" y="160"/>
                        <a:pt x="79" y="153"/>
                        <a:pt x="79" y="152"/>
                      </a:cubicBezTo>
                      <a:cubicBezTo>
                        <a:pt x="83" y="150"/>
                        <a:pt x="82" y="150"/>
                        <a:pt x="85" y="152"/>
                      </a:cubicBezTo>
                      <a:cubicBezTo>
                        <a:pt x="85" y="145"/>
                        <a:pt x="85" y="145"/>
                        <a:pt x="85" y="145"/>
                      </a:cubicBezTo>
                      <a:cubicBezTo>
                        <a:pt x="81" y="145"/>
                        <a:pt x="81" y="145"/>
                        <a:pt x="79" y="145"/>
                      </a:cubicBezTo>
                      <a:cubicBezTo>
                        <a:pt x="72" y="145"/>
                        <a:pt x="69" y="153"/>
                        <a:pt x="60" y="153"/>
                      </a:cubicBezTo>
                      <a:cubicBezTo>
                        <a:pt x="51" y="153"/>
                        <a:pt x="48" y="148"/>
                        <a:pt x="41" y="150"/>
                      </a:cubicBezTo>
                      <a:cubicBezTo>
                        <a:pt x="32" y="150"/>
                        <a:pt x="21" y="150"/>
                        <a:pt x="18" y="150"/>
                      </a:cubicBezTo>
                      <a:cubicBezTo>
                        <a:pt x="17" y="143"/>
                        <a:pt x="12" y="141"/>
                        <a:pt x="12" y="137"/>
                      </a:cubicBezTo>
                      <a:cubicBezTo>
                        <a:pt x="12" y="136"/>
                        <a:pt x="13" y="134"/>
                        <a:pt x="13" y="133"/>
                      </a:cubicBezTo>
                      <a:cubicBezTo>
                        <a:pt x="6" y="133"/>
                        <a:pt x="2" y="130"/>
                        <a:pt x="0" y="126"/>
                      </a:cubicBezTo>
                      <a:cubicBezTo>
                        <a:pt x="11" y="119"/>
                        <a:pt x="29" y="113"/>
                        <a:pt x="40" y="106"/>
                      </a:cubicBezTo>
                      <a:cubicBezTo>
                        <a:pt x="48" y="106"/>
                        <a:pt x="48" y="106"/>
                        <a:pt x="48" y="106"/>
                      </a:cubicBezTo>
                      <a:cubicBezTo>
                        <a:pt x="48" y="120"/>
                        <a:pt x="55" y="116"/>
                        <a:pt x="64" y="116"/>
                      </a:cubicBezTo>
                      <a:cubicBezTo>
                        <a:pt x="70" y="116"/>
                        <a:pt x="71" y="118"/>
                        <a:pt x="76" y="116"/>
                      </a:cubicBezTo>
                      <a:cubicBezTo>
                        <a:pt x="72" y="102"/>
                        <a:pt x="63" y="101"/>
                        <a:pt x="50" y="95"/>
                      </a:cubicBezTo>
                      <a:cubicBezTo>
                        <a:pt x="46" y="94"/>
                        <a:pt x="41" y="80"/>
                        <a:pt x="37" y="78"/>
                      </a:cubicBezTo>
                      <a:cubicBezTo>
                        <a:pt x="31" y="75"/>
                        <a:pt x="13" y="71"/>
                        <a:pt x="13" y="68"/>
                      </a:cubicBezTo>
                      <a:cubicBezTo>
                        <a:pt x="13" y="68"/>
                        <a:pt x="20" y="57"/>
                        <a:pt x="20" y="56"/>
                      </a:cubicBezTo>
                      <a:cubicBezTo>
                        <a:pt x="44" y="56"/>
                        <a:pt x="44" y="56"/>
                        <a:pt x="44" y="56"/>
                      </a:cubicBezTo>
                      <a:cubicBezTo>
                        <a:pt x="57" y="38"/>
                        <a:pt x="77" y="21"/>
                        <a:pt x="101" y="14"/>
                      </a:cubicBezTo>
                      <a:cubicBezTo>
                        <a:pt x="107" y="12"/>
                        <a:pt x="111" y="15"/>
                        <a:pt x="117" y="13"/>
                      </a:cubicBezTo>
                      <a:cubicBezTo>
                        <a:pt x="124" y="10"/>
                        <a:pt x="128" y="0"/>
                        <a:pt x="136" y="0"/>
                      </a:cubicBezTo>
                      <a:cubicBezTo>
                        <a:pt x="142" y="0"/>
                        <a:pt x="144" y="5"/>
                        <a:pt x="150" y="7"/>
                      </a:cubicBezTo>
                      <a:cubicBezTo>
                        <a:pt x="147" y="10"/>
                        <a:pt x="147" y="11"/>
                        <a:pt x="146" y="13"/>
                      </a:cubicBezTo>
                      <a:cubicBezTo>
                        <a:pt x="150" y="14"/>
                        <a:pt x="154" y="11"/>
                        <a:pt x="157" y="7"/>
                      </a:cubicBezTo>
                      <a:cubicBezTo>
                        <a:pt x="162" y="9"/>
                        <a:pt x="163" y="10"/>
                        <a:pt x="167" y="11"/>
                      </a:cubicBezTo>
                      <a:cubicBezTo>
                        <a:pt x="189" y="11"/>
                        <a:pt x="189" y="11"/>
                        <a:pt x="189" y="11"/>
                      </a:cubicBezTo>
                      <a:cubicBezTo>
                        <a:pt x="194" y="15"/>
                        <a:pt x="196" y="17"/>
                        <a:pt x="202" y="20"/>
                      </a:cubicBezTo>
                      <a:cubicBezTo>
                        <a:pt x="236" y="20"/>
                        <a:pt x="236" y="20"/>
                        <a:pt x="236" y="20"/>
                      </a:cubicBezTo>
                      <a:cubicBezTo>
                        <a:pt x="245" y="29"/>
                        <a:pt x="272" y="31"/>
                        <a:pt x="286" y="31"/>
                      </a:cubicBezTo>
                      <a:cubicBezTo>
                        <a:pt x="294" y="31"/>
                        <a:pt x="299" y="28"/>
                        <a:pt x="307" y="28"/>
                      </a:cubicBezTo>
                      <a:cubicBezTo>
                        <a:pt x="319" y="28"/>
                        <a:pt x="323" y="34"/>
                        <a:pt x="334" y="37"/>
                      </a:cubicBezTo>
                      <a:cubicBezTo>
                        <a:pt x="334" y="36"/>
                        <a:pt x="334" y="36"/>
                        <a:pt x="334" y="36"/>
                      </a:cubicBezTo>
                      <a:lnTo>
                        <a:pt x="334" y="3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7" name="Freeform 52">
                  <a:extLst>
                    <a:ext uri="{FF2B5EF4-FFF2-40B4-BE49-F238E27FC236}">
                      <a16:creationId xmlns:a16="http://schemas.microsoft.com/office/drawing/2014/main" id="{287A76D7-530A-40B7-8156-793724C86CFE}"/>
                    </a:ext>
                  </a:extLst>
                </p:cNvPr>
                <p:cNvSpPr>
                  <a:spLocks/>
                </p:cNvSpPr>
                <p:nvPr/>
              </p:nvSpPr>
              <p:spPr bwMode="auto">
                <a:xfrm>
                  <a:off x="2149475" y="1820863"/>
                  <a:ext cx="28575" cy="38100"/>
                </a:xfrm>
                <a:custGeom>
                  <a:avLst/>
                  <a:gdLst/>
                  <a:ahLst/>
                  <a:cxnLst>
                    <a:cxn ang="0">
                      <a:pos x="9" y="11"/>
                    </a:cxn>
                    <a:cxn ang="0">
                      <a:pos x="0" y="11"/>
                    </a:cxn>
                    <a:cxn ang="0">
                      <a:pos x="11" y="2"/>
                    </a:cxn>
                    <a:cxn ang="0">
                      <a:pos x="22" y="25"/>
                    </a:cxn>
                    <a:cxn ang="0">
                      <a:pos x="18" y="29"/>
                    </a:cxn>
                    <a:cxn ang="0">
                      <a:pos x="9" y="20"/>
                    </a:cxn>
                    <a:cxn ang="0">
                      <a:pos x="9" y="11"/>
                    </a:cxn>
                  </a:cxnLst>
                  <a:rect l="0" t="0" r="r" b="b"/>
                  <a:pathLst>
                    <a:path w="22" h="29">
                      <a:moveTo>
                        <a:pt x="9" y="11"/>
                      </a:moveTo>
                      <a:cubicBezTo>
                        <a:pt x="2" y="9"/>
                        <a:pt x="5" y="7"/>
                        <a:pt x="0" y="11"/>
                      </a:cubicBezTo>
                      <a:cubicBezTo>
                        <a:pt x="0" y="0"/>
                        <a:pt x="2" y="0"/>
                        <a:pt x="11" y="2"/>
                      </a:cubicBezTo>
                      <a:cubicBezTo>
                        <a:pt x="10" y="14"/>
                        <a:pt x="22" y="15"/>
                        <a:pt x="22" y="25"/>
                      </a:cubicBezTo>
                      <a:cubicBezTo>
                        <a:pt x="22" y="28"/>
                        <a:pt x="20" y="29"/>
                        <a:pt x="18" y="29"/>
                      </a:cubicBezTo>
                      <a:cubicBezTo>
                        <a:pt x="14" y="29"/>
                        <a:pt x="9" y="20"/>
                        <a:pt x="9" y="20"/>
                      </a:cubicBezTo>
                      <a:cubicBezTo>
                        <a:pt x="9" y="16"/>
                        <a:pt x="8" y="13"/>
                        <a:pt x="9"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8" name="Freeform 53">
                  <a:extLst>
                    <a:ext uri="{FF2B5EF4-FFF2-40B4-BE49-F238E27FC236}">
                      <a16:creationId xmlns:a16="http://schemas.microsoft.com/office/drawing/2014/main" id="{B2BAE6BC-2CFE-45C6-8084-0B94B7703153}"/>
                    </a:ext>
                  </a:extLst>
                </p:cNvPr>
                <p:cNvSpPr>
                  <a:spLocks/>
                </p:cNvSpPr>
                <p:nvPr/>
              </p:nvSpPr>
              <p:spPr bwMode="auto">
                <a:xfrm>
                  <a:off x="2105025" y="1776413"/>
                  <a:ext cx="30163" cy="46038"/>
                </a:xfrm>
                <a:custGeom>
                  <a:avLst/>
                  <a:gdLst/>
                  <a:ahLst/>
                  <a:cxnLst>
                    <a:cxn ang="0">
                      <a:pos x="15" y="18"/>
                    </a:cxn>
                    <a:cxn ang="0">
                      <a:pos x="19" y="18"/>
                    </a:cxn>
                    <a:cxn ang="0">
                      <a:pos x="19" y="35"/>
                    </a:cxn>
                    <a:cxn ang="0">
                      <a:pos x="11" y="17"/>
                    </a:cxn>
                    <a:cxn ang="0">
                      <a:pos x="0" y="4"/>
                    </a:cxn>
                    <a:cxn ang="0">
                      <a:pos x="5" y="0"/>
                    </a:cxn>
                    <a:cxn ang="0">
                      <a:pos x="15" y="0"/>
                    </a:cxn>
                    <a:cxn ang="0">
                      <a:pos x="15" y="18"/>
                    </a:cxn>
                  </a:cxnLst>
                  <a:rect l="0" t="0" r="r" b="b"/>
                  <a:pathLst>
                    <a:path w="23" h="35">
                      <a:moveTo>
                        <a:pt x="15" y="18"/>
                      </a:moveTo>
                      <a:cubicBezTo>
                        <a:pt x="15" y="19"/>
                        <a:pt x="19" y="19"/>
                        <a:pt x="19" y="18"/>
                      </a:cubicBezTo>
                      <a:cubicBezTo>
                        <a:pt x="19" y="24"/>
                        <a:pt x="23" y="30"/>
                        <a:pt x="19" y="35"/>
                      </a:cubicBezTo>
                      <a:cubicBezTo>
                        <a:pt x="13" y="30"/>
                        <a:pt x="11" y="24"/>
                        <a:pt x="11" y="17"/>
                      </a:cubicBezTo>
                      <a:cubicBezTo>
                        <a:pt x="5" y="16"/>
                        <a:pt x="0" y="11"/>
                        <a:pt x="0" y="4"/>
                      </a:cubicBezTo>
                      <a:cubicBezTo>
                        <a:pt x="0" y="1"/>
                        <a:pt x="3" y="0"/>
                        <a:pt x="5" y="0"/>
                      </a:cubicBezTo>
                      <a:cubicBezTo>
                        <a:pt x="13" y="0"/>
                        <a:pt x="9" y="3"/>
                        <a:pt x="15" y="0"/>
                      </a:cubicBezTo>
                      <a:cubicBezTo>
                        <a:pt x="15" y="11"/>
                        <a:pt x="13" y="11"/>
                        <a:pt x="15" y="1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39" name="Freeform 54">
                  <a:extLst>
                    <a:ext uri="{FF2B5EF4-FFF2-40B4-BE49-F238E27FC236}">
                      <a16:creationId xmlns:a16="http://schemas.microsoft.com/office/drawing/2014/main" id="{655E0EF0-FD10-43C4-A32F-E443908E358F}"/>
                    </a:ext>
                  </a:extLst>
                </p:cNvPr>
                <p:cNvSpPr>
                  <a:spLocks/>
                </p:cNvSpPr>
                <p:nvPr/>
              </p:nvSpPr>
              <p:spPr bwMode="auto">
                <a:xfrm>
                  <a:off x="2389188" y="1335088"/>
                  <a:ext cx="307975" cy="161925"/>
                </a:xfrm>
                <a:custGeom>
                  <a:avLst/>
                  <a:gdLst/>
                  <a:ahLst/>
                  <a:cxnLst>
                    <a:cxn ang="0">
                      <a:pos x="214" y="96"/>
                    </a:cxn>
                    <a:cxn ang="0">
                      <a:pos x="209" y="100"/>
                    </a:cxn>
                    <a:cxn ang="0">
                      <a:pos x="215" y="103"/>
                    </a:cxn>
                    <a:cxn ang="0">
                      <a:pos x="220" y="110"/>
                    </a:cxn>
                    <a:cxn ang="0">
                      <a:pos x="195" y="118"/>
                    </a:cxn>
                    <a:cxn ang="0">
                      <a:pos x="158" y="104"/>
                    </a:cxn>
                    <a:cxn ang="0">
                      <a:pos x="147" y="112"/>
                    </a:cxn>
                    <a:cxn ang="0">
                      <a:pos x="115" y="121"/>
                    </a:cxn>
                    <a:cxn ang="0">
                      <a:pos x="75" y="121"/>
                    </a:cxn>
                    <a:cxn ang="0">
                      <a:pos x="68" y="110"/>
                    </a:cxn>
                    <a:cxn ang="0">
                      <a:pos x="43" y="108"/>
                    </a:cxn>
                    <a:cxn ang="0">
                      <a:pos x="23" y="92"/>
                    </a:cxn>
                    <a:cxn ang="0">
                      <a:pos x="65" y="82"/>
                    </a:cxn>
                    <a:cxn ang="0">
                      <a:pos x="80" y="81"/>
                    </a:cxn>
                    <a:cxn ang="0">
                      <a:pos x="69" y="77"/>
                    </a:cxn>
                    <a:cxn ang="0">
                      <a:pos x="45" y="77"/>
                    </a:cxn>
                    <a:cxn ang="0">
                      <a:pos x="12" y="69"/>
                    </a:cxn>
                    <a:cxn ang="0">
                      <a:pos x="29" y="60"/>
                    </a:cxn>
                    <a:cxn ang="0">
                      <a:pos x="14" y="59"/>
                    </a:cxn>
                    <a:cxn ang="0">
                      <a:pos x="0" y="51"/>
                    </a:cxn>
                    <a:cxn ang="0">
                      <a:pos x="56" y="13"/>
                    </a:cxn>
                    <a:cxn ang="0">
                      <a:pos x="64" y="29"/>
                    </a:cxn>
                    <a:cxn ang="0">
                      <a:pos x="78" y="21"/>
                    </a:cxn>
                    <a:cxn ang="0">
                      <a:pos x="98" y="34"/>
                    </a:cxn>
                    <a:cxn ang="0">
                      <a:pos x="111" y="31"/>
                    </a:cxn>
                    <a:cxn ang="0">
                      <a:pos x="109" y="23"/>
                    </a:cxn>
                    <a:cxn ang="0">
                      <a:pos x="118" y="23"/>
                    </a:cxn>
                    <a:cxn ang="0">
                      <a:pos x="133" y="35"/>
                    </a:cxn>
                    <a:cxn ang="0">
                      <a:pos x="140" y="51"/>
                    </a:cxn>
                    <a:cxn ang="0">
                      <a:pos x="146" y="48"/>
                    </a:cxn>
                    <a:cxn ang="0">
                      <a:pos x="136" y="17"/>
                    </a:cxn>
                    <a:cxn ang="0">
                      <a:pos x="144" y="12"/>
                    </a:cxn>
                    <a:cxn ang="0">
                      <a:pos x="156" y="12"/>
                    </a:cxn>
                    <a:cxn ang="0">
                      <a:pos x="156" y="7"/>
                    </a:cxn>
                    <a:cxn ang="0">
                      <a:pos x="169" y="0"/>
                    </a:cxn>
                    <a:cxn ang="0">
                      <a:pos x="184" y="10"/>
                    </a:cxn>
                    <a:cxn ang="0">
                      <a:pos x="175" y="24"/>
                    </a:cxn>
                    <a:cxn ang="0">
                      <a:pos x="187" y="62"/>
                    </a:cxn>
                    <a:cxn ang="0">
                      <a:pos x="232" y="92"/>
                    </a:cxn>
                    <a:cxn ang="0">
                      <a:pos x="214" y="96"/>
                    </a:cxn>
                  </a:cxnLst>
                  <a:rect l="0" t="0" r="r" b="b"/>
                  <a:pathLst>
                    <a:path w="232" h="121">
                      <a:moveTo>
                        <a:pt x="214" y="96"/>
                      </a:moveTo>
                      <a:cubicBezTo>
                        <a:pt x="211" y="96"/>
                        <a:pt x="209" y="97"/>
                        <a:pt x="209" y="100"/>
                      </a:cubicBezTo>
                      <a:cubicBezTo>
                        <a:pt x="209" y="103"/>
                        <a:pt x="214" y="103"/>
                        <a:pt x="215" y="103"/>
                      </a:cubicBezTo>
                      <a:cubicBezTo>
                        <a:pt x="216" y="107"/>
                        <a:pt x="218" y="108"/>
                        <a:pt x="220" y="110"/>
                      </a:cubicBezTo>
                      <a:cubicBezTo>
                        <a:pt x="216" y="118"/>
                        <a:pt x="206" y="118"/>
                        <a:pt x="195" y="118"/>
                      </a:cubicBezTo>
                      <a:cubicBezTo>
                        <a:pt x="177" y="118"/>
                        <a:pt x="171" y="104"/>
                        <a:pt x="158" y="104"/>
                      </a:cubicBezTo>
                      <a:cubicBezTo>
                        <a:pt x="150" y="104"/>
                        <a:pt x="154" y="109"/>
                        <a:pt x="147" y="112"/>
                      </a:cubicBezTo>
                      <a:cubicBezTo>
                        <a:pt x="135" y="118"/>
                        <a:pt x="124" y="115"/>
                        <a:pt x="115" y="121"/>
                      </a:cubicBezTo>
                      <a:cubicBezTo>
                        <a:pt x="95" y="121"/>
                        <a:pt x="87" y="121"/>
                        <a:pt x="75" y="121"/>
                      </a:cubicBezTo>
                      <a:cubicBezTo>
                        <a:pt x="68" y="121"/>
                        <a:pt x="73" y="114"/>
                        <a:pt x="68" y="110"/>
                      </a:cubicBezTo>
                      <a:cubicBezTo>
                        <a:pt x="63" y="107"/>
                        <a:pt x="49" y="108"/>
                        <a:pt x="43" y="108"/>
                      </a:cubicBezTo>
                      <a:cubicBezTo>
                        <a:pt x="34" y="108"/>
                        <a:pt x="26" y="98"/>
                        <a:pt x="23" y="92"/>
                      </a:cubicBezTo>
                      <a:cubicBezTo>
                        <a:pt x="33" y="85"/>
                        <a:pt x="47" y="82"/>
                        <a:pt x="65" y="82"/>
                      </a:cubicBezTo>
                      <a:cubicBezTo>
                        <a:pt x="72" y="82"/>
                        <a:pt x="75" y="82"/>
                        <a:pt x="80" y="81"/>
                      </a:cubicBezTo>
                      <a:cubicBezTo>
                        <a:pt x="77" y="80"/>
                        <a:pt x="73" y="77"/>
                        <a:pt x="69" y="77"/>
                      </a:cubicBezTo>
                      <a:cubicBezTo>
                        <a:pt x="60" y="77"/>
                        <a:pt x="50" y="77"/>
                        <a:pt x="45" y="77"/>
                      </a:cubicBezTo>
                      <a:cubicBezTo>
                        <a:pt x="36" y="77"/>
                        <a:pt x="12" y="81"/>
                        <a:pt x="12" y="69"/>
                      </a:cubicBezTo>
                      <a:cubicBezTo>
                        <a:pt x="12" y="59"/>
                        <a:pt x="24" y="63"/>
                        <a:pt x="29" y="60"/>
                      </a:cubicBezTo>
                      <a:cubicBezTo>
                        <a:pt x="22" y="58"/>
                        <a:pt x="19" y="59"/>
                        <a:pt x="14" y="59"/>
                      </a:cubicBezTo>
                      <a:cubicBezTo>
                        <a:pt x="9" y="59"/>
                        <a:pt x="0" y="53"/>
                        <a:pt x="0" y="51"/>
                      </a:cubicBezTo>
                      <a:cubicBezTo>
                        <a:pt x="0" y="29"/>
                        <a:pt x="41" y="13"/>
                        <a:pt x="56" y="13"/>
                      </a:cubicBezTo>
                      <a:cubicBezTo>
                        <a:pt x="63" y="13"/>
                        <a:pt x="62" y="26"/>
                        <a:pt x="64" y="29"/>
                      </a:cubicBezTo>
                      <a:cubicBezTo>
                        <a:pt x="68" y="26"/>
                        <a:pt x="71" y="21"/>
                        <a:pt x="78" y="21"/>
                      </a:cubicBezTo>
                      <a:cubicBezTo>
                        <a:pt x="90" y="21"/>
                        <a:pt x="94" y="26"/>
                        <a:pt x="98" y="34"/>
                      </a:cubicBezTo>
                      <a:cubicBezTo>
                        <a:pt x="102" y="33"/>
                        <a:pt x="106" y="32"/>
                        <a:pt x="111" y="31"/>
                      </a:cubicBezTo>
                      <a:cubicBezTo>
                        <a:pt x="110" y="27"/>
                        <a:pt x="109" y="25"/>
                        <a:pt x="109" y="23"/>
                      </a:cubicBezTo>
                      <a:cubicBezTo>
                        <a:pt x="118" y="23"/>
                        <a:pt x="118" y="23"/>
                        <a:pt x="118" y="23"/>
                      </a:cubicBezTo>
                      <a:cubicBezTo>
                        <a:pt x="124" y="25"/>
                        <a:pt x="131" y="30"/>
                        <a:pt x="133" y="35"/>
                      </a:cubicBezTo>
                      <a:cubicBezTo>
                        <a:pt x="135" y="40"/>
                        <a:pt x="132" y="51"/>
                        <a:pt x="140" y="51"/>
                      </a:cubicBezTo>
                      <a:cubicBezTo>
                        <a:pt x="144" y="51"/>
                        <a:pt x="144" y="50"/>
                        <a:pt x="146" y="48"/>
                      </a:cubicBezTo>
                      <a:cubicBezTo>
                        <a:pt x="142" y="42"/>
                        <a:pt x="136" y="21"/>
                        <a:pt x="136" y="17"/>
                      </a:cubicBezTo>
                      <a:cubicBezTo>
                        <a:pt x="136" y="14"/>
                        <a:pt x="140" y="12"/>
                        <a:pt x="144" y="12"/>
                      </a:cubicBezTo>
                      <a:cubicBezTo>
                        <a:pt x="152" y="12"/>
                        <a:pt x="149" y="15"/>
                        <a:pt x="156" y="12"/>
                      </a:cubicBezTo>
                      <a:cubicBezTo>
                        <a:pt x="156" y="10"/>
                        <a:pt x="156" y="9"/>
                        <a:pt x="156" y="7"/>
                      </a:cubicBezTo>
                      <a:cubicBezTo>
                        <a:pt x="156" y="3"/>
                        <a:pt x="162" y="0"/>
                        <a:pt x="169" y="0"/>
                      </a:cubicBezTo>
                      <a:cubicBezTo>
                        <a:pt x="177" y="0"/>
                        <a:pt x="184" y="3"/>
                        <a:pt x="184" y="10"/>
                      </a:cubicBezTo>
                      <a:cubicBezTo>
                        <a:pt x="184" y="16"/>
                        <a:pt x="175" y="20"/>
                        <a:pt x="175" y="24"/>
                      </a:cubicBezTo>
                      <a:cubicBezTo>
                        <a:pt x="175" y="40"/>
                        <a:pt x="187" y="50"/>
                        <a:pt x="187" y="62"/>
                      </a:cubicBezTo>
                      <a:cubicBezTo>
                        <a:pt x="187" y="76"/>
                        <a:pt x="224" y="85"/>
                        <a:pt x="232" y="92"/>
                      </a:cubicBezTo>
                      <a:cubicBezTo>
                        <a:pt x="224" y="97"/>
                        <a:pt x="222" y="96"/>
                        <a:pt x="214" y="9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0" name="Freeform 55">
                  <a:extLst>
                    <a:ext uri="{FF2B5EF4-FFF2-40B4-BE49-F238E27FC236}">
                      <a16:creationId xmlns:a16="http://schemas.microsoft.com/office/drawing/2014/main" id="{191A3C3C-4583-4377-AFB6-B10BC53E74B1}"/>
                    </a:ext>
                  </a:extLst>
                </p:cNvPr>
                <p:cNvSpPr>
                  <a:spLocks/>
                </p:cNvSpPr>
                <p:nvPr/>
              </p:nvSpPr>
              <p:spPr bwMode="auto">
                <a:xfrm>
                  <a:off x="2274888" y="1309688"/>
                  <a:ext cx="173038" cy="114300"/>
                </a:xfrm>
                <a:custGeom>
                  <a:avLst/>
                  <a:gdLst/>
                  <a:ahLst/>
                  <a:cxnLst>
                    <a:cxn ang="0">
                      <a:pos x="28" y="82"/>
                    </a:cxn>
                    <a:cxn ang="0">
                      <a:pos x="22" y="73"/>
                    </a:cxn>
                    <a:cxn ang="0">
                      <a:pos x="0" y="64"/>
                    </a:cxn>
                    <a:cxn ang="0">
                      <a:pos x="22" y="21"/>
                    </a:cxn>
                    <a:cxn ang="0">
                      <a:pos x="16" y="5"/>
                    </a:cxn>
                    <a:cxn ang="0">
                      <a:pos x="42" y="5"/>
                    </a:cxn>
                    <a:cxn ang="0">
                      <a:pos x="60" y="2"/>
                    </a:cxn>
                    <a:cxn ang="0">
                      <a:pos x="84" y="11"/>
                    </a:cxn>
                    <a:cxn ang="0">
                      <a:pos x="99" y="10"/>
                    </a:cxn>
                    <a:cxn ang="0">
                      <a:pos x="130" y="29"/>
                    </a:cxn>
                    <a:cxn ang="0">
                      <a:pos x="102" y="38"/>
                    </a:cxn>
                    <a:cxn ang="0">
                      <a:pos x="69" y="71"/>
                    </a:cxn>
                    <a:cxn ang="0">
                      <a:pos x="35" y="86"/>
                    </a:cxn>
                    <a:cxn ang="0">
                      <a:pos x="28" y="82"/>
                    </a:cxn>
                  </a:cxnLst>
                  <a:rect l="0" t="0" r="r" b="b"/>
                  <a:pathLst>
                    <a:path w="130" h="86">
                      <a:moveTo>
                        <a:pt x="28" y="82"/>
                      </a:moveTo>
                      <a:cubicBezTo>
                        <a:pt x="26" y="82"/>
                        <a:pt x="23" y="75"/>
                        <a:pt x="22" y="73"/>
                      </a:cubicBezTo>
                      <a:cubicBezTo>
                        <a:pt x="18" y="68"/>
                        <a:pt x="0" y="69"/>
                        <a:pt x="0" y="64"/>
                      </a:cubicBezTo>
                      <a:cubicBezTo>
                        <a:pt x="0" y="49"/>
                        <a:pt x="22" y="37"/>
                        <a:pt x="22" y="21"/>
                      </a:cubicBezTo>
                      <a:cubicBezTo>
                        <a:pt x="22" y="17"/>
                        <a:pt x="16" y="10"/>
                        <a:pt x="16" y="5"/>
                      </a:cubicBezTo>
                      <a:cubicBezTo>
                        <a:pt x="27" y="1"/>
                        <a:pt x="32" y="5"/>
                        <a:pt x="42" y="5"/>
                      </a:cubicBezTo>
                      <a:cubicBezTo>
                        <a:pt x="48" y="5"/>
                        <a:pt x="52" y="0"/>
                        <a:pt x="60" y="2"/>
                      </a:cubicBezTo>
                      <a:cubicBezTo>
                        <a:pt x="70" y="5"/>
                        <a:pt x="74" y="10"/>
                        <a:pt x="84" y="11"/>
                      </a:cubicBezTo>
                      <a:cubicBezTo>
                        <a:pt x="88" y="15"/>
                        <a:pt x="93" y="10"/>
                        <a:pt x="99" y="10"/>
                      </a:cubicBezTo>
                      <a:cubicBezTo>
                        <a:pt x="108" y="10"/>
                        <a:pt x="130" y="19"/>
                        <a:pt x="130" y="29"/>
                      </a:cubicBezTo>
                      <a:cubicBezTo>
                        <a:pt x="130" y="34"/>
                        <a:pt x="106" y="37"/>
                        <a:pt x="102" y="38"/>
                      </a:cubicBezTo>
                      <a:cubicBezTo>
                        <a:pt x="88" y="43"/>
                        <a:pt x="69" y="61"/>
                        <a:pt x="69" y="71"/>
                      </a:cubicBezTo>
                      <a:cubicBezTo>
                        <a:pt x="69" y="75"/>
                        <a:pt x="38" y="86"/>
                        <a:pt x="35" y="86"/>
                      </a:cubicBezTo>
                      <a:cubicBezTo>
                        <a:pt x="32" y="86"/>
                        <a:pt x="30" y="82"/>
                        <a:pt x="28" y="8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1" name="Freeform 56">
                  <a:extLst>
                    <a:ext uri="{FF2B5EF4-FFF2-40B4-BE49-F238E27FC236}">
                      <a16:creationId xmlns:a16="http://schemas.microsoft.com/office/drawing/2014/main" id="{34A15854-B469-45DC-B4AB-28924A384CB0}"/>
                    </a:ext>
                  </a:extLst>
                </p:cNvPr>
                <p:cNvSpPr>
                  <a:spLocks/>
                </p:cNvSpPr>
                <p:nvPr/>
              </p:nvSpPr>
              <p:spPr bwMode="auto">
                <a:xfrm>
                  <a:off x="2413000" y="1228725"/>
                  <a:ext cx="204788" cy="87313"/>
                </a:xfrm>
                <a:custGeom>
                  <a:avLst/>
                  <a:gdLst/>
                  <a:ahLst/>
                  <a:cxnLst>
                    <a:cxn ang="0">
                      <a:pos x="53" y="65"/>
                    </a:cxn>
                    <a:cxn ang="0">
                      <a:pos x="41" y="59"/>
                    </a:cxn>
                    <a:cxn ang="0">
                      <a:pos x="53" y="53"/>
                    </a:cxn>
                    <a:cxn ang="0">
                      <a:pos x="46" y="43"/>
                    </a:cxn>
                    <a:cxn ang="0">
                      <a:pos x="41" y="49"/>
                    </a:cxn>
                    <a:cxn ang="0">
                      <a:pos x="22" y="52"/>
                    </a:cxn>
                    <a:cxn ang="0">
                      <a:pos x="7" y="49"/>
                    </a:cxn>
                    <a:cxn ang="0">
                      <a:pos x="0" y="42"/>
                    </a:cxn>
                    <a:cxn ang="0">
                      <a:pos x="0" y="36"/>
                    </a:cxn>
                    <a:cxn ang="0">
                      <a:pos x="11" y="31"/>
                    </a:cxn>
                    <a:cxn ang="0">
                      <a:pos x="31" y="36"/>
                    </a:cxn>
                    <a:cxn ang="0">
                      <a:pos x="11" y="30"/>
                    </a:cxn>
                    <a:cxn ang="0">
                      <a:pos x="11" y="23"/>
                    </a:cxn>
                    <a:cxn ang="0">
                      <a:pos x="19" y="23"/>
                    </a:cxn>
                    <a:cxn ang="0">
                      <a:pos x="38" y="26"/>
                    </a:cxn>
                    <a:cxn ang="0">
                      <a:pos x="16" y="22"/>
                    </a:cxn>
                    <a:cxn ang="0">
                      <a:pos x="25" y="17"/>
                    </a:cxn>
                    <a:cxn ang="0">
                      <a:pos x="36" y="18"/>
                    </a:cxn>
                    <a:cxn ang="0">
                      <a:pos x="23" y="12"/>
                    </a:cxn>
                    <a:cxn ang="0">
                      <a:pos x="38" y="12"/>
                    </a:cxn>
                    <a:cxn ang="0">
                      <a:pos x="45" y="19"/>
                    </a:cxn>
                    <a:cxn ang="0">
                      <a:pos x="55" y="19"/>
                    </a:cxn>
                    <a:cxn ang="0">
                      <a:pos x="97" y="36"/>
                    </a:cxn>
                    <a:cxn ang="0">
                      <a:pos x="107" y="30"/>
                    </a:cxn>
                    <a:cxn ang="0">
                      <a:pos x="98" y="29"/>
                    </a:cxn>
                    <a:cxn ang="0">
                      <a:pos x="102" y="27"/>
                    </a:cxn>
                    <a:cxn ang="0">
                      <a:pos x="102" y="21"/>
                    </a:cxn>
                    <a:cxn ang="0">
                      <a:pos x="91" y="15"/>
                    </a:cxn>
                    <a:cxn ang="0">
                      <a:pos x="107" y="0"/>
                    </a:cxn>
                    <a:cxn ang="0">
                      <a:pos x="116" y="4"/>
                    </a:cxn>
                    <a:cxn ang="0">
                      <a:pos x="116" y="9"/>
                    </a:cxn>
                    <a:cxn ang="0">
                      <a:pos x="132" y="26"/>
                    </a:cxn>
                    <a:cxn ang="0">
                      <a:pos x="144" y="20"/>
                    </a:cxn>
                    <a:cxn ang="0">
                      <a:pos x="154" y="31"/>
                    </a:cxn>
                    <a:cxn ang="0">
                      <a:pos x="140" y="52"/>
                    </a:cxn>
                    <a:cxn ang="0">
                      <a:pos x="111" y="51"/>
                    </a:cxn>
                    <a:cxn ang="0">
                      <a:pos x="82" y="59"/>
                    </a:cxn>
                    <a:cxn ang="0">
                      <a:pos x="53" y="65"/>
                    </a:cxn>
                  </a:cxnLst>
                  <a:rect l="0" t="0" r="r" b="b"/>
                  <a:pathLst>
                    <a:path w="154" h="65">
                      <a:moveTo>
                        <a:pt x="53" y="65"/>
                      </a:moveTo>
                      <a:cubicBezTo>
                        <a:pt x="48" y="65"/>
                        <a:pt x="41" y="61"/>
                        <a:pt x="41" y="59"/>
                      </a:cubicBezTo>
                      <a:cubicBezTo>
                        <a:pt x="41" y="52"/>
                        <a:pt x="47" y="53"/>
                        <a:pt x="53" y="53"/>
                      </a:cubicBezTo>
                      <a:cubicBezTo>
                        <a:pt x="50" y="50"/>
                        <a:pt x="46" y="48"/>
                        <a:pt x="46" y="43"/>
                      </a:cubicBezTo>
                      <a:cubicBezTo>
                        <a:pt x="43" y="44"/>
                        <a:pt x="41" y="46"/>
                        <a:pt x="41" y="49"/>
                      </a:cubicBezTo>
                      <a:cubicBezTo>
                        <a:pt x="33" y="50"/>
                        <a:pt x="27" y="52"/>
                        <a:pt x="22" y="52"/>
                      </a:cubicBezTo>
                      <a:cubicBezTo>
                        <a:pt x="16" y="52"/>
                        <a:pt x="10" y="49"/>
                        <a:pt x="7" y="49"/>
                      </a:cubicBezTo>
                      <a:cubicBezTo>
                        <a:pt x="3" y="49"/>
                        <a:pt x="0" y="46"/>
                        <a:pt x="0" y="42"/>
                      </a:cubicBezTo>
                      <a:cubicBezTo>
                        <a:pt x="0" y="38"/>
                        <a:pt x="2" y="39"/>
                        <a:pt x="0" y="36"/>
                      </a:cubicBezTo>
                      <a:cubicBezTo>
                        <a:pt x="5" y="35"/>
                        <a:pt x="7" y="31"/>
                        <a:pt x="11" y="31"/>
                      </a:cubicBezTo>
                      <a:cubicBezTo>
                        <a:pt x="20" y="31"/>
                        <a:pt x="24" y="35"/>
                        <a:pt x="31" y="36"/>
                      </a:cubicBezTo>
                      <a:cubicBezTo>
                        <a:pt x="24" y="35"/>
                        <a:pt x="17" y="32"/>
                        <a:pt x="11" y="30"/>
                      </a:cubicBezTo>
                      <a:cubicBezTo>
                        <a:pt x="11" y="23"/>
                        <a:pt x="11" y="23"/>
                        <a:pt x="11" y="23"/>
                      </a:cubicBezTo>
                      <a:cubicBezTo>
                        <a:pt x="15" y="23"/>
                        <a:pt x="19" y="23"/>
                        <a:pt x="19" y="23"/>
                      </a:cubicBezTo>
                      <a:cubicBezTo>
                        <a:pt x="20" y="23"/>
                        <a:pt x="34" y="26"/>
                        <a:pt x="38" y="26"/>
                      </a:cubicBezTo>
                      <a:cubicBezTo>
                        <a:pt x="30" y="25"/>
                        <a:pt x="23" y="26"/>
                        <a:pt x="16" y="22"/>
                      </a:cubicBezTo>
                      <a:cubicBezTo>
                        <a:pt x="18" y="19"/>
                        <a:pt x="22" y="17"/>
                        <a:pt x="25" y="17"/>
                      </a:cubicBezTo>
                      <a:cubicBezTo>
                        <a:pt x="31" y="17"/>
                        <a:pt x="32" y="19"/>
                        <a:pt x="36" y="18"/>
                      </a:cubicBezTo>
                      <a:cubicBezTo>
                        <a:pt x="31" y="19"/>
                        <a:pt x="23" y="18"/>
                        <a:pt x="23" y="12"/>
                      </a:cubicBezTo>
                      <a:cubicBezTo>
                        <a:pt x="31" y="11"/>
                        <a:pt x="34" y="12"/>
                        <a:pt x="38" y="12"/>
                      </a:cubicBezTo>
                      <a:cubicBezTo>
                        <a:pt x="39" y="12"/>
                        <a:pt x="45" y="14"/>
                        <a:pt x="45" y="19"/>
                      </a:cubicBezTo>
                      <a:cubicBezTo>
                        <a:pt x="50" y="19"/>
                        <a:pt x="54" y="19"/>
                        <a:pt x="55" y="19"/>
                      </a:cubicBezTo>
                      <a:cubicBezTo>
                        <a:pt x="68" y="19"/>
                        <a:pt x="78" y="36"/>
                        <a:pt x="97" y="36"/>
                      </a:cubicBezTo>
                      <a:cubicBezTo>
                        <a:pt x="103" y="36"/>
                        <a:pt x="105" y="34"/>
                        <a:pt x="107" y="30"/>
                      </a:cubicBezTo>
                      <a:cubicBezTo>
                        <a:pt x="102" y="30"/>
                        <a:pt x="100" y="30"/>
                        <a:pt x="98" y="29"/>
                      </a:cubicBezTo>
                      <a:cubicBezTo>
                        <a:pt x="98" y="28"/>
                        <a:pt x="101" y="27"/>
                        <a:pt x="102" y="27"/>
                      </a:cubicBezTo>
                      <a:cubicBezTo>
                        <a:pt x="102" y="21"/>
                        <a:pt x="102" y="21"/>
                        <a:pt x="102" y="21"/>
                      </a:cubicBezTo>
                      <a:cubicBezTo>
                        <a:pt x="99" y="21"/>
                        <a:pt x="91" y="19"/>
                        <a:pt x="91" y="15"/>
                      </a:cubicBezTo>
                      <a:cubicBezTo>
                        <a:pt x="91" y="7"/>
                        <a:pt x="103" y="4"/>
                        <a:pt x="107" y="0"/>
                      </a:cubicBezTo>
                      <a:cubicBezTo>
                        <a:pt x="110" y="2"/>
                        <a:pt x="113" y="4"/>
                        <a:pt x="116" y="4"/>
                      </a:cubicBezTo>
                      <a:cubicBezTo>
                        <a:pt x="115" y="7"/>
                        <a:pt x="116" y="8"/>
                        <a:pt x="116" y="9"/>
                      </a:cubicBezTo>
                      <a:cubicBezTo>
                        <a:pt x="116" y="16"/>
                        <a:pt x="124" y="26"/>
                        <a:pt x="132" y="26"/>
                      </a:cubicBezTo>
                      <a:cubicBezTo>
                        <a:pt x="136" y="26"/>
                        <a:pt x="139" y="20"/>
                        <a:pt x="144" y="20"/>
                      </a:cubicBezTo>
                      <a:cubicBezTo>
                        <a:pt x="150" y="20"/>
                        <a:pt x="154" y="26"/>
                        <a:pt x="154" y="31"/>
                      </a:cubicBezTo>
                      <a:cubicBezTo>
                        <a:pt x="154" y="37"/>
                        <a:pt x="144" y="51"/>
                        <a:pt x="140" y="52"/>
                      </a:cubicBezTo>
                      <a:cubicBezTo>
                        <a:pt x="137" y="53"/>
                        <a:pt x="111" y="50"/>
                        <a:pt x="111" y="51"/>
                      </a:cubicBezTo>
                      <a:cubicBezTo>
                        <a:pt x="111" y="52"/>
                        <a:pt x="83" y="58"/>
                        <a:pt x="82" y="59"/>
                      </a:cubicBezTo>
                      <a:cubicBezTo>
                        <a:pt x="73" y="62"/>
                        <a:pt x="64" y="65"/>
                        <a:pt x="53" y="6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2" name="Freeform 57">
                  <a:extLst>
                    <a:ext uri="{FF2B5EF4-FFF2-40B4-BE49-F238E27FC236}">
                      <a16:creationId xmlns:a16="http://schemas.microsoft.com/office/drawing/2014/main" id="{F2D97B69-79B7-4E20-8F46-11220778B1A7}"/>
                    </a:ext>
                  </a:extLst>
                </p:cNvPr>
                <p:cNvSpPr>
                  <a:spLocks/>
                </p:cNvSpPr>
                <p:nvPr/>
              </p:nvSpPr>
              <p:spPr bwMode="auto">
                <a:xfrm>
                  <a:off x="2382838" y="1260475"/>
                  <a:ext cx="28575" cy="20638"/>
                </a:xfrm>
                <a:custGeom>
                  <a:avLst/>
                  <a:gdLst/>
                  <a:ahLst/>
                  <a:cxnLst>
                    <a:cxn ang="0">
                      <a:pos x="8" y="16"/>
                    </a:cxn>
                    <a:cxn ang="0">
                      <a:pos x="0" y="11"/>
                    </a:cxn>
                    <a:cxn ang="0">
                      <a:pos x="21" y="0"/>
                    </a:cxn>
                    <a:cxn ang="0">
                      <a:pos x="8" y="16"/>
                    </a:cxn>
                  </a:cxnLst>
                  <a:rect l="0" t="0" r="r" b="b"/>
                  <a:pathLst>
                    <a:path w="21" h="16">
                      <a:moveTo>
                        <a:pt x="8" y="16"/>
                      </a:moveTo>
                      <a:cubicBezTo>
                        <a:pt x="4" y="16"/>
                        <a:pt x="0" y="14"/>
                        <a:pt x="0" y="11"/>
                      </a:cubicBezTo>
                      <a:cubicBezTo>
                        <a:pt x="0" y="3"/>
                        <a:pt x="16" y="0"/>
                        <a:pt x="21" y="0"/>
                      </a:cubicBezTo>
                      <a:cubicBezTo>
                        <a:pt x="20" y="7"/>
                        <a:pt x="13" y="16"/>
                        <a:pt x="8" y="1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3" name="Freeform 58">
                  <a:extLst>
                    <a:ext uri="{FF2B5EF4-FFF2-40B4-BE49-F238E27FC236}">
                      <a16:creationId xmlns:a16="http://schemas.microsoft.com/office/drawing/2014/main" id="{8E7BA409-325C-41AB-B728-497B763F9168}"/>
                    </a:ext>
                  </a:extLst>
                </p:cNvPr>
                <p:cNvSpPr>
                  <a:spLocks/>
                </p:cNvSpPr>
                <p:nvPr/>
              </p:nvSpPr>
              <p:spPr bwMode="auto">
                <a:xfrm>
                  <a:off x="2457450" y="1230313"/>
                  <a:ext cx="22225" cy="7938"/>
                </a:xfrm>
                <a:custGeom>
                  <a:avLst/>
                  <a:gdLst/>
                  <a:ahLst/>
                  <a:cxnLst>
                    <a:cxn ang="0">
                      <a:pos x="6" y="6"/>
                    </a:cxn>
                    <a:cxn ang="0">
                      <a:pos x="0" y="0"/>
                    </a:cxn>
                    <a:cxn ang="0">
                      <a:pos x="16" y="0"/>
                    </a:cxn>
                    <a:cxn ang="0">
                      <a:pos x="16" y="6"/>
                    </a:cxn>
                    <a:cxn ang="0">
                      <a:pos x="6" y="6"/>
                    </a:cxn>
                  </a:cxnLst>
                  <a:rect l="0" t="0" r="r" b="b"/>
                  <a:pathLst>
                    <a:path w="16" h="6">
                      <a:moveTo>
                        <a:pt x="6" y="6"/>
                      </a:moveTo>
                      <a:cubicBezTo>
                        <a:pt x="4" y="6"/>
                        <a:pt x="0" y="4"/>
                        <a:pt x="0" y="0"/>
                      </a:cubicBezTo>
                      <a:cubicBezTo>
                        <a:pt x="16" y="0"/>
                        <a:pt x="16" y="0"/>
                        <a:pt x="16" y="0"/>
                      </a:cubicBezTo>
                      <a:cubicBezTo>
                        <a:pt x="16" y="6"/>
                        <a:pt x="16" y="6"/>
                        <a:pt x="16" y="6"/>
                      </a:cubicBezTo>
                      <a:cubicBezTo>
                        <a:pt x="14" y="6"/>
                        <a:pt x="6" y="6"/>
                        <a:pt x="6"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4" name="Freeform 59">
                  <a:extLst>
                    <a:ext uri="{FF2B5EF4-FFF2-40B4-BE49-F238E27FC236}">
                      <a16:creationId xmlns:a16="http://schemas.microsoft.com/office/drawing/2014/main" id="{A45EF9BC-8BBF-4567-AC21-97AE50216F19}"/>
                    </a:ext>
                  </a:extLst>
                </p:cNvPr>
                <p:cNvSpPr>
                  <a:spLocks/>
                </p:cNvSpPr>
                <p:nvPr/>
              </p:nvSpPr>
              <p:spPr bwMode="auto">
                <a:xfrm>
                  <a:off x="2324100" y="1203325"/>
                  <a:ext cx="117475" cy="65088"/>
                </a:xfrm>
                <a:custGeom>
                  <a:avLst/>
                  <a:gdLst/>
                  <a:ahLst/>
                  <a:cxnLst>
                    <a:cxn ang="0">
                      <a:pos x="88" y="8"/>
                    </a:cxn>
                    <a:cxn ang="0">
                      <a:pos x="82" y="15"/>
                    </a:cxn>
                    <a:cxn ang="0">
                      <a:pos x="86" y="24"/>
                    </a:cxn>
                    <a:cxn ang="0">
                      <a:pos x="67" y="38"/>
                    </a:cxn>
                    <a:cxn ang="0">
                      <a:pos x="56" y="26"/>
                    </a:cxn>
                    <a:cxn ang="0">
                      <a:pos x="41" y="39"/>
                    </a:cxn>
                    <a:cxn ang="0">
                      <a:pos x="32" y="49"/>
                    </a:cxn>
                    <a:cxn ang="0">
                      <a:pos x="24" y="42"/>
                    </a:cxn>
                    <a:cxn ang="0">
                      <a:pos x="12" y="42"/>
                    </a:cxn>
                    <a:cxn ang="0">
                      <a:pos x="4" y="46"/>
                    </a:cxn>
                    <a:cxn ang="0">
                      <a:pos x="0" y="39"/>
                    </a:cxn>
                    <a:cxn ang="0">
                      <a:pos x="10" y="31"/>
                    </a:cxn>
                    <a:cxn ang="0">
                      <a:pos x="31" y="23"/>
                    </a:cxn>
                    <a:cxn ang="0">
                      <a:pos x="54" y="6"/>
                    </a:cxn>
                    <a:cxn ang="0">
                      <a:pos x="62" y="7"/>
                    </a:cxn>
                    <a:cxn ang="0">
                      <a:pos x="88" y="8"/>
                    </a:cxn>
                  </a:cxnLst>
                  <a:rect l="0" t="0" r="r" b="b"/>
                  <a:pathLst>
                    <a:path w="88" h="49">
                      <a:moveTo>
                        <a:pt x="88" y="8"/>
                      </a:moveTo>
                      <a:cubicBezTo>
                        <a:pt x="88" y="11"/>
                        <a:pt x="86" y="14"/>
                        <a:pt x="82" y="15"/>
                      </a:cubicBezTo>
                      <a:cubicBezTo>
                        <a:pt x="83" y="19"/>
                        <a:pt x="86" y="20"/>
                        <a:pt x="86" y="24"/>
                      </a:cubicBezTo>
                      <a:cubicBezTo>
                        <a:pt x="67" y="38"/>
                        <a:pt x="67" y="38"/>
                        <a:pt x="67" y="38"/>
                      </a:cubicBezTo>
                      <a:cubicBezTo>
                        <a:pt x="60" y="38"/>
                        <a:pt x="60" y="28"/>
                        <a:pt x="56" y="26"/>
                      </a:cubicBezTo>
                      <a:cubicBezTo>
                        <a:pt x="55" y="33"/>
                        <a:pt x="48" y="40"/>
                        <a:pt x="41" y="39"/>
                      </a:cubicBezTo>
                      <a:cubicBezTo>
                        <a:pt x="40" y="44"/>
                        <a:pt x="37" y="49"/>
                        <a:pt x="32" y="49"/>
                      </a:cubicBezTo>
                      <a:cubicBezTo>
                        <a:pt x="28" y="49"/>
                        <a:pt x="25" y="44"/>
                        <a:pt x="24" y="42"/>
                      </a:cubicBezTo>
                      <a:cubicBezTo>
                        <a:pt x="19" y="45"/>
                        <a:pt x="16" y="42"/>
                        <a:pt x="12" y="42"/>
                      </a:cubicBezTo>
                      <a:cubicBezTo>
                        <a:pt x="9" y="42"/>
                        <a:pt x="8" y="45"/>
                        <a:pt x="4" y="46"/>
                      </a:cubicBezTo>
                      <a:cubicBezTo>
                        <a:pt x="4" y="43"/>
                        <a:pt x="0" y="41"/>
                        <a:pt x="0" y="39"/>
                      </a:cubicBezTo>
                      <a:cubicBezTo>
                        <a:pt x="0" y="38"/>
                        <a:pt x="8" y="32"/>
                        <a:pt x="10" y="31"/>
                      </a:cubicBezTo>
                      <a:cubicBezTo>
                        <a:pt x="17" y="28"/>
                        <a:pt x="23" y="27"/>
                        <a:pt x="31" y="23"/>
                      </a:cubicBezTo>
                      <a:cubicBezTo>
                        <a:pt x="39" y="18"/>
                        <a:pt x="41" y="6"/>
                        <a:pt x="54" y="6"/>
                      </a:cubicBezTo>
                      <a:cubicBezTo>
                        <a:pt x="57" y="6"/>
                        <a:pt x="58" y="7"/>
                        <a:pt x="62" y="7"/>
                      </a:cubicBezTo>
                      <a:cubicBezTo>
                        <a:pt x="62" y="7"/>
                        <a:pt x="88" y="0"/>
                        <a:pt x="88" y="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5" name="Freeform 60">
                  <a:extLst>
                    <a:ext uri="{FF2B5EF4-FFF2-40B4-BE49-F238E27FC236}">
                      <a16:creationId xmlns:a16="http://schemas.microsoft.com/office/drawing/2014/main" id="{92FDF384-60DA-433F-BC5A-FFF12EC121AA}"/>
                    </a:ext>
                  </a:extLst>
                </p:cNvPr>
                <p:cNvSpPr>
                  <a:spLocks/>
                </p:cNvSpPr>
                <p:nvPr/>
              </p:nvSpPr>
              <p:spPr bwMode="auto">
                <a:xfrm>
                  <a:off x="2481263" y="1162050"/>
                  <a:ext cx="66675" cy="20638"/>
                </a:xfrm>
                <a:custGeom>
                  <a:avLst/>
                  <a:gdLst/>
                  <a:ahLst/>
                  <a:cxnLst>
                    <a:cxn ang="0">
                      <a:pos x="20" y="15"/>
                    </a:cxn>
                    <a:cxn ang="0">
                      <a:pos x="9" y="12"/>
                    </a:cxn>
                    <a:cxn ang="0">
                      <a:pos x="0" y="15"/>
                    </a:cxn>
                    <a:cxn ang="0">
                      <a:pos x="32" y="0"/>
                    </a:cxn>
                    <a:cxn ang="0">
                      <a:pos x="50" y="11"/>
                    </a:cxn>
                    <a:cxn ang="0">
                      <a:pos x="39" y="15"/>
                    </a:cxn>
                    <a:cxn ang="0">
                      <a:pos x="20" y="15"/>
                    </a:cxn>
                  </a:cxnLst>
                  <a:rect l="0" t="0" r="r" b="b"/>
                  <a:pathLst>
                    <a:path w="50" h="15">
                      <a:moveTo>
                        <a:pt x="20" y="15"/>
                      </a:moveTo>
                      <a:cubicBezTo>
                        <a:pt x="14" y="15"/>
                        <a:pt x="13" y="12"/>
                        <a:pt x="9" y="12"/>
                      </a:cubicBezTo>
                      <a:cubicBezTo>
                        <a:pt x="5" y="12"/>
                        <a:pt x="3" y="15"/>
                        <a:pt x="0" y="15"/>
                      </a:cubicBezTo>
                      <a:cubicBezTo>
                        <a:pt x="0" y="9"/>
                        <a:pt x="26" y="0"/>
                        <a:pt x="32" y="0"/>
                      </a:cubicBezTo>
                      <a:cubicBezTo>
                        <a:pt x="41" y="0"/>
                        <a:pt x="49" y="5"/>
                        <a:pt x="50" y="11"/>
                      </a:cubicBezTo>
                      <a:cubicBezTo>
                        <a:pt x="47" y="12"/>
                        <a:pt x="44" y="15"/>
                        <a:pt x="39" y="15"/>
                      </a:cubicBezTo>
                      <a:cubicBezTo>
                        <a:pt x="27" y="15"/>
                        <a:pt x="29" y="15"/>
                        <a:pt x="20"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6" name="Freeform 61">
                  <a:extLst>
                    <a:ext uri="{FF2B5EF4-FFF2-40B4-BE49-F238E27FC236}">
                      <a16:creationId xmlns:a16="http://schemas.microsoft.com/office/drawing/2014/main" id="{FD200367-D25F-4877-8D31-8B9ABC3ACE5D}"/>
                    </a:ext>
                  </a:extLst>
                </p:cNvPr>
                <p:cNvSpPr>
                  <a:spLocks/>
                </p:cNvSpPr>
                <p:nvPr/>
              </p:nvSpPr>
              <p:spPr bwMode="auto">
                <a:xfrm>
                  <a:off x="2482850" y="1185863"/>
                  <a:ext cx="58738" cy="30163"/>
                </a:xfrm>
                <a:custGeom>
                  <a:avLst/>
                  <a:gdLst/>
                  <a:ahLst/>
                  <a:cxnLst>
                    <a:cxn ang="0">
                      <a:pos x="38" y="10"/>
                    </a:cxn>
                    <a:cxn ang="0">
                      <a:pos x="14" y="23"/>
                    </a:cxn>
                    <a:cxn ang="0">
                      <a:pos x="0" y="11"/>
                    </a:cxn>
                    <a:cxn ang="0">
                      <a:pos x="36" y="0"/>
                    </a:cxn>
                    <a:cxn ang="0">
                      <a:pos x="44" y="5"/>
                    </a:cxn>
                    <a:cxn ang="0">
                      <a:pos x="25" y="10"/>
                    </a:cxn>
                    <a:cxn ang="0">
                      <a:pos x="38" y="10"/>
                    </a:cxn>
                  </a:cxnLst>
                  <a:rect l="0" t="0" r="r" b="b"/>
                  <a:pathLst>
                    <a:path w="44" h="23">
                      <a:moveTo>
                        <a:pt x="38" y="10"/>
                      </a:moveTo>
                      <a:cubicBezTo>
                        <a:pt x="38" y="19"/>
                        <a:pt x="24" y="23"/>
                        <a:pt x="14" y="23"/>
                      </a:cubicBezTo>
                      <a:cubicBezTo>
                        <a:pt x="8" y="23"/>
                        <a:pt x="0" y="15"/>
                        <a:pt x="0" y="11"/>
                      </a:cubicBezTo>
                      <a:cubicBezTo>
                        <a:pt x="0" y="1"/>
                        <a:pt x="27" y="0"/>
                        <a:pt x="36" y="0"/>
                      </a:cubicBezTo>
                      <a:cubicBezTo>
                        <a:pt x="41" y="0"/>
                        <a:pt x="43" y="3"/>
                        <a:pt x="44" y="5"/>
                      </a:cubicBezTo>
                      <a:cubicBezTo>
                        <a:pt x="39" y="9"/>
                        <a:pt x="32" y="10"/>
                        <a:pt x="25" y="10"/>
                      </a:cubicBezTo>
                      <a:lnTo>
                        <a:pt x="38" y="1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7" name="Freeform 62">
                  <a:extLst>
                    <a:ext uri="{FF2B5EF4-FFF2-40B4-BE49-F238E27FC236}">
                      <a16:creationId xmlns:a16="http://schemas.microsoft.com/office/drawing/2014/main" id="{F908F14B-3ACC-4EC4-B450-C5AF11619875}"/>
                    </a:ext>
                  </a:extLst>
                </p:cNvPr>
                <p:cNvSpPr>
                  <a:spLocks/>
                </p:cNvSpPr>
                <p:nvPr/>
              </p:nvSpPr>
              <p:spPr bwMode="auto">
                <a:xfrm>
                  <a:off x="2454275" y="1181100"/>
                  <a:ext cx="20638" cy="22225"/>
                </a:xfrm>
                <a:custGeom>
                  <a:avLst/>
                  <a:gdLst/>
                  <a:ahLst/>
                  <a:cxnLst>
                    <a:cxn ang="0">
                      <a:pos x="15" y="12"/>
                    </a:cxn>
                    <a:cxn ang="0">
                      <a:pos x="9" y="17"/>
                    </a:cxn>
                    <a:cxn ang="0">
                      <a:pos x="0" y="11"/>
                    </a:cxn>
                    <a:cxn ang="0">
                      <a:pos x="15" y="12"/>
                    </a:cxn>
                  </a:cxnLst>
                  <a:rect l="0" t="0" r="r" b="b"/>
                  <a:pathLst>
                    <a:path w="15" h="17">
                      <a:moveTo>
                        <a:pt x="15" y="12"/>
                      </a:moveTo>
                      <a:cubicBezTo>
                        <a:pt x="13" y="15"/>
                        <a:pt x="12" y="17"/>
                        <a:pt x="9" y="17"/>
                      </a:cubicBezTo>
                      <a:cubicBezTo>
                        <a:pt x="5" y="17"/>
                        <a:pt x="0" y="13"/>
                        <a:pt x="0" y="11"/>
                      </a:cubicBezTo>
                      <a:cubicBezTo>
                        <a:pt x="0" y="0"/>
                        <a:pt x="12" y="11"/>
                        <a:pt x="15"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8" name="Freeform 63">
                  <a:extLst>
                    <a:ext uri="{FF2B5EF4-FFF2-40B4-BE49-F238E27FC236}">
                      <a16:creationId xmlns:a16="http://schemas.microsoft.com/office/drawing/2014/main" id="{10BAEAA9-104C-4481-9720-4E08581871CB}"/>
                    </a:ext>
                  </a:extLst>
                </p:cNvPr>
                <p:cNvSpPr>
                  <a:spLocks/>
                </p:cNvSpPr>
                <p:nvPr/>
              </p:nvSpPr>
              <p:spPr bwMode="auto">
                <a:xfrm>
                  <a:off x="2671763" y="1335088"/>
                  <a:ext cx="100013" cy="80963"/>
                </a:xfrm>
                <a:custGeom>
                  <a:avLst/>
                  <a:gdLst/>
                  <a:ahLst/>
                  <a:cxnLst>
                    <a:cxn ang="0">
                      <a:pos x="66" y="23"/>
                    </a:cxn>
                    <a:cxn ang="0">
                      <a:pos x="65" y="30"/>
                    </a:cxn>
                    <a:cxn ang="0">
                      <a:pos x="75" y="32"/>
                    </a:cxn>
                    <a:cxn ang="0">
                      <a:pos x="57" y="55"/>
                    </a:cxn>
                    <a:cxn ang="0">
                      <a:pos x="49" y="61"/>
                    </a:cxn>
                    <a:cxn ang="0">
                      <a:pos x="39" y="54"/>
                    </a:cxn>
                    <a:cxn ang="0">
                      <a:pos x="0" y="30"/>
                    </a:cxn>
                    <a:cxn ang="0">
                      <a:pos x="0" y="23"/>
                    </a:cxn>
                    <a:cxn ang="0">
                      <a:pos x="20" y="28"/>
                    </a:cxn>
                    <a:cxn ang="0">
                      <a:pos x="27" y="28"/>
                    </a:cxn>
                    <a:cxn ang="0">
                      <a:pos x="27" y="16"/>
                    </a:cxn>
                    <a:cxn ang="0">
                      <a:pos x="12" y="11"/>
                    </a:cxn>
                    <a:cxn ang="0">
                      <a:pos x="16" y="7"/>
                    </a:cxn>
                    <a:cxn ang="0">
                      <a:pos x="42" y="2"/>
                    </a:cxn>
                    <a:cxn ang="0">
                      <a:pos x="60" y="2"/>
                    </a:cxn>
                    <a:cxn ang="0">
                      <a:pos x="64" y="6"/>
                    </a:cxn>
                    <a:cxn ang="0">
                      <a:pos x="50" y="22"/>
                    </a:cxn>
                    <a:cxn ang="0">
                      <a:pos x="66" y="23"/>
                    </a:cxn>
                  </a:cxnLst>
                  <a:rect l="0" t="0" r="r" b="b"/>
                  <a:pathLst>
                    <a:path w="75" h="61">
                      <a:moveTo>
                        <a:pt x="66" y="23"/>
                      </a:moveTo>
                      <a:cubicBezTo>
                        <a:pt x="66" y="29"/>
                        <a:pt x="65" y="25"/>
                        <a:pt x="65" y="30"/>
                      </a:cubicBezTo>
                      <a:cubicBezTo>
                        <a:pt x="67" y="30"/>
                        <a:pt x="72" y="31"/>
                        <a:pt x="75" y="32"/>
                      </a:cubicBezTo>
                      <a:cubicBezTo>
                        <a:pt x="73" y="56"/>
                        <a:pt x="72" y="49"/>
                        <a:pt x="57" y="55"/>
                      </a:cubicBezTo>
                      <a:cubicBezTo>
                        <a:pt x="53" y="56"/>
                        <a:pt x="53" y="61"/>
                        <a:pt x="49" y="61"/>
                      </a:cubicBezTo>
                      <a:cubicBezTo>
                        <a:pt x="42" y="61"/>
                        <a:pt x="42" y="56"/>
                        <a:pt x="39" y="54"/>
                      </a:cubicBezTo>
                      <a:cubicBezTo>
                        <a:pt x="27" y="41"/>
                        <a:pt x="13" y="43"/>
                        <a:pt x="0" y="30"/>
                      </a:cubicBezTo>
                      <a:cubicBezTo>
                        <a:pt x="0" y="23"/>
                        <a:pt x="0" y="23"/>
                        <a:pt x="0" y="23"/>
                      </a:cubicBezTo>
                      <a:cubicBezTo>
                        <a:pt x="6" y="23"/>
                        <a:pt x="12" y="28"/>
                        <a:pt x="20" y="28"/>
                      </a:cubicBezTo>
                      <a:cubicBezTo>
                        <a:pt x="24" y="28"/>
                        <a:pt x="23" y="28"/>
                        <a:pt x="27" y="28"/>
                      </a:cubicBezTo>
                      <a:cubicBezTo>
                        <a:pt x="27" y="16"/>
                        <a:pt x="27" y="16"/>
                        <a:pt x="27" y="16"/>
                      </a:cubicBezTo>
                      <a:cubicBezTo>
                        <a:pt x="21" y="15"/>
                        <a:pt x="12" y="16"/>
                        <a:pt x="12" y="11"/>
                      </a:cubicBezTo>
                      <a:cubicBezTo>
                        <a:pt x="12" y="9"/>
                        <a:pt x="15" y="8"/>
                        <a:pt x="16" y="7"/>
                      </a:cubicBezTo>
                      <a:cubicBezTo>
                        <a:pt x="23" y="0"/>
                        <a:pt x="32" y="2"/>
                        <a:pt x="42" y="2"/>
                      </a:cubicBezTo>
                      <a:cubicBezTo>
                        <a:pt x="50" y="2"/>
                        <a:pt x="60" y="2"/>
                        <a:pt x="60" y="2"/>
                      </a:cubicBezTo>
                      <a:cubicBezTo>
                        <a:pt x="61" y="2"/>
                        <a:pt x="64" y="4"/>
                        <a:pt x="64" y="6"/>
                      </a:cubicBezTo>
                      <a:cubicBezTo>
                        <a:pt x="64" y="15"/>
                        <a:pt x="53" y="18"/>
                        <a:pt x="50" y="22"/>
                      </a:cubicBezTo>
                      <a:cubicBezTo>
                        <a:pt x="53" y="22"/>
                        <a:pt x="66" y="18"/>
                        <a:pt x="66" y="2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49" name="Freeform 64">
                  <a:extLst>
                    <a:ext uri="{FF2B5EF4-FFF2-40B4-BE49-F238E27FC236}">
                      <a16:creationId xmlns:a16="http://schemas.microsoft.com/office/drawing/2014/main" id="{88A2C29F-546A-4236-987B-39A394CA4DE2}"/>
                    </a:ext>
                  </a:extLst>
                </p:cNvPr>
                <p:cNvSpPr>
                  <a:spLocks/>
                </p:cNvSpPr>
                <p:nvPr/>
              </p:nvSpPr>
              <p:spPr bwMode="auto">
                <a:xfrm>
                  <a:off x="2636838" y="1236663"/>
                  <a:ext cx="111125" cy="60325"/>
                </a:xfrm>
                <a:custGeom>
                  <a:avLst/>
                  <a:gdLst/>
                  <a:ahLst/>
                  <a:cxnLst>
                    <a:cxn ang="0">
                      <a:pos x="4" y="11"/>
                    </a:cxn>
                    <a:cxn ang="0">
                      <a:pos x="0" y="2"/>
                    </a:cxn>
                    <a:cxn ang="0">
                      <a:pos x="5" y="2"/>
                    </a:cxn>
                    <a:cxn ang="0">
                      <a:pos x="38" y="20"/>
                    </a:cxn>
                    <a:cxn ang="0">
                      <a:pos x="29" y="13"/>
                    </a:cxn>
                    <a:cxn ang="0">
                      <a:pos x="29" y="8"/>
                    </a:cxn>
                    <a:cxn ang="0">
                      <a:pos x="54" y="17"/>
                    </a:cxn>
                    <a:cxn ang="0">
                      <a:pos x="54" y="8"/>
                    </a:cxn>
                    <a:cxn ang="0">
                      <a:pos x="38" y="1"/>
                    </a:cxn>
                    <a:cxn ang="0">
                      <a:pos x="46" y="1"/>
                    </a:cxn>
                    <a:cxn ang="0">
                      <a:pos x="66" y="5"/>
                    </a:cxn>
                    <a:cxn ang="0">
                      <a:pos x="75" y="2"/>
                    </a:cxn>
                    <a:cxn ang="0">
                      <a:pos x="84" y="13"/>
                    </a:cxn>
                    <a:cxn ang="0">
                      <a:pos x="80" y="41"/>
                    </a:cxn>
                    <a:cxn ang="0">
                      <a:pos x="62" y="43"/>
                    </a:cxn>
                    <a:cxn ang="0">
                      <a:pos x="48" y="41"/>
                    </a:cxn>
                    <a:cxn ang="0">
                      <a:pos x="51" y="36"/>
                    </a:cxn>
                    <a:cxn ang="0">
                      <a:pos x="51" y="32"/>
                    </a:cxn>
                    <a:cxn ang="0">
                      <a:pos x="62" y="25"/>
                    </a:cxn>
                    <a:cxn ang="0">
                      <a:pos x="57" y="24"/>
                    </a:cxn>
                    <a:cxn ang="0">
                      <a:pos x="25" y="28"/>
                    </a:cxn>
                    <a:cxn ang="0">
                      <a:pos x="20" y="23"/>
                    </a:cxn>
                    <a:cxn ang="0">
                      <a:pos x="13" y="23"/>
                    </a:cxn>
                    <a:cxn ang="0">
                      <a:pos x="12" y="19"/>
                    </a:cxn>
                    <a:cxn ang="0">
                      <a:pos x="1" y="14"/>
                    </a:cxn>
                    <a:cxn ang="0">
                      <a:pos x="1" y="6"/>
                    </a:cxn>
                    <a:cxn ang="0">
                      <a:pos x="4" y="11"/>
                    </a:cxn>
                  </a:cxnLst>
                  <a:rect l="0" t="0" r="r" b="b"/>
                  <a:pathLst>
                    <a:path w="84" h="45">
                      <a:moveTo>
                        <a:pt x="4" y="11"/>
                      </a:moveTo>
                      <a:cubicBezTo>
                        <a:pt x="2" y="9"/>
                        <a:pt x="0" y="6"/>
                        <a:pt x="0" y="2"/>
                      </a:cubicBezTo>
                      <a:cubicBezTo>
                        <a:pt x="1" y="2"/>
                        <a:pt x="3" y="2"/>
                        <a:pt x="5" y="2"/>
                      </a:cubicBezTo>
                      <a:cubicBezTo>
                        <a:pt x="18" y="2"/>
                        <a:pt x="24" y="24"/>
                        <a:pt x="38" y="20"/>
                      </a:cubicBezTo>
                      <a:cubicBezTo>
                        <a:pt x="35" y="18"/>
                        <a:pt x="31" y="15"/>
                        <a:pt x="29" y="13"/>
                      </a:cubicBezTo>
                      <a:cubicBezTo>
                        <a:pt x="29" y="8"/>
                        <a:pt x="29" y="8"/>
                        <a:pt x="29" y="8"/>
                      </a:cubicBezTo>
                      <a:cubicBezTo>
                        <a:pt x="39" y="8"/>
                        <a:pt x="43" y="17"/>
                        <a:pt x="54" y="17"/>
                      </a:cubicBezTo>
                      <a:cubicBezTo>
                        <a:pt x="54" y="8"/>
                        <a:pt x="54" y="8"/>
                        <a:pt x="54" y="8"/>
                      </a:cubicBezTo>
                      <a:cubicBezTo>
                        <a:pt x="46" y="8"/>
                        <a:pt x="40" y="8"/>
                        <a:pt x="38" y="1"/>
                      </a:cubicBezTo>
                      <a:cubicBezTo>
                        <a:pt x="41" y="0"/>
                        <a:pt x="43" y="1"/>
                        <a:pt x="46" y="1"/>
                      </a:cubicBezTo>
                      <a:cubicBezTo>
                        <a:pt x="53" y="1"/>
                        <a:pt x="58" y="5"/>
                        <a:pt x="66" y="5"/>
                      </a:cubicBezTo>
                      <a:cubicBezTo>
                        <a:pt x="69" y="5"/>
                        <a:pt x="71" y="2"/>
                        <a:pt x="75" y="2"/>
                      </a:cubicBezTo>
                      <a:cubicBezTo>
                        <a:pt x="83" y="2"/>
                        <a:pt x="84" y="6"/>
                        <a:pt x="84" y="13"/>
                      </a:cubicBezTo>
                      <a:cubicBezTo>
                        <a:pt x="84" y="23"/>
                        <a:pt x="78" y="28"/>
                        <a:pt x="80" y="41"/>
                      </a:cubicBezTo>
                      <a:cubicBezTo>
                        <a:pt x="73" y="43"/>
                        <a:pt x="64" y="43"/>
                        <a:pt x="62" y="43"/>
                      </a:cubicBezTo>
                      <a:cubicBezTo>
                        <a:pt x="60" y="43"/>
                        <a:pt x="48" y="45"/>
                        <a:pt x="48" y="41"/>
                      </a:cubicBezTo>
                      <a:cubicBezTo>
                        <a:pt x="48" y="39"/>
                        <a:pt x="50" y="37"/>
                        <a:pt x="51" y="36"/>
                      </a:cubicBezTo>
                      <a:cubicBezTo>
                        <a:pt x="51" y="35"/>
                        <a:pt x="51" y="33"/>
                        <a:pt x="51" y="32"/>
                      </a:cubicBezTo>
                      <a:cubicBezTo>
                        <a:pt x="51" y="28"/>
                        <a:pt x="60" y="28"/>
                        <a:pt x="62" y="25"/>
                      </a:cubicBezTo>
                      <a:cubicBezTo>
                        <a:pt x="61" y="24"/>
                        <a:pt x="59" y="24"/>
                        <a:pt x="57" y="24"/>
                      </a:cubicBezTo>
                      <a:cubicBezTo>
                        <a:pt x="49" y="24"/>
                        <a:pt x="34" y="28"/>
                        <a:pt x="25" y="28"/>
                      </a:cubicBezTo>
                      <a:cubicBezTo>
                        <a:pt x="22" y="28"/>
                        <a:pt x="20" y="26"/>
                        <a:pt x="20" y="23"/>
                      </a:cubicBezTo>
                      <a:cubicBezTo>
                        <a:pt x="13" y="23"/>
                        <a:pt x="13" y="23"/>
                        <a:pt x="13" y="23"/>
                      </a:cubicBezTo>
                      <a:cubicBezTo>
                        <a:pt x="12" y="19"/>
                        <a:pt x="12" y="19"/>
                        <a:pt x="12" y="19"/>
                      </a:cubicBezTo>
                      <a:cubicBezTo>
                        <a:pt x="7" y="20"/>
                        <a:pt x="4" y="17"/>
                        <a:pt x="1" y="14"/>
                      </a:cubicBezTo>
                      <a:cubicBezTo>
                        <a:pt x="1" y="6"/>
                        <a:pt x="1" y="6"/>
                        <a:pt x="1" y="6"/>
                      </a:cubicBezTo>
                      <a:lnTo>
                        <a:pt x="4" y="1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0" name="Freeform 65">
                  <a:extLst>
                    <a:ext uri="{FF2B5EF4-FFF2-40B4-BE49-F238E27FC236}">
                      <a16:creationId xmlns:a16="http://schemas.microsoft.com/office/drawing/2014/main" id="{9FECC891-7745-4510-A798-520B4D8C3F03}"/>
                    </a:ext>
                  </a:extLst>
                </p:cNvPr>
                <p:cNvSpPr>
                  <a:spLocks/>
                </p:cNvSpPr>
                <p:nvPr/>
              </p:nvSpPr>
              <p:spPr bwMode="auto">
                <a:xfrm>
                  <a:off x="2720975" y="1462088"/>
                  <a:ext cx="65088" cy="38100"/>
                </a:xfrm>
                <a:custGeom>
                  <a:avLst/>
                  <a:gdLst/>
                  <a:ahLst/>
                  <a:cxnLst>
                    <a:cxn ang="0">
                      <a:pos x="38" y="29"/>
                    </a:cxn>
                    <a:cxn ang="0">
                      <a:pos x="0" y="16"/>
                    </a:cxn>
                    <a:cxn ang="0">
                      <a:pos x="9" y="14"/>
                    </a:cxn>
                    <a:cxn ang="0">
                      <a:pos x="22" y="0"/>
                    </a:cxn>
                    <a:cxn ang="0">
                      <a:pos x="49" y="22"/>
                    </a:cxn>
                    <a:cxn ang="0">
                      <a:pos x="38" y="29"/>
                    </a:cxn>
                  </a:cxnLst>
                  <a:rect l="0" t="0" r="r" b="b"/>
                  <a:pathLst>
                    <a:path w="49" h="29">
                      <a:moveTo>
                        <a:pt x="38" y="29"/>
                      </a:moveTo>
                      <a:cubicBezTo>
                        <a:pt x="32" y="29"/>
                        <a:pt x="0" y="17"/>
                        <a:pt x="0" y="16"/>
                      </a:cubicBezTo>
                      <a:cubicBezTo>
                        <a:pt x="0" y="12"/>
                        <a:pt x="8" y="14"/>
                        <a:pt x="9" y="14"/>
                      </a:cubicBezTo>
                      <a:cubicBezTo>
                        <a:pt x="15" y="12"/>
                        <a:pt x="13" y="0"/>
                        <a:pt x="22" y="0"/>
                      </a:cubicBezTo>
                      <a:cubicBezTo>
                        <a:pt x="28" y="0"/>
                        <a:pt x="46" y="16"/>
                        <a:pt x="49" y="22"/>
                      </a:cubicBezTo>
                      <a:cubicBezTo>
                        <a:pt x="45" y="25"/>
                        <a:pt x="43" y="29"/>
                        <a:pt x="38" y="2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1" name="Freeform 66">
                  <a:extLst>
                    <a:ext uri="{FF2B5EF4-FFF2-40B4-BE49-F238E27FC236}">
                      <a16:creationId xmlns:a16="http://schemas.microsoft.com/office/drawing/2014/main" id="{08CC61EC-C2D2-4363-8F73-42FF574BD47F}"/>
                    </a:ext>
                  </a:extLst>
                </p:cNvPr>
                <p:cNvSpPr>
                  <a:spLocks/>
                </p:cNvSpPr>
                <p:nvPr/>
              </p:nvSpPr>
              <p:spPr bwMode="auto">
                <a:xfrm>
                  <a:off x="2784475" y="1323975"/>
                  <a:ext cx="85725" cy="69850"/>
                </a:xfrm>
                <a:custGeom>
                  <a:avLst/>
                  <a:gdLst/>
                  <a:ahLst/>
                  <a:cxnLst>
                    <a:cxn ang="0">
                      <a:pos x="65" y="11"/>
                    </a:cxn>
                    <a:cxn ang="0">
                      <a:pos x="57" y="18"/>
                    </a:cxn>
                    <a:cxn ang="0">
                      <a:pos x="32" y="35"/>
                    </a:cxn>
                    <a:cxn ang="0">
                      <a:pos x="20" y="38"/>
                    </a:cxn>
                    <a:cxn ang="0">
                      <a:pos x="25" y="38"/>
                    </a:cxn>
                    <a:cxn ang="0">
                      <a:pos x="15" y="53"/>
                    </a:cxn>
                    <a:cxn ang="0">
                      <a:pos x="6" y="53"/>
                    </a:cxn>
                    <a:cxn ang="0">
                      <a:pos x="7" y="40"/>
                    </a:cxn>
                    <a:cxn ang="0">
                      <a:pos x="0" y="19"/>
                    </a:cxn>
                    <a:cxn ang="0">
                      <a:pos x="0" y="11"/>
                    </a:cxn>
                    <a:cxn ang="0">
                      <a:pos x="10" y="11"/>
                    </a:cxn>
                    <a:cxn ang="0">
                      <a:pos x="10" y="7"/>
                    </a:cxn>
                    <a:cxn ang="0">
                      <a:pos x="22" y="0"/>
                    </a:cxn>
                    <a:cxn ang="0">
                      <a:pos x="65" y="5"/>
                    </a:cxn>
                    <a:cxn ang="0">
                      <a:pos x="65" y="11"/>
                    </a:cxn>
                  </a:cxnLst>
                  <a:rect l="0" t="0" r="r" b="b"/>
                  <a:pathLst>
                    <a:path w="65" h="53">
                      <a:moveTo>
                        <a:pt x="65" y="11"/>
                      </a:moveTo>
                      <a:cubicBezTo>
                        <a:pt x="65" y="12"/>
                        <a:pt x="57" y="18"/>
                        <a:pt x="57" y="18"/>
                      </a:cubicBezTo>
                      <a:cubicBezTo>
                        <a:pt x="51" y="26"/>
                        <a:pt x="45" y="35"/>
                        <a:pt x="32" y="35"/>
                      </a:cubicBezTo>
                      <a:cubicBezTo>
                        <a:pt x="22" y="35"/>
                        <a:pt x="22" y="30"/>
                        <a:pt x="20" y="38"/>
                      </a:cubicBezTo>
                      <a:cubicBezTo>
                        <a:pt x="25" y="38"/>
                        <a:pt x="25" y="38"/>
                        <a:pt x="25" y="38"/>
                      </a:cubicBezTo>
                      <a:cubicBezTo>
                        <a:pt x="24" y="46"/>
                        <a:pt x="21" y="48"/>
                        <a:pt x="15" y="53"/>
                      </a:cubicBezTo>
                      <a:cubicBezTo>
                        <a:pt x="6" y="53"/>
                        <a:pt x="6" y="53"/>
                        <a:pt x="6" y="53"/>
                      </a:cubicBezTo>
                      <a:cubicBezTo>
                        <a:pt x="6" y="47"/>
                        <a:pt x="6" y="42"/>
                        <a:pt x="7" y="40"/>
                      </a:cubicBezTo>
                      <a:cubicBezTo>
                        <a:pt x="0" y="33"/>
                        <a:pt x="3" y="27"/>
                        <a:pt x="0" y="19"/>
                      </a:cubicBezTo>
                      <a:cubicBezTo>
                        <a:pt x="0" y="11"/>
                        <a:pt x="0" y="11"/>
                        <a:pt x="0" y="11"/>
                      </a:cubicBezTo>
                      <a:cubicBezTo>
                        <a:pt x="3" y="11"/>
                        <a:pt x="8" y="11"/>
                        <a:pt x="10" y="11"/>
                      </a:cubicBezTo>
                      <a:cubicBezTo>
                        <a:pt x="9" y="11"/>
                        <a:pt x="10" y="8"/>
                        <a:pt x="10" y="7"/>
                      </a:cubicBezTo>
                      <a:cubicBezTo>
                        <a:pt x="10" y="6"/>
                        <a:pt x="13" y="0"/>
                        <a:pt x="22" y="0"/>
                      </a:cubicBezTo>
                      <a:cubicBezTo>
                        <a:pt x="37" y="0"/>
                        <a:pt x="49" y="5"/>
                        <a:pt x="65" y="5"/>
                      </a:cubicBezTo>
                      <a:cubicBezTo>
                        <a:pt x="65" y="8"/>
                        <a:pt x="65" y="9"/>
                        <a:pt x="65"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2" name="Freeform 67">
                  <a:extLst>
                    <a:ext uri="{FF2B5EF4-FFF2-40B4-BE49-F238E27FC236}">
                      <a16:creationId xmlns:a16="http://schemas.microsoft.com/office/drawing/2014/main" id="{E08F51B0-E4D8-4763-AF8F-D9064D326FFA}"/>
                    </a:ext>
                  </a:extLst>
                </p:cNvPr>
                <p:cNvSpPr>
                  <a:spLocks/>
                </p:cNvSpPr>
                <p:nvPr/>
              </p:nvSpPr>
              <p:spPr bwMode="auto">
                <a:xfrm>
                  <a:off x="2608263" y="1198563"/>
                  <a:ext cx="28575" cy="23813"/>
                </a:xfrm>
                <a:custGeom>
                  <a:avLst/>
                  <a:gdLst/>
                  <a:ahLst/>
                  <a:cxnLst>
                    <a:cxn ang="0">
                      <a:pos x="21" y="12"/>
                    </a:cxn>
                    <a:cxn ang="0">
                      <a:pos x="15" y="18"/>
                    </a:cxn>
                    <a:cxn ang="0">
                      <a:pos x="0" y="0"/>
                    </a:cxn>
                    <a:cxn ang="0">
                      <a:pos x="21" y="12"/>
                    </a:cxn>
                  </a:cxnLst>
                  <a:rect l="0" t="0" r="r" b="b"/>
                  <a:pathLst>
                    <a:path w="21" h="18">
                      <a:moveTo>
                        <a:pt x="21" y="12"/>
                      </a:moveTo>
                      <a:cubicBezTo>
                        <a:pt x="21" y="16"/>
                        <a:pt x="18" y="18"/>
                        <a:pt x="15" y="18"/>
                      </a:cubicBezTo>
                      <a:cubicBezTo>
                        <a:pt x="10" y="18"/>
                        <a:pt x="0" y="6"/>
                        <a:pt x="0" y="0"/>
                      </a:cubicBezTo>
                      <a:cubicBezTo>
                        <a:pt x="11" y="0"/>
                        <a:pt x="12" y="9"/>
                        <a:pt x="21"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3" name="Freeform 68">
                  <a:extLst>
                    <a:ext uri="{FF2B5EF4-FFF2-40B4-BE49-F238E27FC236}">
                      <a16:creationId xmlns:a16="http://schemas.microsoft.com/office/drawing/2014/main" id="{9A07AC81-7836-4708-9339-5F74B4ABD3C9}"/>
                    </a:ext>
                  </a:extLst>
                </p:cNvPr>
                <p:cNvSpPr>
                  <a:spLocks/>
                </p:cNvSpPr>
                <p:nvPr/>
              </p:nvSpPr>
              <p:spPr bwMode="auto">
                <a:xfrm>
                  <a:off x="2625725" y="1277938"/>
                  <a:ext cx="19050" cy="15875"/>
                </a:xfrm>
                <a:custGeom>
                  <a:avLst/>
                  <a:gdLst/>
                  <a:ahLst/>
                  <a:cxnLst>
                    <a:cxn ang="0">
                      <a:pos x="12" y="0"/>
                    </a:cxn>
                    <a:cxn ang="0">
                      <a:pos x="15" y="6"/>
                    </a:cxn>
                    <a:cxn ang="0">
                      <a:pos x="9" y="12"/>
                    </a:cxn>
                    <a:cxn ang="0">
                      <a:pos x="0" y="12"/>
                    </a:cxn>
                    <a:cxn ang="0">
                      <a:pos x="12" y="0"/>
                    </a:cxn>
                  </a:cxnLst>
                  <a:rect l="0" t="0" r="r" b="b"/>
                  <a:pathLst>
                    <a:path w="15" h="12">
                      <a:moveTo>
                        <a:pt x="12" y="0"/>
                      </a:moveTo>
                      <a:cubicBezTo>
                        <a:pt x="13" y="2"/>
                        <a:pt x="15" y="3"/>
                        <a:pt x="15" y="6"/>
                      </a:cubicBezTo>
                      <a:cubicBezTo>
                        <a:pt x="15" y="12"/>
                        <a:pt x="11" y="12"/>
                        <a:pt x="9" y="12"/>
                      </a:cubicBezTo>
                      <a:cubicBezTo>
                        <a:pt x="4" y="12"/>
                        <a:pt x="3" y="11"/>
                        <a:pt x="0" y="12"/>
                      </a:cubicBezTo>
                      <a:cubicBezTo>
                        <a:pt x="2" y="4"/>
                        <a:pt x="6" y="2"/>
                        <a:pt x="12"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4" name="Freeform 69">
                  <a:extLst>
                    <a:ext uri="{FF2B5EF4-FFF2-40B4-BE49-F238E27FC236}">
                      <a16:creationId xmlns:a16="http://schemas.microsoft.com/office/drawing/2014/main" id="{F15EEA58-B4B6-4660-A231-91C3172633FB}"/>
                    </a:ext>
                  </a:extLst>
                </p:cNvPr>
                <p:cNvSpPr>
                  <a:spLocks/>
                </p:cNvSpPr>
                <p:nvPr/>
              </p:nvSpPr>
              <p:spPr bwMode="auto">
                <a:xfrm>
                  <a:off x="2614613" y="1139825"/>
                  <a:ext cx="109538" cy="57150"/>
                </a:xfrm>
                <a:custGeom>
                  <a:avLst/>
                  <a:gdLst/>
                  <a:ahLst/>
                  <a:cxnLst>
                    <a:cxn ang="0">
                      <a:pos x="54" y="32"/>
                    </a:cxn>
                    <a:cxn ang="0">
                      <a:pos x="33" y="30"/>
                    </a:cxn>
                    <a:cxn ang="0">
                      <a:pos x="19" y="29"/>
                    </a:cxn>
                    <a:cxn ang="0">
                      <a:pos x="7" y="25"/>
                    </a:cxn>
                    <a:cxn ang="0">
                      <a:pos x="20" y="20"/>
                    </a:cxn>
                    <a:cxn ang="0">
                      <a:pos x="20" y="15"/>
                    </a:cxn>
                    <a:cxn ang="0">
                      <a:pos x="5" y="15"/>
                    </a:cxn>
                    <a:cxn ang="0">
                      <a:pos x="8" y="10"/>
                    </a:cxn>
                    <a:cxn ang="0">
                      <a:pos x="0" y="3"/>
                    </a:cxn>
                    <a:cxn ang="0">
                      <a:pos x="14" y="0"/>
                    </a:cxn>
                    <a:cxn ang="0">
                      <a:pos x="31" y="8"/>
                    </a:cxn>
                    <a:cxn ang="0">
                      <a:pos x="40" y="4"/>
                    </a:cxn>
                    <a:cxn ang="0">
                      <a:pos x="53" y="15"/>
                    </a:cxn>
                    <a:cxn ang="0">
                      <a:pos x="60" y="11"/>
                    </a:cxn>
                    <a:cxn ang="0">
                      <a:pos x="73" y="21"/>
                    </a:cxn>
                    <a:cxn ang="0">
                      <a:pos x="70" y="26"/>
                    </a:cxn>
                    <a:cxn ang="0">
                      <a:pos x="82" y="37"/>
                    </a:cxn>
                    <a:cxn ang="0">
                      <a:pos x="74" y="43"/>
                    </a:cxn>
                    <a:cxn ang="0">
                      <a:pos x="54" y="32"/>
                    </a:cxn>
                  </a:cxnLst>
                  <a:rect l="0" t="0" r="r" b="b"/>
                  <a:pathLst>
                    <a:path w="82" h="43">
                      <a:moveTo>
                        <a:pt x="54" y="32"/>
                      </a:moveTo>
                      <a:cubicBezTo>
                        <a:pt x="46" y="32"/>
                        <a:pt x="41" y="29"/>
                        <a:pt x="33" y="30"/>
                      </a:cubicBezTo>
                      <a:cubicBezTo>
                        <a:pt x="31" y="26"/>
                        <a:pt x="25" y="29"/>
                        <a:pt x="19" y="29"/>
                      </a:cubicBezTo>
                      <a:cubicBezTo>
                        <a:pt x="13" y="29"/>
                        <a:pt x="11" y="29"/>
                        <a:pt x="7" y="25"/>
                      </a:cubicBezTo>
                      <a:cubicBezTo>
                        <a:pt x="11" y="21"/>
                        <a:pt x="15" y="22"/>
                        <a:pt x="20" y="20"/>
                      </a:cubicBezTo>
                      <a:cubicBezTo>
                        <a:pt x="19" y="18"/>
                        <a:pt x="19" y="16"/>
                        <a:pt x="20" y="15"/>
                      </a:cubicBezTo>
                      <a:cubicBezTo>
                        <a:pt x="10" y="15"/>
                        <a:pt x="8" y="17"/>
                        <a:pt x="5" y="15"/>
                      </a:cubicBezTo>
                      <a:cubicBezTo>
                        <a:pt x="6" y="14"/>
                        <a:pt x="7" y="12"/>
                        <a:pt x="8" y="10"/>
                      </a:cubicBezTo>
                      <a:cubicBezTo>
                        <a:pt x="2" y="10"/>
                        <a:pt x="0" y="9"/>
                        <a:pt x="0" y="3"/>
                      </a:cubicBezTo>
                      <a:cubicBezTo>
                        <a:pt x="6" y="3"/>
                        <a:pt x="9" y="0"/>
                        <a:pt x="14" y="0"/>
                      </a:cubicBezTo>
                      <a:cubicBezTo>
                        <a:pt x="24" y="0"/>
                        <a:pt x="26" y="8"/>
                        <a:pt x="31" y="8"/>
                      </a:cubicBezTo>
                      <a:cubicBezTo>
                        <a:pt x="35" y="8"/>
                        <a:pt x="36" y="4"/>
                        <a:pt x="40" y="4"/>
                      </a:cubicBezTo>
                      <a:cubicBezTo>
                        <a:pt x="49" y="4"/>
                        <a:pt x="48" y="15"/>
                        <a:pt x="53" y="15"/>
                      </a:cubicBezTo>
                      <a:cubicBezTo>
                        <a:pt x="56" y="15"/>
                        <a:pt x="57" y="11"/>
                        <a:pt x="60" y="11"/>
                      </a:cubicBezTo>
                      <a:cubicBezTo>
                        <a:pt x="66" y="11"/>
                        <a:pt x="71" y="19"/>
                        <a:pt x="73" y="21"/>
                      </a:cubicBezTo>
                      <a:cubicBezTo>
                        <a:pt x="72" y="22"/>
                        <a:pt x="70" y="24"/>
                        <a:pt x="70" y="26"/>
                      </a:cubicBezTo>
                      <a:cubicBezTo>
                        <a:pt x="73" y="29"/>
                        <a:pt x="82" y="33"/>
                        <a:pt x="82" y="37"/>
                      </a:cubicBezTo>
                      <a:cubicBezTo>
                        <a:pt x="82" y="42"/>
                        <a:pt x="77" y="43"/>
                        <a:pt x="74" y="43"/>
                      </a:cubicBezTo>
                      <a:cubicBezTo>
                        <a:pt x="63" y="43"/>
                        <a:pt x="64" y="32"/>
                        <a:pt x="54" y="3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5" name="Freeform 70">
                  <a:extLst>
                    <a:ext uri="{FF2B5EF4-FFF2-40B4-BE49-F238E27FC236}">
                      <a16:creationId xmlns:a16="http://schemas.microsoft.com/office/drawing/2014/main" id="{D356FD6A-8D1A-46D1-AC9D-71B328647866}"/>
                    </a:ext>
                  </a:extLst>
                </p:cNvPr>
                <p:cNvSpPr>
                  <a:spLocks/>
                </p:cNvSpPr>
                <p:nvPr/>
              </p:nvSpPr>
              <p:spPr bwMode="auto">
                <a:xfrm>
                  <a:off x="2657475" y="1189038"/>
                  <a:ext cx="30163" cy="9525"/>
                </a:xfrm>
                <a:custGeom>
                  <a:avLst/>
                  <a:gdLst/>
                  <a:ahLst/>
                  <a:cxnLst>
                    <a:cxn ang="0">
                      <a:pos x="8" y="7"/>
                    </a:cxn>
                    <a:cxn ang="0">
                      <a:pos x="12" y="0"/>
                    </a:cxn>
                    <a:cxn ang="0">
                      <a:pos x="23" y="4"/>
                    </a:cxn>
                    <a:cxn ang="0">
                      <a:pos x="8" y="7"/>
                    </a:cxn>
                  </a:cxnLst>
                  <a:rect l="0" t="0" r="r" b="b"/>
                  <a:pathLst>
                    <a:path w="23" h="7">
                      <a:moveTo>
                        <a:pt x="8" y="7"/>
                      </a:moveTo>
                      <a:cubicBezTo>
                        <a:pt x="0" y="7"/>
                        <a:pt x="11" y="0"/>
                        <a:pt x="12" y="0"/>
                      </a:cubicBezTo>
                      <a:cubicBezTo>
                        <a:pt x="17" y="0"/>
                        <a:pt x="19" y="3"/>
                        <a:pt x="23" y="4"/>
                      </a:cubicBezTo>
                      <a:cubicBezTo>
                        <a:pt x="20" y="7"/>
                        <a:pt x="15" y="7"/>
                        <a:pt x="8" y="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6" name="Freeform 71">
                  <a:extLst>
                    <a:ext uri="{FF2B5EF4-FFF2-40B4-BE49-F238E27FC236}">
                      <a16:creationId xmlns:a16="http://schemas.microsoft.com/office/drawing/2014/main" id="{397D1FE3-1CFF-4B6C-959A-AF989428C22E}"/>
                    </a:ext>
                  </a:extLst>
                </p:cNvPr>
                <p:cNvSpPr>
                  <a:spLocks/>
                </p:cNvSpPr>
                <p:nvPr/>
              </p:nvSpPr>
              <p:spPr bwMode="auto">
                <a:xfrm>
                  <a:off x="2765425" y="1223963"/>
                  <a:ext cx="287338" cy="90488"/>
                </a:xfrm>
                <a:custGeom>
                  <a:avLst/>
                  <a:gdLst/>
                  <a:ahLst/>
                  <a:cxnLst>
                    <a:cxn ang="0">
                      <a:pos x="215" y="45"/>
                    </a:cxn>
                    <a:cxn ang="0">
                      <a:pos x="210" y="51"/>
                    </a:cxn>
                    <a:cxn ang="0">
                      <a:pos x="216" y="52"/>
                    </a:cxn>
                    <a:cxn ang="0">
                      <a:pos x="179" y="67"/>
                    </a:cxn>
                    <a:cxn ang="0">
                      <a:pos x="170" y="60"/>
                    </a:cxn>
                    <a:cxn ang="0">
                      <a:pos x="159" y="66"/>
                    </a:cxn>
                    <a:cxn ang="0">
                      <a:pos x="124" y="66"/>
                    </a:cxn>
                    <a:cxn ang="0">
                      <a:pos x="102" y="60"/>
                    </a:cxn>
                    <a:cxn ang="0">
                      <a:pos x="97" y="60"/>
                    </a:cxn>
                    <a:cxn ang="0">
                      <a:pos x="84" y="67"/>
                    </a:cxn>
                    <a:cxn ang="0">
                      <a:pos x="53" y="47"/>
                    </a:cxn>
                    <a:cxn ang="0">
                      <a:pos x="58" y="40"/>
                    </a:cxn>
                    <a:cxn ang="0">
                      <a:pos x="40" y="18"/>
                    </a:cxn>
                    <a:cxn ang="0">
                      <a:pos x="32" y="22"/>
                    </a:cxn>
                    <a:cxn ang="0">
                      <a:pos x="0" y="7"/>
                    </a:cxn>
                    <a:cxn ang="0">
                      <a:pos x="13" y="0"/>
                    </a:cxn>
                    <a:cxn ang="0">
                      <a:pos x="51" y="15"/>
                    </a:cxn>
                    <a:cxn ang="0">
                      <a:pos x="60" y="12"/>
                    </a:cxn>
                    <a:cxn ang="0">
                      <a:pos x="68" y="12"/>
                    </a:cxn>
                    <a:cxn ang="0">
                      <a:pos x="89" y="25"/>
                    </a:cxn>
                    <a:cxn ang="0">
                      <a:pos x="71" y="25"/>
                    </a:cxn>
                    <a:cxn ang="0">
                      <a:pos x="91" y="35"/>
                    </a:cxn>
                    <a:cxn ang="0">
                      <a:pos x="88" y="38"/>
                    </a:cxn>
                    <a:cxn ang="0">
                      <a:pos x="95" y="40"/>
                    </a:cxn>
                    <a:cxn ang="0">
                      <a:pos x="125" y="45"/>
                    </a:cxn>
                    <a:cxn ang="0">
                      <a:pos x="181" y="34"/>
                    </a:cxn>
                    <a:cxn ang="0">
                      <a:pos x="216" y="46"/>
                    </a:cxn>
                    <a:cxn ang="0">
                      <a:pos x="211" y="47"/>
                    </a:cxn>
                    <a:cxn ang="0">
                      <a:pos x="215" y="45"/>
                    </a:cxn>
                  </a:cxnLst>
                  <a:rect l="0" t="0" r="r" b="b"/>
                  <a:pathLst>
                    <a:path w="216" h="68">
                      <a:moveTo>
                        <a:pt x="215" y="45"/>
                      </a:moveTo>
                      <a:cubicBezTo>
                        <a:pt x="213" y="46"/>
                        <a:pt x="211" y="48"/>
                        <a:pt x="210" y="51"/>
                      </a:cubicBezTo>
                      <a:cubicBezTo>
                        <a:pt x="213" y="52"/>
                        <a:pt x="216" y="52"/>
                        <a:pt x="216" y="52"/>
                      </a:cubicBezTo>
                      <a:cubicBezTo>
                        <a:pt x="215" y="67"/>
                        <a:pt x="195" y="67"/>
                        <a:pt x="179" y="67"/>
                      </a:cubicBezTo>
                      <a:cubicBezTo>
                        <a:pt x="174" y="67"/>
                        <a:pt x="171" y="64"/>
                        <a:pt x="170" y="60"/>
                      </a:cubicBezTo>
                      <a:cubicBezTo>
                        <a:pt x="164" y="61"/>
                        <a:pt x="163" y="64"/>
                        <a:pt x="159" y="66"/>
                      </a:cubicBezTo>
                      <a:cubicBezTo>
                        <a:pt x="124" y="66"/>
                        <a:pt x="124" y="66"/>
                        <a:pt x="124" y="66"/>
                      </a:cubicBezTo>
                      <a:cubicBezTo>
                        <a:pt x="115" y="68"/>
                        <a:pt x="101" y="67"/>
                        <a:pt x="102" y="60"/>
                      </a:cubicBezTo>
                      <a:cubicBezTo>
                        <a:pt x="97" y="60"/>
                        <a:pt x="97" y="60"/>
                        <a:pt x="97" y="60"/>
                      </a:cubicBezTo>
                      <a:cubicBezTo>
                        <a:pt x="95" y="62"/>
                        <a:pt x="88" y="67"/>
                        <a:pt x="84" y="67"/>
                      </a:cubicBezTo>
                      <a:cubicBezTo>
                        <a:pt x="75" y="67"/>
                        <a:pt x="53" y="56"/>
                        <a:pt x="53" y="47"/>
                      </a:cubicBezTo>
                      <a:cubicBezTo>
                        <a:pt x="53" y="44"/>
                        <a:pt x="56" y="41"/>
                        <a:pt x="58" y="40"/>
                      </a:cubicBezTo>
                      <a:cubicBezTo>
                        <a:pt x="50" y="32"/>
                        <a:pt x="48" y="25"/>
                        <a:pt x="40" y="18"/>
                      </a:cubicBezTo>
                      <a:cubicBezTo>
                        <a:pt x="38" y="20"/>
                        <a:pt x="35" y="22"/>
                        <a:pt x="32" y="22"/>
                      </a:cubicBezTo>
                      <a:cubicBezTo>
                        <a:pt x="27" y="22"/>
                        <a:pt x="0" y="11"/>
                        <a:pt x="0" y="7"/>
                      </a:cubicBezTo>
                      <a:cubicBezTo>
                        <a:pt x="0" y="0"/>
                        <a:pt x="8" y="0"/>
                        <a:pt x="13" y="0"/>
                      </a:cubicBezTo>
                      <a:cubicBezTo>
                        <a:pt x="33" y="0"/>
                        <a:pt x="36" y="15"/>
                        <a:pt x="51" y="15"/>
                      </a:cubicBezTo>
                      <a:cubicBezTo>
                        <a:pt x="56" y="15"/>
                        <a:pt x="58" y="15"/>
                        <a:pt x="60" y="12"/>
                      </a:cubicBezTo>
                      <a:cubicBezTo>
                        <a:pt x="63" y="12"/>
                        <a:pt x="68" y="12"/>
                        <a:pt x="68" y="12"/>
                      </a:cubicBezTo>
                      <a:cubicBezTo>
                        <a:pt x="65" y="22"/>
                        <a:pt x="85" y="19"/>
                        <a:pt x="89" y="25"/>
                      </a:cubicBezTo>
                      <a:cubicBezTo>
                        <a:pt x="71" y="25"/>
                        <a:pt x="71" y="25"/>
                        <a:pt x="71" y="25"/>
                      </a:cubicBezTo>
                      <a:cubicBezTo>
                        <a:pt x="74" y="37"/>
                        <a:pt x="85" y="30"/>
                        <a:pt x="91" y="35"/>
                      </a:cubicBezTo>
                      <a:cubicBezTo>
                        <a:pt x="90" y="36"/>
                        <a:pt x="88" y="36"/>
                        <a:pt x="88" y="38"/>
                      </a:cubicBezTo>
                      <a:cubicBezTo>
                        <a:pt x="88" y="44"/>
                        <a:pt x="93" y="41"/>
                        <a:pt x="95" y="40"/>
                      </a:cubicBezTo>
                      <a:cubicBezTo>
                        <a:pt x="106" y="42"/>
                        <a:pt x="114" y="45"/>
                        <a:pt x="125" y="45"/>
                      </a:cubicBezTo>
                      <a:cubicBezTo>
                        <a:pt x="150" y="45"/>
                        <a:pt x="158" y="34"/>
                        <a:pt x="181" y="34"/>
                      </a:cubicBezTo>
                      <a:cubicBezTo>
                        <a:pt x="198" y="34"/>
                        <a:pt x="210" y="35"/>
                        <a:pt x="216" y="46"/>
                      </a:cubicBezTo>
                      <a:cubicBezTo>
                        <a:pt x="215" y="47"/>
                        <a:pt x="213" y="47"/>
                        <a:pt x="211" y="47"/>
                      </a:cubicBezTo>
                      <a:lnTo>
                        <a:pt x="215" y="45"/>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7" name="Freeform 72">
                  <a:extLst>
                    <a:ext uri="{FF2B5EF4-FFF2-40B4-BE49-F238E27FC236}">
                      <a16:creationId xmlns:a16="http://schemas.microsoft.com/office/drawing/2014/main" id="{43CD2E3E-CC45-4806-8ADF-00EB7E8D7BF7}"/>
                    </a:ext>
                  </a:extLst>
                </p:cNvPr>
                <p:cNvSpPr>
                  <a:spLocks/>
                </p:cNvSpPr>
                <p:nvPr/>
              </p:nvSpPr>
              <p:spPr bwMode="auto">
                <a:xfrm>
                  <a:off x="2768600" y="1271588"/>
                  <a:ext cx="49213" cy="38100"/>
                </a:xfrm>
                <a:custGeom>
                  <a:avLst/>
                  <a:gdLst/>
                  <a:ahLst/>
                  <a:cxnLst>
                    <a:cxn ang="0">
                      <a:pos x="6" y="10"/>
                    </a:cxn>
                    <a:cxn ang="0">
                      <a:pos x="19" y="0"/>
                    </a:cxn>
                    <a:cxn ang="0">
                      <a:pos x="37" y="15"/>
                    </a:cxn>
                    <a:cxn ang="0">
                      <a:pos x="29" y="29"/>
                    </a:cxn>
                    <a:cxn ang="0">
                      <a:pos x="0" y="17"/>
                    </a:cxn>
                    <a:cxn ang="0">
                      <a:pos x="6" y="10"/>
                    </a:cxn>
                  </a:cxnLst>
                  <a:rect l="0" t="0" r="r" b="b"/>
                  <a:pathLst>
                    <a:path w="37" h="29">
                      <a:moveTo>
                        <a:pt x="6" y="10"/>
                      </a:moveTo>
                      <a:cubicBezTo>
                        <a:pt x="10" y="10"/>
                        <a:pt x="9" y="0"/>
                        <a:pt x="19" y="0"/>
                      </a:cubicBezTo>
                      <a:cubicBezTo>
                        <a:pt x="27" y="0"/>
                        <a:pt x="37" y="9"/>
                        <a:pt x="37" y="15"/>
                      </a:cubicBezTo>
                      <a:cubicBezTo>
                        <a:pt x="37" y="22"/>
                        <a:pt x="35" y="29"/>
                        <a:pt x="29" y="29"/>
                      </a:cubicBezTo>
                      <a:cubicBezTo>
                        <a:pt x="25" y="29"/>
                        <a:pt x="0" y="17"/>
                        <a:pt x="0" y="17"/>
                      </a:cubicBezTo>
                      <a:cubicBezTo>
                        <a:pt x="0" y="13"/>
                        <a:pt x="5" y="10"/>
                        <a:pt x="6"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8" name="Freeform 73">
                  <a:extLst>
                    <a:ext uri="{FF2B5EF4-FFF2-40B4-BE49-F238E27FC236}">
                      <a16:creationId xmlns:a16="http://schemas.microsoft.com/office/drawing/2014/main" id="{B2B8832F-359D-4113-AB42-956B25107689}"/>
                    </a:ext>
                  </a:extLst>
                </p:cNvPr>
                <p:cNvSpPr>
                  <a:spLocks/>
                </p:cNvSpPr>
                <p:nvPr/>
              </p:nvSpPr>
              <p:spPr bwMode="auto">
                <a:xfrm>
                  <a:off x="2774950" y="1198563"/>
                  <a:ext cx="46038" cy="12700"/>
                </a:xfrm>
                <a:custGeom>
                  <a:avLst/>
                  <a:gdLst/>
                  <a:ahLst/>
                  <a:cxnLst>
                    <a:cxn ang="0">
                      <a:pos x="29" y="0"/>
                    </a:cxn>
                    <a:cxn ang="0">
                      <a:pos x="35" y="0"/>
                    </a:cxn>
                    <a:cxn ang="0">
                      <a:pos x="35" y="6"/>
                    </a:cxn>
                    <a:cxn ang="0">
                      <a:pos x="28" y="10"/>
                    </a:cxn>
                    <a:cxn ang="0">
                      <a:pos x="0" y="5"/>
                    </a:cxn>
                    <a:cxn ang="0">
                      <a:pos x="29" y="0"/>
                    </a:cxn>
                  </a:cxnLst>
                  <a:rect l="0" t="0" r="r" b="b"/>
                  <a:pathLst>
                    <a:path w="35" h="10">
                      <a:moveTo>
                        <a:pt x="29" y="0"/>
                      </a:moveTo>
                      <a:cubicBezTo>
                        <a:pt x="34" y="0"/>
                        <a:pt x="30" y="1"/>
                        <a:pt x="35" y="0"/>
                      </a:cubicBezTo>
                      <a:cubicBezTo>
                        <a:pt x="35" y="3"/>
                        <a:pt x="35" y="5"/>
                        <a:pt x="35" y="6"/>
                      </a:cubicBezTo>
                      <a:cubicBezTo>
                        <a:pt x="35" y="8"/>
                        <a:pt x="32" y="10"/>
                        <a:pt x="28" y="10"/>
                      </a:cubicBezTo>
                      <a:cubicBezTo>
                        <a:pt x="26" y="10"/>
                        <a:pt x="0" y="5"/>
                        <a:pt x="0" y="5"/>
                      </a:cubicBezTo>
                      <a:cubicBezTo>
                        <a:pt x="5" y="1"/>
                        <a:pt x="21" y="0"/>
                        <a:pt x="29"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59" name="Freeform 74">
                  <a:extLst>
                    <a:ext uri="{FF2B5EF4-FFF2-40B4-BE49-F238E27FC236}">
                      <a16:creationId xmlns:a16="http://schemas.microsoft.com/office/drawing/2014/main" id="{66B46A6F-7A96-4A9F-B976-31990C9899B7}"/>
                    </a:ext>
                  </a:extLst>
                </p:cNvPr>
                <p:cNvSpPr>
                  <a:spLocks/>
                </p:cNvSpPr>
                <p:nvPr/>
              </p:nvSpPr>
              <p:spPr bwMode="auto">
                <a:xfrm>
                  <a:off x="2740025" y="1154113"/>
                  <a:ext cx="53975" cy="44450"/>
                </a:xfrm>
                <a:custGeom>
                  <a:avLst/>
                  <a:gdLst/>
                  <a:ahLst/>
                  <a:cxnLst>
                    <a:cxn ang="0">
                      <a:pos x="10" y="28"/>
                    </a:cxn>
                    <a:cxn ang="0">
                      <a:pos x="14" y="23"/>
                    </a:cxn>
                    <a:cxn ang="0">
                      <a:pos x="0" y="7"/>
                    </a:cxn>
                    <a:cxn ang="0">
                      <a:pos x="10" y="0"/>
                    </a:cxn>
                    <a:cxn ang="0">
                      <a:pos x="25" y="7"/>
                    </a:cxn>
                    <a:cxn ang="0">
                      <a:pos x="41" y="17"/>
                    </a:cxn>
                    <a:cxn ang="0">
                      <a:pos x="41" y="28"/>
                    </a:cxn>
                    <a:cxn ang="0">
                      <a:pos x="10" y="28"/>
                    </a:cxn>
                  </a:cxnLst>
                  <a:rect l="0" t="0" r="r" b="b"/>
                  <a:pathLst>
                    <a:path w="41" h="33">
                      <a:moveTo>
                        <a:pt x="10" y="28"/>
                      </a:moveTo>
                      <a:cubicBezTo>
                        <a:pt x="10" y="26"/>
                        <a:pt x="13" y="24"/>
                        <a:pt x="14" y="23"/>
                      </a:cubicBezTo>
                      <a:cubicBezTo>
                        <a:pt x="9" y="18"/>
                        <a:pt x="0" y="15"/>
                        <a:pt x="0" y="7"/>
                      </a:cubicBezTo>
                      <a:cubicBezTo>
                        <a:pt x="0" y="2"/>
                        <a:pt x="6" y="0"/>
                        <a:pt x="10" y="0"/>
                      </a:cubicBezTo>
                      <a:cubicBezTo>
                        <a:pt x="11" y="4"/>
                        <a:pt x="21" y="7"/>
                        <a:pt x="25" y="7"/>
                      </a:cubicBezTo>
                      <a:cubicBezTo>
                        <a:pt x="25" y="17"/>
                        <a:pt x="41" y="7"/>
                        <a:pt x="41" y="17"/>
                      </a:cubicBezTo>
                      <a:cubicBezTo>
                        <a:pt x="41" y="20"/>
                        <a:pt x="39" y="23"/>
                        <a:pt x="41" y="28"/>
                      </a:cubicBezTo>
                      <a:cubicBezTo>
                        <a:pt x="25" y="31"/>
                        <a:pt x="10" y="33"/>
                        <a:pt x="10" y="2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0" name="Freeform 75">
                  <a:extLst>
                    <a:ext uri="{FF2B5EF4-FFF2-40B4-BE49-F238E27FC236}">
                      <a16:creationId xmlns:a16="http://schemas.microsoft.com/office/drawing/2014/main" id="{4B42C3F0-C0BF-499F-98E2-8E93939ED156}"/>
                    </a:ext>
                  </a:extLst>
                </p:cNvPr>
                <p:cNvSpPr>
                  <a:spLocks/>
                </p:cNvSpPr>
                <p:nvPr/>
              </p:nvSpPr>
              <p:spPr bwMode="auto">
                <a:xfrm>
                  <a:off x="2719388" y="1114425"/>
                  <a:ext cx="20638" cy="12700"/>
                </a:xfrm>
                <a:custGeom>
                  <a:avLst/>
                  <a:gdLst/>
                  <a:ahLst/>
                  <a:cxnLst>
                    <a:cxn ang="0">
                      <a:pos x="16" y="0"/>
                    </a:cxn>
                    <a:cxn ang="0">
                      <a:pos x="16" y="9"/>
                    </a:cxn>
                    <a:cxn ang="0">
                      <a:pos x="8" y="9"/>
                    </a:cxn>
                    <a:cxn ang="0">
                      <a:pos x="0" y="0"/>
                    </a:cxn>
                    <a:cxn ang="0">
                      <a:pos x="16" y="0"/>
                    </a:cxn>
                  </a:cxnLst>
                  <a:rect l="0" t="0" r="r" b="b"/>
                  <a:pathLst>
                    <a:path w="16" h="9">
                      <a:moveTo>
                        <a:pt x="16" y="0"/>
                      </a:moveTo>
                      <a:cubicBezTo>
                        <a:pt x="16" y="9"/>
                        <a:pt x="16" y="9"/>
                        <a:pt x="16" y="9"/>
                      </a:cubicBezTo>
                      <a:cubicBezTo>
                        <a:pt x="8" y="9"/>
                        <a:pt x="8" y="9"/>
                        <a:pt x="8" y="9"/>
                      </a:cubicBezTo>
                      <a:cubicBezTo>
                        <a:pt x="6" y="7"/>
                        <a:pt x="0" y="6"/>
                        <a:pt x="0" y="0"/>
                      </a:cubicBezTo>
                      <a:cubicBezTo>
                        <a:pt x="6" y="0"/>
                        <a:pt x="13" y="0"/>
                        <a:pt x="16"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1" name="Freeform 76">
                  <a:extLst>
                    <a:ext uri="{FF2B5EF4-FFF2-40B4-BE49-F238E27FC236}">
                      <a16:creationId xmlns:a16="http://schemas.microsoft.com/office/drawing/2014/main" id="{F85D69FA-C35A-419E-A665-3075EB1BFE66}"/>
                    </a:ext>
                  </a:extLst>
                </p:cNvPr>
                <p:cNvSpPr>
                  <a:spLocks/>
                </p:cNvSpPr>
                <p:nvPr/>
              </p:nvSpPr>
              <p:spPr bwMode="auto">
                <a:xfrm>
                  <a:off x="2776538" y="1062038"/>
                  <a:ext cx="184150" cy="123825"/>
                </a:xfrm>
                <a:custGeom>
                  <a:avLst/>
                  <a:gdLst/>
                  <a:ahLst/>
                  <a:cxnLst>
                    <a:cxn ang="0">
                      <a:pos x="92" y="37"/>
                    </a:cxn>
                    <a:cxn ang="0">
                      <a:pos x="97" y="37"/>
                    </a:cxn>
                    <a:cxn ang="0">
                      <a:pos x="97" y="32"/>
                    </a:cxn>
                    <a:cxn ang="0">
                      <a:pos x="95" y="28"/>
                    </a:cxn>
                    <a:cxn ang="0">
                      <a:pos x="100" y="28"/>
                    </a:cxn>
                    <a:cxn ang="0">
                      <a:pos x="105" y="36"/>
                    </a:cxn>
                    <a:cxn ang="0">
                      <a:pos x="111" y="43"/>
                    </a:cxn>
                    <a:cxn ang="0">
                      <a:pos x="108" y="49"/>
                    </a:cxn>
                    <a:cxn ang="0">
                      <a:pos x="115" y="49"/>
                    </a:cxn>
                    <a:cxn ang="0">
                      <a:pos x="137" y="55"/>
                    </a:cxn>
                    <a:cxn ang="0">
                      <a:pos x="136" y="61"/>
                    </a:cxn>
                    <a:cxn ang="0">
                      <a:pos x="126" y="64"/>
                    </a:cxn>
                    <a:cxn ang="0">
                      <a:pos x="105" y="78"/>
                    </a:cxn>
                    <a:cxn ang="0">
                      <a:pos x="98" y="69"/>
                    </a:cxn>
                    <a:cxn ang="0">
                      <a:pos x="93" y="76"/>
                    </a:cxn>
                    <a:cxn ang="0">
                      <a:pos x="99" y="84"/>
                    </a:cxn>
                    <a:cxn ang="0">
                      <a:pos x="91" y="84"/>
                    </a:cxn>
                    <a:cxn ang="0">
                      <a:pos x="91" y="90"/>
                    </a:cxn>
                    <a:cxn ang="0">
                      <a:pos x="75" y="82"/>
                    </a:cxn>
                    <a:cxn ang="0">
                      <a:pos x="64" y="92"/>
                    </a:cxn>
                    <a:cxn ang="0">
                      <a:pos x="47" y="84"/>
                    </a:cxn>
                    <a:cxn ang="0">
                      <a:pos x="53" y="81"/>
                    </a:cxn>
                    <a:cxn ang="0">
                      <a:pos x="33" y="70"/>
                    </a:cxn>
                    <a:cxn ang="0">
                      <a:pos x="66" y="61"/>
                    </a:cxn>
                    <a:cxn ang="0">
                      <a:pos x="48" y="58"/>
                    </a:cxn>
                    <a:cxn ang="0">
                      <a:pos x="35" y="61"/>
                    </a:cxn>
                    <a:cxn ang="0">
                      <a:pos x="29" y="56"/>
                    </a:cxn>
                    <a:cxn ang="0">
                      <a:pos x="19" y="59"/>
                    </a:cxn>
                    <a:cxn ang="0">
                      <a:pos x="16" y="55"/>
                    </a:cxn>
                    <a:cxn ang="0">
                      <a:pos x="26" y="49"/>
                    </a:cxn>
                    <a:cxn ang="0">
                      <a:pos x="0" y="35"/>
                    </a:cxn>
                    <a:cxn ang="0">
                      <a:pos x="7" y="35"/>
                    </a:cxn>
                    <a:cxn ang="0">
                      <a:pos x="20" y="39"/>
                    </a:cxn>
                    <a:cxn ang="0">
                      <a:pos x="24" y="36"/>
                    </a:cxn>
                    <a:cxn ang="0">
                      <a:pos x="5" y="26"/>
                    </a:cxn>
                    <a:cxn ang="0">
                      <a:pos x="15" y="22"/>
                    </a:cxn>
                    <a:cxn ang="0">
                      <a:pos x="27" y="25"/>
                    </a:cxn>
                    <a:cxn ang="0">
                      <a:pos x="32" y="20"/>
                    </a:cxn>
                    <a:cxn ang="0">
                      <a:pos x="19" y="20"/>
                    </a:cxn>
                    <a:cxn ang="0">
                      <a:pos x="14" y="13"/>
                    </a:cxn>
                    <a:cxn ang="0">
                      <a:pos x="30" y="9"/>
                    </a:cxn>
                    <a:cxn ang="0">
                      <a:pos x="38" y="9"/>
                    </a:cxn>
                    <a:cxn ang="0">
                      <a:pos x="25" y="0"/>
                    </a:cxn>
                    <a:cxn ang="0">
                      <a:pos x="53" y="5"/>
                    </a:cxn>
                    <a:cxn ang="0">
                      <a:pos x="67" y="24"/>
                    </a:cxn>
                    <a:cxn ang="0">
                      <a:pos x="84" y="25"/>
                    </a:cxn>
                    <a:cxn ang="0">
                      <a:pos x="92" y="37"/>
                    </a:cxn>
                  </a:cxnLst>
                  <a:rect l="0" t="0" r="r" b="b"/>
                  <a:pathLst>
                    <a:path w="138" h="92">
                      <a:moveTo>
                        <a:pt x="92" y="37"/>
                      </a:moveTo>
                      <a:cubicBezTo>
                        <a:pt x="97" y="37"/>
                        <a:pt x="97" y="37"/>
                        <a:pt x="97" y="37"/>
                      </a:cubicBezTo>
                      <a:cubicBezTo>
                        <a:pt x="97" y="32"/>
                        <a:pt x="97" y="32"/>
                        <a:pt x="97" y="32"/>
                      </a:cubicBezTo>
                      <a:cubicBezTo>
                        <a:pt x="95" y="28"/>
                        <a:pt x="95" y="28"/>
                        <a:pt x="95" y="28"/>
                      </a:cubicBezTo>
                      <a:cubicBezTo>
                        <a:pt x="97" y="28"/>
                        <a:pt x="98" y="28"/>
                        <a:pt x="100" y="28"/>
                      </a:cubicBezTo>
                      <a:cubicBezTo>
                        <a:pt x="106" y="28"/>
                        <a:pt x="105" y="31"/>
                        <a:pt x="105" y="36"/>
                      </a:cubicBezTo>
                      <a:cubicBezTo>
                        <a:pt x="105" y="39"/>
                        <a:pt x="111" y="39"/>
                        <a:pt x="111" y="43"/>
                      </a:cubicBezTo>
                      <a:cubicBezTo>
                        <a:pt x="111" y="46"/>
                        <a:pt x="108" y="46"/>
                        <a:pt x="108" y="49"/>
                      </a:cubicBezTo>
                      <a:cubicBezTo>
                        <a:pt x="108" y="53"/>
                        <a:pt x="114" y="49"/>
                        <a:pt x="115" y="49"/>
                      </a:cubicBezTo>
                      <a:cubicBezTo>
                        <a:pt x="120" y="49"/>
                        <a:pt x="131" y="54"/>
                        <a:pt x="137" y="55"/>
                      </a:cubicBezTo>
                      <a:cubicBezTo>
                        <a:pt x="137" y="58"/>
                        <a:pt x="138" y="60"/>
                        <a:pt x="136" y="61"/>
                      </a:cubicBezTo>
                      <a:cubicBezTo>
                        <a:pt x="135" y="64"/>
                        <a:pt x="130" y="63"/>
                        <a:pt x="126" y="64"/>
                      </a:cubicBezTo>
                      <a:cubicBezTo>
                        <a:pt x="117" y="65"/>
                        <a:pt x="111" y="78"/>
                        <a:pt x="105" y="78"/>
                      </a:cubicBezTo>
                      <a:cubicBezTo>
                        <a:pt x="100" y="78"/>
                        <a:pt x="100" y="74"/>
                        <a:pt x="98" y="69"/>
                      </a:cubicBezTo>
                      <a:cubicBezTo>
                        <a:pt x="96" y="71"/>
                        <a:pt x="95" y="73"/>
                        <a:pt x="93" y="76"/>
                      </a:cubicBezTo>
                      <a:cubicBezTo>
                        <a:pt x="96" y="80"/>
                        <a:pt x="97" y="81"/>
                        <a:pt x="99" y="84"/>
                      </a:cubicBezTo>
                      <a:cubicBezTo>
                        <a:pt x="91" y="84"/>
                        <a:pt x="91" y="84"/>
                        <a:pt x="91" y="84"/>
                      </a:cubicBezTo>
                      <a:cubicBezTo>
                        <a:pt x="91" y="90"/>
                        <a:pt x="91" y="90"/>
                        <a:pt x="91" y="90"/>
                      </a:cubicBezTo>
                      <a:cubicBezTo>
                        <a:pt x="87" y="91"/>
                        <a:pt x="79" y="85"/>
                        <a:pt x="75" y="82"/>
                      </a:cubicBezTo>
                      <a:cubicBezTo>
                        <a:pt x="75" y="90"/>
                        <a:pt x="71" y="92"/>
                        <a:pt x="64" y="92"/>
                      </a:cubicBezTo>
                      <a:cubicBezTo>
                        <a:pt x="57" y="92"/>
                        <a:pt x="48" y="91"/>
                        <a:pt x="47" y="84"/>
                      </a:cubicBezTo>
                      <a:cubicBezTo>
                        <a:pt x="50" y="84"/>
                        <a:pt x="51" y="83"/>
                        <a:pt x="53" y="81"/>
                      </a:cubicBezTo>
                      <a:cubicBezTo>
                        <a:pt x="45" y="81"/>
                        <a:pt x="33" y="77"/>
                        <a:pt x="33" y="70"/>
                      </a:cubicBezTo>
                      <a:cubicBezTo>
                        <a:pt x="33" y="62"/>
                        <a:pt x="60" y="63"/>
                        <a:pt x="66" y="61"/>
                      </a:cubicBezTo>
                      <a:cubicBezTo>
                        <a:pt x="60" y="60"/>
                        <a:pt x="55" y="58"/>
                        <a:pt x="48" y="58"/>
                      </a:cubicBezTo>
                      <a:cubicBezTo>
                        <a:pt x="41" y="58"/>
                        <a:pt x="40" y="61"/>
                        <a:pt x="35" y="61"/>
                      </a:cubicBezTo>
                      <a:cubicBezTo>
                        <a:pt x="30" y="61"/>
                        <a:pt x="30" y="58"/>
                        <a:pt x="29" y="56"/>
                      </a:cubicBezTo>
                      <a:cubicBezTo>
                        <a:pt x="24" y="58"/>
                        <a:pt x="23" y="59"/>
                        <a:pt x="19" y="59"/>
                      </a:cubicBezTo>
                      <a:cubicBezTo>
                        <a:pt x="16" y="59"/>
                        <a:pt x="16" y="58"/>
                        <a:pt x="16" y="55"/>
                      </a:cubicBezTo>
                      <a:cubicBezTo>
                        <a:pt x="20" y="53"/>
                        <a:pt x="23" y="53"/>
                        <a:pt x="26" y="49"/>
                      </a:cubicBezTo>
                      <a:cubicBezTo>
                        <a:pt x="11" y="49"/>
                        <a:pt x="2" y="48"/>
                        <a:pt x="0" y="35"/>
                      </a:cubicBezTo>
                      <a:cubicBezTo>
                        <a:pt x="7" y="35"/>
                        <a:pt x="7" y="35"/>
                        <a:pt x="7" y="35"/>
                      </a:cubicBezTo>
                      <a:cubicBezTo>
                        <a:pt x="9" y="37"/>
                        <a:pt x="16" y="39"/>
                        <a:pt x="20" y="39"/>
                      </a:cubicBezTo>
                      <a:cubicBezTo>
                        <a:pt x="22" y="39"/>
                        <a:pt x="24" y="36"/>
                        <a:pt x="24" y="36"/>
                      </a:cubicBezTo>
                      <a:cubicBezTo>
                        <a:pt x="19" y="34"/>
                        <a:pt x="5" y="31"/>
                        <a:pt x="5" y="26"/>
                      </a:cubicBezTo>
                      <a:cubicBezTo>
                        <a:pt x="5" y="21"/>
                        <a:pt x="11" y="22"/>
                        <a:pt x="15" y="22"/>
                      </a:cubicBezTo>
                      <a:cubicBezTo>
                        <a:pt x="21" y="22"/>
                        <a:pt x="23" y="25"/>
                        <a:pt x="27" y="25"/>
                      </a:cubicBezTo>
                      <a:cubicBezTo>
                        <a:pt x="30" y="25"/>
                        <a:pt x="30" y="22"/>
                        <a:pt x="32" y="20"/>
                      </a:cubicBezTo>
                      <a:cubicBezTo>
                        <a:pt x="27" y="18"/>
                        <a:pt x="22" y="20"/>
                        <a:pt x="19" y="20"/>
                      </a:cubicBezTo>
                      <a:cubicBezTo>
                        <a:pt x="18" y="20"/>
                        <a:pt x="14" y="14"/>
                        <a:pt x="14" y="13"/>
                      </a:cubicBezTo>
                      <a:cubicBezTo>
                        <a:pt x="19" y="10"/>
                        <a:pt x="23" y="8"/>
                        <a:pt x="30" y="9"/>
                      </a:cubicBezTo>
                      <a:cubicBezTo>
                        <a:pt x="38" y="9"/>
                        <a:pt x="38" y="9"/>
                        <a:pt x="38" y="9"/>
                      </a:cubicBezTo>
                      <a:cubicBezTo>
                        <a:pt x="33" y="7"/>
                        <a:pt x="25" y="6"/>
                        <a:pt x="25" y="0"/>
                      </a:cubicBezTo>
                      <a:cubicBezTo>
                        <a:pt x="36" y="1"/>
                        <a:pt x="45" y="2"/>
                        <a:pt x="53" y="5"/>
                      </a:cubicBezTo>
                      <a:cubicBezTo>
                        <a:pt x="61" y="9"/>
                        <a:pt x="60" y="21"/>
                        <a:pt x="67" y="24"/>
                      </a:cubicBezTo>
                      <a:cubicBezTo>
                        <a:pt x="73" y="27"/>
                        <a:pt x="78" y="22"/>
                        <a:pt x="84" y="25"/>
                      </a:cubicBezTo>
                      <a:cubicBezTo>
                        <a:pt x="91" y="28"/>
                        <a:pt x="88" y="33"/>
                        <a:pt x="92" y="3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2" name="Freeform 77">
                  <a:extLst>
                    <a:ext uri="{FF2B5EF4-FFF2-40B4-BE49-F238E27FC236}">
                      <a16:creationId xmlns:a16="http://schemas.microsoft.com/office/drawing/2014/main" id="{C0A85D30-5510-4F7B-ADF2-801A3628A036}"/>
                    </a:ext>
                  </a:extLst>
                </p:cNvPr>
                <p:cNvSpPr>
                  <a:spLocks/>
                </p:cNvSpPr>
                <p:nvPr/>
              </p:nvSpPr>
              <p:spPr bwMode="auto">
                <a:xfrm>
                  <a:off x="2925763" y="1574800"/>
                  <a:ext cx="117475" cy="74613"/>
                </a:xfrm>
                <a:custGeom>
                  <a:avLst/>
                  <a:gdLst/>
                  <a:ahLst/>
                  <a:cxnLst>
                    <a:cxn ang="0">
                      <a:pos x="6" y="39"/>
                    </a:cxn>
                    <a:cxn ang="0">
                      <a:pos x="11" y="33"/>
                    </a:cxn>
                    <a:cxn ang="0">
                      <a:pos x="11" y="27"/>
                    </a:cxn>
                    <a:cxn ang="0">
                      <a:pos x="25" y="0"/>
                    </a:cxn>
                    <a:cxn ang="0">
                      <a:pos x="32" y="13"/>
                    </a:cxn>
                    <a:cxn ang="0">
                      <a:pos x="36" y="9"/>
                    </a:cxn>
                    <a:cxn ang="0">
                      <a:pos x="67" y="27"/>
                    </a:cxn>
                    <a:cxn ang="0">
                      <a:pos x="70" y="35"/>
                    </a:cxn>
                    <a:cxn ang="0">
                      <a:pos x="89" y="43"/>
                    </a:cxn>
                    <a:cxn ang="0">
                      <a:pos x="75" y="48"/>
                    </a:cxn>
                    <a:cxn ang="0">
                      <a:pos x="63" y="48"/>
                    </a:cxn>
                    <a:cxn ang="0">
                      <a:pos x="46" y="37"/>
                    </a:cxn>
                    <a:cxn ang="0">
                      <a:pos x="25" y="53"/>
                    </a:cxn>
                    <a:cxn ang="0">
                      <a:pos x="22" y="57"/>
                    </a:cxn>
                    <a:cxn ang="0">
                      <a:pos x="19" y="48"/>
                    </a:cxn>
                    <a:cxn ang="0">
                      <a:pos x="0" y="48"/>
                    </a:cxn>
                    <a:cxn ang="0">
                      <a:pos x="6" y="39"/>
                    </a:cxn>
                  </a:cxnLst>
                  <a:rect l="0" t="0" r="r" b="b"/>
                  <a:pathLst>
                    <a:path w="89" h="57">
                      <a:moveTo>
                        <a:pt x="6" y="39"/>
                      </a:moveTo>
                      <a:cubicBezTo>
                        <a:pt x="9" y="37"/>
                        <a:pt x="11" y="36"/>
                        <a:pt x="11" y="33"/>
                      </a:cubicBezTo>
                      <a:cubicBezTo>
                        <a:pt x="11" y="29"/>
                        <a:pt x="11" y="31"/>
                        <a:pt x="11" y="27"/>
                      </a:cubicBezTo>
                      <a:cubicBezTo>
                        <a:pt x="11" y="19"/>
                        <a:pt x="13" y="2"/>
                        <a:pt x="25" y="0"/>
                      </a:cubicBezTo>
                      <a:cubicBezTo>
                        <a:pt x="28" y="7"/>
                        <a:pt x="30" y="8"/>
                        <a:pt x="32" y="13"/>
                      </a:cubicBezTo>
                      <a:cubicBezTo>
                        <a:pt x="33" y="11"/>
                        <a:pt x="35" y="10"/>
                        <a:pt x="36" y="9"/>
                      </a:cubicBezTo>
                      <a:cubicBezTo>
                        <a:pt x="45" y="21"/>
                        <a:pt x="59" y="16"/>
                        <a:pt x="67" y="27"/>
                      </a:cubicBezTo>
                      <a:cubicBezTo>
                        <a:pt x="69" y="30"/>
                        <a:pt x="68" y="33"/>
                        <a:pt x="70" y="35"/>
                      </a:cubicBezTo>
                      <a:cubicBezTo>
                        <a:pt x="77" y="40"/>
                        <a:pt x="85" y="38"/>
                        <a:pt x="89" y="43"/>
                      </a:cubicBezTo>
                      <a:cubicBezTo>
                        <a:pt x="84" y="46"/>
                        <a:pt x="80" y="48"/>
                        <a:pt x="75" y="48"/>
                      </a:cubicBezTo>
                      <a:cubicBezTo>
                        <a:pt x="69" y="48"/>
                        <a:pt x="67" y="48"/>
                        <a:pt x="63" y="48"/>
                      </a:cubicBezTo>
                      <a:cubicBezTo>
                        <a:pt x="63" y="48"/>
                        <a:pt x="49" y="38"/>
                        <a:pt x="46" y="37"/>
                      </a:cubicBezTo>
                      <a:cubicBezTo>
                        <a:pt x="46" y="47"/>
                        <a:pt x="31" y="56"/>
                        <a:pt x="25" y="53"/>
                      </a:cubicBezTo>
                      <a:cubicBezTo>
                        <a:pt x="24" y="55"/>
                        <a:pt x="24" y="57"/>
                        <a:pt x="22" y="57"/>
                      </a:cubicBezTo>
                      <a:cubicBezTo>
                        <a:pt x="16" y="57"/>
                        <a:pt x="18" y="52"/>
                        <a:pt x="19" y="48"/>
                      </a:cubicBezTo>
                      <a:cubicBezTo>
                        <a:pt x="12" y="46"/>
                        <a:pt x="3" y="48"/>
                        <a:pt x="0" y="48"/>
                      </a:cubicBezTo>
                      <a:cubicBezTo>
                        <a:pt x="0" y="40"/>
                        <a:pt x="5" y="41"/>
                        <a:pt x="6" y="3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3" name="Freeform 78">
                  <a:extLst>
                    <a:ext uri="{FF2B5EF4-FFF2-40B4-BE49-F238E27FC236}">
                      <a16:creationId xmlns:a16="http://schemas.microsoft.com/office/drawing/2014/main" id="{13306F16-3112-43BC-8D5A-7E7EE4101AC3}"/>
                    </a:ext>
                  </a:extLst>
                </p:cNvPr>
                <p:cNvSpPr>
                  <a:spLocks/>
                </p:cNvSpPr>
                <p:nvPr/>
              </p:nvSpPr>
              <p:spPr bwMode="auto">
                <a:xfrm>
                  <a:off x="3094038" y="1500188"/>
                  <a:ext cx="36513" cy="36513"/>
                </a:xfrm>
                <a:custGeom>
                  <a:avLst/>
                  <a:gdLst/>
                  <a:ahLst/>
                  <a:cxnLst>
                    <a:cxn ang="0">
                      <a:pos x="27" y="18"/>
                    </a:cxn>
                    <a:cxn ang="0">
                      <a:pos x="11" y="28"/>
                    </a:cxn>
                    <a:cxn ang="0">
                      <a:pos x="0" y="18"/>
                    </a:cxn>
                    <a:cxn ang="0">
                      <a:pos x="27" y="18"/>
                    </a:cxn>
                  </a:cxnLst>
                  <a:rect l="0" t="0" r="r" b="b"/>
                  <a:pathLst>
                    <a:path w="27" h="28">
                      <a:moveTo>
                        <a:pt x="27" y="18"/>
                      </a:moveTo>
                      <a:cubicBezTo>
                        <a:pt x="27" y="24"/>
                        <a:pt x="16" y="28"/>
                        <a:pt x="11" y="28"/>
                      </a:cubicBezTo>
                      <a:cubicBezTo>
                        <a:pt x="4" y="28"/>
                        <a:pt x="0" y="23"/>
                        <a:pt x="0" y="18"/>
                      </a:cubicBezTo>
                      <a:cubicBezTo>
                        <a:pt x="0" y="0"/>
                        <a:pt x="27" y="3"/>
                        <a:pt x="27" y="1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4" name="Freeform 79">
                  <a:extLst>
                    <a:ext uri="{FF2B5EF4-FFF2-40B4-BE49-F238E27FC236}">
                      <a16:creationId xmlns:a16="http://schemas.microsoft.com/office/drawing/2014/main" id="{4A4D8AED-7B59-4816-BBE5-57352C357B95}"/>
                    </a:ext>
                  </a:extLst>
                </p:cNvPr>
                <p:cNvSpPr>
                  <a:spLocks/>
                </p:cNvSpPr>
                <p:nvPr/>
              </p:nvSpPr>
              <p:spPr bwMode="auto">
                <a:xfrm>
                  <a:off x="2984500" y="1652588"/>
                  <a:ext cx="30163" cy="23813"/>
                </a:xfrm>
                <a:custGeom>
                  <a:avLst/>
                  <a:gdLst/>
                  <a:ahLst/>
                  <a:cxnLst>
                    <a:cxn ang="0">
                      <a:pos x="10" y="1"/>
                    </a:cxn>
                    <a:cxn ang="0">
                      <a:pos x="22" y="3"/>
                    </a:cxn>
                    <a:cxn ang="0">
                      <a:pos x="0" y="18"/>
                    </a:cxn>
                    <a:cxn ang="0">
                      <a:pos x="0" y="12"/>
                    </a:cxn>
                    <a:cxn ang="0">
                      <a:pos x="10" y="1"/>
                    </a:cxn>
                  </a:cxnLst>
                  <a:rect l="0" t="0" r="r" b="b"/>
                  <a:pathLst>
                    <a:path w="22" h="18">
                      <a:moveTo>
                        <a:pt x="10" y="1"/>
                      </a:moveTo>
                      <a:cubicBezTo>
                        <a:pt x="19" y="0"/>
                        <a:pt x="17" y="0"/>
                        <a:pt x="22" y="3"/>
                      </a:cubicBezTo>
                      <a:cubicBezTo>
                        <a:pt x="18" y="8"/>
                        <a:pt x="7" y="17"/>
                        <a:pt x="0" y="18"/>
                      </a:cubicBezTo>
                      <a:cubicBezTo>
                        <a:pt x="0" y="12"/>
                        <a:pt x="0" y="12"/>
                        <a:pt x="0" y="12"/>
                      </a:cubicBezTo>
                      <a:cubicBezTo>
                        <a:pt x="4" y="7"/>
                        <a:pt x="9" y="4"/>
                        <a:pt x="10" y="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5" name="Freeform 80">
                  <a:extLst>
                    <a:ext uri="{FF2B5EF4-FFF2-40B4-BE49-F238E27FC236}">
                      <a16:creationId xmlns:a16="http://schemas.microsoft.com/office/drawing/2014/main" id="{2ADB573E-9B22-40F3-B309-81AC983F9561}"/>
                    </a:ext>
                  </a:extLst>
                </p:cNvPr>
                <p:cNvSpPr>
                  <a:spLocks/>
                </p:cNvSpPr>
                <p:nvPr/>
              </p:nvSpPr>
              <p:spPr bwMode="auto">
                <a:xfrm>
                  <a:off x="3032125" y="1336675"/>
                  <a:ext cx="79375" cy="33338"/>
                </a:xfrm>
                <a:custGeom>
                  <a:avLst/>
                  <a:gdLst/>
                  <a:ahLst/>
                  <a:cxnLst>
                    <a:cxn ang="0">
                      <a:pos x="22" y="25"/>
                    </a:cxn>
                    <a:cxn ang="0">
                      <a:pos x="9" y="16"/>
                    </a:cxn>
                    <a:cxn ang="0">
                      <a:pos x="0" y="6"/>
                    </a:cxn>
                    <a:cxn ang="0">
                      <a:pos x="8" y="0"/>
                    </a:cxn>
                    <a:cxn ang="0">
                      <a:pos x="30" y="3"/>
                    </a:cxn>
                    <a:cxn ang="0">
                      <a:pos x="60" y="17"/>
                    </a:cxn>
                    <a:cxn ang="0">
                      <a:pos x="52" y="24"/>
                    </a:cxn>
                    <a:cxn ang="0">
                      <a:pos x="39" y="21"/>
                    </a:cxn>
                    <a:cxn ang="0">
                      <a:pos x="22" y="25"/>
                    </a:cxn>
                  </a:cxnLst>
                  <a:rect l="0" t="0" r="r" b="b"/>
                  <a:pathLst>
                    <a:path w="60" h="25">
                      <a:moveTo>
                        <a:pt x="22" y="25"/>
                      </a:moveTo>
                      <a:cubicBezTo>
                        <a:pt x="14" y="25"/>
                        <a:pt x="6" y="23"/>
                        <a:pt x="9" y="16"/>
                      </a:cubicBezTo>
                      <a:cubicBezTo>
                        <a:pt x="5" y="13"/>
                        <a:pt x="0" y="11"/>
                        <a:pt x="0" y="6"/>
                      </a:cubicBezTo>
                      <a:cubicBezTo>
                        <a:pt x="0" y="2"/>
                        <a:pt x="4" y="0"/>
                        <a:pt x="8" y="0"/>
                      </a:cubicBezTo>
                      <a:cubicBezTo>
                        <a:pt x="18" y="0"/>
                        <a:pt x="21" y="3"/>
                        <a:pt x="30" y="3"/>
                      </a:cubicBezTo>
                      <a:cubicBezTo>
                        <a:pt x="42" y="3"/>
                        <a:pt x="52" y="13"/>
                        <a:pt x="60" y="17"/>
                      </a:cubicBezTo>
                      <a:cubicBezTo>
                        <a:pt x="59" y="21"/>
                        <a:pt x="56" y="24"/>
                        <a:pt x="52" y="24"/>
                      </a:cubicBezTo>
                      <a:cubicBezTo>
                        <a:pt x="46" y="24"/>
                        <a:pt x="44" y="21"/>
                        <a:pt x="39" y="21"/>
                      </a:cubicBezTo>
                      <a:cubicBezTo>
                        <a:pt x="34" y="21"/>
                        <a:pt x="30" y="25"/>
                        <a:pt x="22" y="2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6" name="Freeform 81">
                  <a:extLst>
                    <a:ext uri="{FF2B5EF4-FFF2-40B4-BE49-F238E27FC236}">
                      <a16:creationId xmlns:a16="http://schemas.microsoft.com/office/drawing/2014/main" id="{F2F83E0E-850B-4B0F-B5EE-24FB13D5889A}"/>
                    </a:ext>
                  </a:extLst>
                </p:cNvPr>
                <p:cNvSpPr>
                  <a:spLocks/>
                </p:cNvSpPr>
                <p:nvPr/>
              </p:nvSpPr>
              <p:spPr bwMode="auto">
                <a:xfrm>
                  <a:off x="3040063" y="1666875"/>
                  <a:ext cx="17463" cy="20638"/>
                </a:xfrm>
                <a:custGeom>
                  <a:avLst/>
                  <a:gdLst/>
                  <a:ahLst/>
                  <a:cxnLst>
                    <a:cxn ang="0">
                      <a:pos x="14" y="6"/>
                    </a:cxn>
                    <a:cxn ang="0">
                      <a:pos x="6" y="15"/>
                    </a:cxn>
                    <a:cxn ang="0">
                      <a:pos x="0" y="9"/>
                    </a:cxn>
                    <a:cxn ang="0">
                      <a:pos x="14" y="6"/>
                    </a:cxn>
                  </a:cxnLst>
                  <a:rect l="0" t="0" r="r" b="b"/>
                  <a:pathLst>
                    <a:path w="14" h="15">
                      <a:moveTo>
                        <a:pt x="14" y="6"/>
                      </a:moveTo>
                      <a:cubicBezTo>
                        <a:pt x="12" y="9"/>
                        <a:pt x="11" y="15"/>
                        <a:pt x="6" y="15"/>
                      </a:cubicBezTo>
                      <a:cubicBezTo>
                        <a:pt x="5" y="15"/>
                        <a:pt x="0" y="9"/>
                        <a:pt x="0" y="9"/>
                      </a:cubicBezTo>
                      <a:cubicBezTo>
                        <a:pt x="0" y="1"/>
                        <a:pt x="10" y="0"/>
                        <a:pt x="14"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7" name="Freeform 82">
                  <a:extLst>
                    <a:ext uri="{FF2B5EF4-FFF2-40B4-BE49-F238E27FC236}">
                      <a16:creationId xmlns:a16="http://schemas.microsoft.com/office/drawing/2014/main" id="{7A036E6F-086F-427C-8E1C-F30399E9403F}"/>
                    </a:ext>
                  </a:extLst>
                </p:cNvPr>
                <p:cNvSpPr>
                  <a:spLocks/>
                </p:cNvSpPr>
                <p:nvPr/>
              </p:nvSpPr>
              <p:spPr bwMode="auto">
                <a:xfrm>
                  <a:off x="3136900" y="1509713"/>
                  <a:ext cx="19050" cy="11113"/>
                </a:xfrm>
                <a:custGeom>
                  <a:avLst/>
                  <a:gdLst/>
                  <a:ahLst/>
                  <a:cxnLst>
                    <a:cxn ang="0">
                      <a:pos x="5" y="8"/>
                    </a:cxn>
                    <a:cxn ang="0">
                      <a:pos x="0" y="4"/>
                    </a:cxn>
                    <a:cxn ang="0">
                      <a:pos x="5" y="0"/>
                    </a:cxn>
                    <a:cxn ang="0">
                      <a:pos x="14" y="7"/>
                    </a:cxn>
                    <a:cxn ang="0">
                      <a:pos x="5" y="8"/>
                    </a:cxn>
                  </a:cxnLst>
                  <a:rect l="0" t="0" r="r" b="b"/>
                  <a:pathLst>
                    <a:path w="14" h="8">
                      <a:moveTo>
                        <a:pt x="5" y="8"/>
                      </a:moveTo>
                      <a:cubicBezTo>
                        <a:pt x="2" y="8"/>
                        <a:pt x="0" y="7"/>
                        <a:pt x="0" y="4"/>
                      </a:cubicBezTo>
                      <a:cubicBezTo>
                        <a:pt x="0" y="3"/>
                        <a:pt x="4" y="0"/>
                        <a:pt x="5" y="0"/>
                      </a:cubicBezTo>
                      <a:cubicBezTo>
                        <a:pt x="9" y="0"/>
                        <a:pt x="13" y="5"/>
                        <a:pt x="14" y="7"/>
                      </a:cubicBezTo>
                      <a:cubicBezTo>
                        <a:pt x="8" y="8"/>
                        <a:pt x="10" y="8"/>
                        <a:pt x="5" y="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8" name="Freeform 83">
                  <a:extLst>
                    <a:ext uri="{FF2B5EF4-FFF2-40B4-BE49-F238E27FC236}">
                      <a16:creationId xmlns:a16="http://schemas.microsoft.com/office/drawing/2014/main" id="{AC2A829A-30C3-4EAA-97B6-0627BABF72FB}"/>
                    </a:ext>
                  </a:extLst>
                </p:cNvPr>
                <p:cNvSpPr>
                  <a:spLocks/>
                </p:cNvSpPr>
                <p:nvPr/>
              </p:nvSpPr>
              <p:spPr bwMode="auto">
                <a:xfrm>
                  <a:off x="3052763" y="1476375"/>
                  <a:ext cx="20638" cy="12700"/>
                </a:xfrm>
                <a:custGeom>
                  <a:avLst/>
                  <a:gdLst/>
                  <a:ahLst/>
                  <a:cxnLst>
                    <a:cxn ang="0">
                      <a:pos x="5" y="10"/>
                    </a:cxn>
                    <a:cxn ang="0">
                      <a:pos x="15" y="0"/>
                    </a:cxn>
                    <a:cxn ang="0">
                      <a:pos x="5" y="10"/>
                    </a:cxn>
                  </a:cxnLst>
                  <a:rect l="0" t="0" r="r" b="b"/>
                  <a:pathLst>
                    <a:path w="15" h="10">
                      <a:moveTo>
                        <a:pt x="5" y="10"/>
                      </a:moveTo>
                      <a:cubicBezTo>
                        <a:pt x="0" y="10"/>
                        <a:pt x="10" y="0"/>
                        <a:pt x="15" y="0"/>
                      </a:cubicBezTo>
                      <a:cubicBezTo>
                        <a:pt x="14" y="6"/>
                        <a:pt x="10" y="10"/>
                        <a:pt x="5"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69" name="Freeform 84">
                  <a:extLst>
                    <a:ext uri="{FF2B5EF4-FFF2-40B4-BE49-F238E27FC236}">
                      <a16:creationId xmlns:a16="http://schemas.microsoft.com/office/drawing/2014/main" id="{7AE89EF7-17E9-4716-BA5E-997FB4C45647}"/>
                    </a:ext>
                  </a:extLst>
                </p:cNvPr>
                <p:cNvSpPr>
                  <a:spLocks/>
                </p:cNvSpPr>
                <p:nvPr/>
              </p:nvSpPr>
              <p:spPr bwMode="auto">
                <a:xfrm>
                  <a:off x="2876550" y="1335088"/>
                  <a:ext cx="482600" cy="347663"/>
                </a:xfrm>
                <a:custGeom>
                  <a:avLst/>
                  <a:gdLst/>
                  <a:ahLst/>
                  <a:cxnLst>
                    <a:cxn ang="0">
                      <a:pos x="333" y="196"/>
                    </a:cxn>
                    <a:cxn ang="0">
                      <a:pos x="281" y="171"/>
                    </a:cxn>
                    <a:cxn ang="0">
                      <a:pos x="289" y="177"/>
                    </a:cxn>
                    <a:cxn ang="0">
                      <a:pos x="283" y="184"/>
                    </a:cxn>
                    <a:cxn ang="0">
                      <a:pos x="298" y="201"/>
                    </a:cxn>
                    <a:cxn ang="0">
                      <a:pos x="318" y="206"/>
                    </a:cxn>
                    <a:cxn ang="0">
                      <a:pos x="326" y="225"/>
                    </a:cxn>
                    <a:cxn ang="0">
                      <a:pos x="278" y="225"/>
                    </a:cxn>
                    <a:cxn ang="0">
                      <a:pos x="304" y="256"/>
                    </a:cxn>
                    <a:cxn ang="0">
                      <a:pos x="295" y="256"/>
                    </a:cxn>
                    <a:cxn ang="0">
                      <a:pos x="233" y="226"/>
                    </a:cxn>
                    <a:cxn ang="0">
                      <a:pos x="190" y="210"/>
                    </a:cxn>
                    <a:cxn ang="0">
                      <a:pos x="169" y="214"/>
                    </a:cxn>
                    <a:cxn ang="0">
                      <a:pos x="168" y="189"/>
                    </a:cxn>
                    <a:cxn ang="0">
                      <a:pos x="207" y="183"/>
                    </a:cxn>
                    <a:cxn ang="0">
                      <a:pos x="210" y="167"/>
                    </a:cxn>
                    <a:cxn ang="0">
                      <a:pos x="186" y="115"/>
                    </a:cxn>
                    <a:cxn ang="0">
                      <a:pos x="168" y="115"/>
                    </a:cxn>
                    <a:cxn ang="0">
                      <a:pos x="146" y="85"/>
                    </a:cxn>
                    <a:cxn ang="0">
                      <a:pos x="122" y="91"/>
                    </a:cxn>
                    <a:cxn ang="0">
                      <a:pos x="41" y="82"/>
                    </a:cxn>
                    <a:cxn ang="0">
                      <a:pos x="11" y="69"/>
                    </a:cxn>
                    <a:cxn ang="0">
                      <a:pos x="30" y="65"/>
                    </a:cxn>
                    <a:cxn ang="0">
                      <a:pos x="0" y="48"/>
                    </a:cxn>
                    <a:cxn ang="0">
                      <a:pos x="11" y="16"/>
                    </a:cxn>
                    <a:cxn ang="0">
                      <a:pos x="61" y="4"/>
                    </a:cxn>
                    <a:cxn ang="0">
                      <a:pos x="46" y="32"/>
                    </a:cxn>
                    <a:cxn ang="0">
                      <a:pos x="50" y="47"/>
                    </a:cxn>
                    <a:cxn ang="0">
                      <a:pos x="55" y="26"/>
                    </a:cxn>
                    <a:cxn ang="0">
                      <a:pos x="120" y="29"/>
                    </a:cxn>
                    <a:cxn ang="0">
                      <a:pos x="128" y="34"/>
                    </a:cxn>
                    <a:cxn ang="0">
                      <a:pos x="156" y="27"/>
                    </a:cxn>
                    <a:cxn ang="0">
                      <a:pos x="217" y="56"/>
                    </a:cxn>
                    <a:cxn ang="0">
                      <a:pos x="242" y="65"/>
                    </a:cxn>
                    <a:cxn ang="0">
                      <a:pos x="273" y="85"/>
                    </a:cxn>
                    <a:cxn ang="0">
                      <a:pos x="293" y="95"/>
                    </a:cxn>
                    <a:cxn ang="0">
                      <a:pos x="291" y="102"/>
                    </a:cxn>
                    <a:cxn ang="0">
                      <a:pos x="283" y="116"/>
                    </a:cxn>
                    <a:cxn ang="0">
                      <a:pos x="317" y="135"/>
                    </a:cxn>
                    <a:cxn ang="0">
                      <a:pos x="342" y="153"/>
                    </a:cxn>
                    <a:cxn ang="0">
                      <a:pos x="362" y="165"/>
                    </a:cxn>
                    <a:cxn ang="0">
                      <a:pos x="349" y="178"/>
                    </a:cxn>
                  </a:cxnLst>
                  <a:rect l="0" t="0" r="r" b="b"/>
                  <a:pathLst>
                    <a:path w="362" h="261">
                      <a:moveTo>
                        <a:pt x="339" y="184"/>
                      </a:moveTo>
                      <a:cubicBezTo>
                        <a:pt x="339" y="189"/>
                        <a:pt x="338" y="196"/>
                        <a:pt x="333" y="196"/>
                      </a:cubicBezTo>
                      <a:cubicBezTo>
                        <a:pt x="311" y="196"/>
                        <a:pt x="311" y="166"/>
                        <a:pt x="289" y="166"/>
                      </a:cubicBezTo>
                      <a:cubicBezTo>
                        <a:pt x="287" y="166"/>
                        <a:pt x="281" y="171"/>
                        <a:pt x="281" y="171"/>
                      </a:cubicBezTo>
                      <a:cubicBezTo>
                        <a:pt x="284" y="173"/>
                        <a:pt x="285" y="173"/>
                        <a:pt x="289" y="172"/>
                      </a:cubicBezTo>
                      <a:cubicBezTo>
                        <a:pt x="289" y="177"/>
                        <a:pt x="289" y="177"/>
                        <a:pt x="289" y="177"/>
                      </a:cubicBezTo>
                      <a:cubicBezTo>
                        <a:pt x="287" y="178"/>
                        <a:pt x="284" y="178"/>
                        <a:pt x="283" y="177"/>
                      </a:cubicBezTo>
                      <a:cubicBezTo>
                        <a:pt x="283" y="184"/>
                        <a:pt x="283" y="184"/>
                        <a:pt x="283" y="184"/>
                      </a:cubicBezTo>
                      <a:cubicBezTo>
                        <a:pt x="288" y="184"/>
                        <a:pt x="288" y="184"/>
                        <a:pt x="288" y="184"/>
                      </a:cubicBezTo>
                      <a:cubicBezTo>
                        <a:pt x="289" y="189"/>
                        <a:pt x="295" y="199"/>
                        <a:pt x="298" y="201"/>
                      </a:cubicBezTo>
                      <a:cubicBezTo>
                        <a:pt x="307" y="204"/>
                        <a:pt x="310" y="198"/>
                        <a:pt x="311" y="206"/>
                      </a:cubicBezTo>
                      <a:cubicBezTo>
                        <a:pt x="315" y="206"/>
                        <a:pt x="315" y="206"/>
                        <a:pt x="318" y="206"/>
                      </a:cubicBezTo>
                      <a:cubicBezTo>
                        <a:pt x="318" y="213"/>
                        <a:pt x="318" y="213"/>
                        <a:pt x="318" y="215"/>
                      </a:cubicBezTo>
                      <a:cubicBezTo>
                        <a:pt x="318" y="218"/>
                        <a:pt x="326" y="220"/>
                        <a:pt x="326" y="225"/>
                      </a:cubicBezTo>
                      <a:cubicBezTo>
                        <a:pt x="326" y="229"/>
                        <a:pt x="321" y="238"/>
                        <a:pt x="319" y="242"/>
                      </a:cubicBezTo>
                      <a:cubicBezTo>
                        <a:pt x="311" y="242"/>
                        <a:pt x="283" y="231"/>
                        <a:pt x="278" y="225"/>
                      </a:cubicBezTo>
                      <a:cubicBezTo>
                        <a:pt x="272" y="225"/>
                        <a:pt x="272" y="225"/>
                        <a:pt x="272" y="225"/>
                      </a:cubicBezTo>
                      <a:cubicBezTo>
                        <a:pt x="279" y="234"/>
                        <a:pt x="304" y="243"/>
                        <a:pt x="304" y="256"/>
                      </a:cubicBezTo>
                      <a:cubicBezTo>
                        <a:pt x="304" y="259"/>
                        <a:pt x="301" y="261"/>
                        <a:pt x="299" y="261"/>
                      </a:cubicBezTo>
                      <a:cubicBezTo>
                        <a:pt x="297" y="261"/>
                        <a:pt x="296" y="256"/>
                        <a:pt x="295" y="256"/>
                      </a:cubicBezTo>
                      <a:cubicBezTo>
                        <a:pt x="282" y="249"/>
                        <a:pt x="274" y="252"/>
                        <a:pt x="263" y="245"/>
                      </a:cubicBezTo>
                      <a:cubicBezTo>
                        <a:pt x="252" y="239"/>
                        <a:pt x="226" y="240"/>
                        <a:pt x="233" y="226"/>
                      </a:cubicBezTo>
                      <a:cubicBezTo>
                        <a:pt x="219" y="219"/>
                        <a:pt x="212" y="211"/>
                        <a:pt x="199" y="204"/>
                      </a:cubicBezTo>
                      <a:cubicBezTo>
                        <a:pt x="197" y="207"/>
                        <a:pt x="194" y="210"/>
                        <a:pt x="190" y="210"/>
                      </a:cubicBezTo>
                      <a:cubicBezTo>
                        <a:pt x="186" y="210"/>
                        <a:pt x="187" y="207"/>
                        <a:pt x="183" y="207"/>
                      </a:cubicBezTo>
                      <a:cubicBezTo>
                        <a:pt x="177" y="207"/>
                        <a:pt x="175" y="214"/>
                        <a:pt x="169" y="214"/>
                      </a:cubicBezTo>
                      <a:cubicBezTo>
                        <a:pt x="165" y="214"/>
                        <a:pt x="150" y="208"/>
                        <a:pt x="150" y="201"/>
                      </a:cubicBezTo>
                      <a:cubicBezTo>
                        <a:pt x="150" y="197"/>
                        <a:pt x="162" y="189"/>
                        <a:pt x="168" y="189"/>
                      </a:cubicBezTo>
                      <a:cubicBezTo>
                        <a:pt x="176" y="189"/>
                        <a:pt x="183" y="189"/>
                        <a:pt x="187" y="189"/>
                      </a:cubicBezTo>
                      <a:cubicBezTo>
                        <a:pt x="191" y="189"/>
                        <a:pt x="202" y="187"/>
                        <a:pt x="207" y="183"/>
                      </a:cubicBezTo>
                      <a:cubicBezTo>
                        <a:pt x="205" y="182"/>
                        <a:pt x="199" y="178"/>
                        <a:pt x="199" y="174"/>
                      </a:cubicBezTo>
                      <a:cubicBezTo>
                        <a:pt x="199" y="167"/>
                        <a:pt x="207" y="171"/>
                        <a:pt x="210" y="167"/>
                      </a:cubicBezTo>
                      <a:cubicBezTo>
                        <a:pt x="214" y="163"/>
                        <a:pt x="223" y="154"/>
                        <a:pt x="223" y="148"/>
                      </a:cubicBezTo>
                      <a:cubicBezTo>
                        <a:pt x="223" y="136"/>
                        <a:pt x="195" y="115"/>
                        <a:pt x="186" y="115"/>
                      </a:cubicBezTo>
                      <a:cubicBezTo>
                        <a:pt x="180" y="115"/>
                        <a:pt x="177" y="120"/>
                        <a:pt x="172" y="120"/>
                      </a:cubicBezTo>
                      <a:cubicBezTo>
                        <a:pt x="170" y="120"/>
                        <a:pt x="168" y="115"/>
                        <a:pt x="168" y="115"/>
                      </a:cubicBezTo>
                      <a:cubicBezTo>
                        <a:pt x="168" y="110"/>
                        <a:pt x="176" y="109"/>
                        <a:pt x="179" y="109"/>
                      </a:cubicBezTo>
                      <a:cubicBezTo>
                        <a:pt x="175" y="105"/>
                        <a:pt x="151" y="85"/>
                        <a:pt x="146" y="85"/>
                      </a:cubicBezTo>
                      <a:cubicBezTo>
                        <a:pt x="140" y="85"/>
                        <a:pt x="133" y="101"/>
                        <a:pt x="125" y="101"/>
                      </a:cubicBezTo>
                      <a:cubicBezTo>
                        <a:pt x="120" y="101"/>
                        <a:pt x="121" y="94"/>
                        <a:pt x="122" y="91"/>
                      </a:cubicBezTo>
                      <a:cubicBezTo>
                        <a:pt x="108" y="90"/>
                        <a:pt x="75" y="91"/>
                        <a:pt x="55" y="91"/>
                      </a:cubicBezTo>
                      <a:cubicBezTo>
                        <a:pt x="51" y="91"/>
                        <a:pt x="44" y="86"/>
                        <a:pt x="41" y="82"/>
                      </a:cubicBezTo>
                      <a:cubicBezTo>
                        <a:pt x="20" y="82"/>
                        <a:pt x="20" y="82"/>
                        <a:pt x="20" y="82"/>
                      </a:cubicBezTo>
                      <a:cubicBezTo>
                        <a:pt x="18" y="76"/>
                        <a:pt x="11" y="75"/>
                        <a:pt x="11" y="69"/>
                      </a:cubicBezTo>
                      <a:cubicBezTo>
                        <a:pt x="16" y="67"/>
                        <a:pt x="23" y="70"/>
                        <a:pt x="30" y="70"/>
                      </a:cubicBezTo>
                      <a:cubicBezTo>
                        <a:pt x="30" y="65"/>
                        <a:pt x="30" y="65"/>
                        <a:pt x="30" y="65"/>
                      </a:cubicBezTo>
                      <a:cubicBezTo>
                        <a:pt x="26" y="62"/>
                        <a:pt x="6" y="60"/>
                        <a:pt x="6" y="60"/>
                      </a:cubicBezTo>
                      <a:cubicBezTo>
                        <a:pt x="6" y="60"/>
                        <a:pt x="0" y="52"/>
                        <a:pt x="0" y="48"/>
                      </a:cubicBezTo>
                      <a:cubicBezTo>
                        <a:pt x="0" y="36"/>
                        <a:pt x="2" y="33"/>
                        <a:pt x="8" y="29"/>
                      </a:cubicBezTo>
                      <a:cubicBezTo>
                        <a:pt x="12" y="26"/>
                        <a:pt x="10" y="18"/>
                        <a:pt x="11" y="16"/>
                      </a:cubicBezTo>
                      <a:cubicBezTo>
                        <a:pt x="20" y="7"/>
                        <a:pt x="32" y="0"/>
                        <a:pt x="47" y="0"/>
                      </a:cubicBezTo>
                      <a:cubicBezTo>
                        <a:pt x="47" y="0"/>
                        <a:pt x="61" y="4"/>
                        <a:pt x="61" y="4"/>
                      </a:cubicBezTo>
                      <a:cubicBezTo>
                        <a:pt x="57" y="14"/>
                        <a:pt x="42" y="14"/>
                        <a:pt x="42" y="27"/>
                      </a:cubicBezTo>
                      <a:cubicBezTo>
                        <a:pt x="42" y="30"/>
                        <a:pt x="44" y="32"/>
                        <a:pt x="46" y="32"/>
                      </a:cubicBezTo>
                      <a:cubicBezTo>
                        <a:pt x="45" y="35"/>
                        <a:pt x="46" y="40"/>
                        <a:pt x="46" y="40"/>
                      </a:cubicBezTo>
                      <a:cubicBezTo>
                        <a:pt x="46" y="43"/>
                        <a:pt x="45" y="47"/>
                        <a:pt x="50" y="47"/>
                      </a:cubicBezTo>
                      <a:cubicBezTo>
                        <a:pt x="53" y="47"/>
                        <a:pt x="59" y="42"/>
                        <a:pt x="59" y="38"/>
                      </a:cubicBezTo>
                      <a:cubicBezTo>
                        <a:pt x="59" y="34"/>
                        <a:pt x="55" y="31"/>
                        <a:pt x="55" y="26"/>
                      </a:cubicBezTo>
                      <a:cubicBezTo>
                        <a:pt x="55" y="10"/>
                        <a:pt x="84" y="4"/>
                        <a:pt x="102" y="4"/>
                      </a:cubicBezTo>
                      <a:cubicBezTo>
                        <a:pt x="113" y="4"/>
                        <a:pt x="120" y="20"/>
                        <a:pt x="120" y="29"/>
                      </a:cubicBezTo>
                      <a:cubicBezTo>
                        <a:pt x="120" y="31"/>
                        <a:pt x="117" y="38"/>
                        <a:pt x="120" y="38"/>
                      </a:cubicBezTo>
                      <a:cubicBezTo>
                        <a:pt x="122" y="38"/>
                        <a:pt x="124" y="34"/>
                        <a:pt x="128" y="34"/>
                      </a:cubicBezTo>
                      <a:cubicBezTo>
                        <a:pt x="133" y="34"/>
                        <a:pt x="135" y="38"/>
                        <a:pt x="138" y="38"/>
                      </a:cubicBezTo>
                      <a:cubicBezTo>
                        <a:pt x="146" y="38"/>
                        <a:pt x="148" y="27"/>
                        <a:pt x="156" y="27"/>
                      </a:cubicBezTo>
                      <a:cubicBezTo>
                        <a:pt x="165" y="27"/>
                        <a:pt x="183" y="30"/>
                        <a:pt x="189" y="34"/>
                      </a:cubicBezTo>
                      <a:cubicBezTo>
                        <a:pt x="199" y="41"/>
                        <a:pt x="202" y="56"/>
                        <a:pt x="217" y="56"/>
                      </a:cubicBezTo>
                      <a:cubicBezTo>
                        <a:pt x="223" y="56"/>
                        <a:pt x="224" y="56"/>
                        <a:pt x="228" y="56"/>
                      </a:cubicBezTo>
                      <a:cubicBezTo>
                        <a:pt x="232" y="56"/>
                        <a:pt x="243" y="57"/>
                        <a:pt x="242" y="65"/>
                      </a:cubicBezTo>
                      <a:cubicBezTo>
                        <a:pt x="254" y="69"/>
                        <a:pt x="261" y="76"/>
                        <a:pt x="273" y="77"/>
                      </a:cubicBezTo>
                      <a:cubicBezTo>
                        <a:pt x="273" y="85"/>
                        <a:pt x="273" y="85"/>
                        <a:pt x="273" y="85"/>
                      </a:cubicBezTo>
                      <a:cubicBezTo>
                        <a:pt x="276" y="85"/>
                        <a:pt x="281" y="85"/>
                        <a:pt x="281" y="85"/>
                      </a:cubicBezTo>
                      <a:cubicBezTo>
                        <a:pt x="287" y="85"/>
                        <a:pt x="290" y="89"/>
                        <a:pt x="293" y="95"/>
                      </a:cubicBezTo>
                      <a:cubicBezTo>
                        <a:pt x="287" y="96"/>
                        <a:pt x="281" y="96"/>
                        <a:pt x="277" y="101"/>
                      </a:cubicBezTo>
                      <a:cubicBezTo>
                        <a:pt x="285" y="102"/>
                        <a:pt x="287" y="102"/>
                        <a:pt x="291" y="102"/>
                      </a:cubicBezTo>
                      <a:cubicBezTo>
                        <a:pt x="293" y="102"/>
                        <a:pt x="296" y="103"/>
                        <a:pt x="297" y="106"/>
                      </a:cubicBezTo>
                      <a:cubicBezTo>
                        <a:pt x="290" y="110"/>
                        <a:pt x="287" y="110"/>
                        <a:pt x="283" y="116"/>
                      </a:cubicBezTo>
                      <a:cubicBezTo>
                        <a:pt x="287" y="118"/>
                        <a:pt x="289" y="120"/>
                        <a:pt x="295" y="120"/>
                      </a:cubicBezTo>
                      <a:cubicBezTo>
                        <a:pt x="296" y="130"/>
                        <a:pt x="308" y="134"/>
                        <a:pt x="317" y="135"/>
                      </a:cubicBezTo>
                      <a:cubicBezTo>
                        <a:pt x="318" y="143"/>
                        <a:pt x="320" y="151"/>
                        <a:pt x="327" y="151"/>
                      </a:cubicBezTo>
                      <a:cubicBezTo>
                        <a:pt x="337" y="151"/>
                        <a:pt x="339" y="145"/>
                        <a:pt x="342" y="153"/>
                      </a:cubicBezTo>
                      <a:cubicBezTo>
                        <a:pt x="344" y="155"/>
                        <a:pt x="348" y="155"/>
                        <a:pt x="350" y="155"/>
                      </a:cubicBezTo>
                      <a:cubicBezTo>
                        <a:pt x="359" y="155"/>
                        <a:pt x="362" y="158"/>
                        <a:pt x="362" y="165"/>
                      </a:cubicBezTo>
                      <a:cubicBezTo>
                        <a:pt x="362" y="171"/>
                        <a:pt x="355" y="173"/>
                        <a:pt x="349" y="173"/>
                      </a:cubicBezTo>
                      <a:cubicBezTo>
                        <a:pt x="349" y="178"/>
                        <a:pt x="349" y="176"/>
                        <a:pt x="349" y="178"/>
                      </a:cubicBezTo>
                      <a:cubicBezTo>
                        <a:pt x="349" y="180"/>
                        <a:pt x="348" y="184"/>
                        <a:pt x="339" y="18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0" name="Freeform 85">
                  <a:extLst>
                    <a:ext uri="{FF2B5EF4-FFF2-40B4-BE49-F238E27FC236}">
                      <a16:creationId xmlns:a16="http://schemas.microsoft.com/office/drawing/2014/main" id="{E7ED43D1-FFF5-410A-A9F4-BB404C21A20F}"/>
                    </a:ext>
                  </a:extLst>
                </p:cNvPr>
                <p:cNvSpPr>
                  <a:spLocks/>
                </p:cNvSpPr>
                <p:nvPr/>
              </p:nvSpPr>
              <p:spPr bwMode="auto">
                <a:xfrm>
                  <a:off x="3073400" y="1635125"/>
                  <a:ext cx="14288" cy="12700"/>
                </a:xfrm>
                <a:custGeom>
                  <a:avLst/>
                  <a:gdLst/>
                  <a:ahLst/>
                  <a:cxnLst>
                    <a:cxn ang="0">
                      <a:pos x="10" y="6"/>
                    </a:cxn>
                    <a:cxn ang="0">
                      <a:pos x="0" y="6"/>
                    </a:cxn>
                    <a:cxn ang="0">
                      <a:pos x="10" y="6"/>
                    </a:cxn>
                  </a:cxnLst>
                  <a:rect l="0" t="0" r="r" b="b"/>
                  <a:pathLst>
                    <a:path w="10" h="9">
                      <a:moveTo>
                        <a:pt x="10" y="6"/>
                      </a:moveTo>
                      <a:cubicBezTo>
                        <a:pt x="6" y="9"/>
                        <a:pt x="5" y="9"/>
                        <a:pt x="0" y="6"/>
                      </a:cubicBezTo>
                      <a:cubicBezTo>
                        <a:pt x="5" y="0"/>
                        <a:pt x="5" y="3"/>
                        <a:pt x="10"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1" name="Freeform 86">
                  <a:extLst>
                    <a:ext uri="{FF2B5EF4-FFF2-40B4-BE49-F238E27FC236}">
                      <a16:creationId xmlns:a16="http://schemas.microsoft.com/office/drawing/2014/main" id="{BE9DD946-DECC-44EE-B3DD-DEBC0A4C99AC}"/>
                    </a:ext>
                  </a:extLst>
                </p:cNvPr>
                <p:cNvSpPr>
                  <a:spLocks/>
                </p:cNvSpPr>
                <p:nvPr/>
              </p:nvSpPr>
              <p:spPr bwMode="auto">
                <a:xfrm>
                  <a:off x="2974975" y="1568450"/>
                  <a:ext cx="12700" cy="12700"/>
                </a:xfrm>
                <a:custGeom>
                  <a:avLst/>
                  <a:gdLst/>
                  <a:ahLst/>
                  <a:cxnLst>
                    <a:cxn ang="0">
                      <a:pos x="1" y="2"/>
                    </a:cxn>
                    <a:cxn ang="0">
                      <a:pos x="9" y="9"/>
                    </a:cxn>
                    <a:cxn ang="0">
                      <a:pos x="1" y="2"/>
                    </a:cxn>
                  </a:cxnLst>
                  <a:rect l="0" t="0" r="r" b="b"/>
                  <a:pathLst>
                    <a:path w="9" h="9">
                      <a:moveTo>
                        <a:pt x="1" y="2"/>
                      </a:moveTo>
                      <a:cubicBezTo>
                        <a:pt x="6" y="0"/>
                        <a:pt x="6" y="5"/>
                        <a:pt x="9" y="9"/>
                      </a:cubicBezTo>
                      <a:cubicBezTo>
                        <a:pt x="4" y="9"/>
                        <a:pt x="0" y="5"/>
                        <a:pt x="1" y="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2" name="Freeform 87">
                  <a:extLst>
                    <a:ext uri="{FF2B5EF4-FFF2-40B4-BE49-F238E27FC236}">
                      <a16:creationId xmlns:a16="http://schemas.microsoft.com/office/drawing/2014/main" id="{BF03EA22-3116-4AED-9556-04B27397BBDF}"/>
                    </a:ext>
                  </a:extLst>
                </p:cNvPr>
                <p:cNvSpPr>
                  <a:spLocks/>
                </p:cNvSpPr>
                <p:nvPr/>
              </p:nvSpPr>
              <p:spPr bwMode="auto">
                <a:xfrm>
                  <a:off x="2847975" y="985838"/>
                  <a:ext cx="514350" cy="269875"/>
                </a:xfrm>
                <a:custGeom>
                  <a:avLst/>
                  <a:gdLst/>
                  <a:ahLst/>
                  <a:cxnLst>
                    <a:cxn ang="0">
                      <a:pos x="307" y="16"/>
                    </a:cxn>
                    <a:cxn ang="0">
                      <a:pos x="350" y="9"/>
                    </a:cxn>
                    <a:cxn ang="0">
                      <a:pos x="386" y="28"/>
                    </a:cxn>
                    <a:cxn ang="0">
                      <a:pos x="313" y="51"/>
                    </a:cxn>
                    <a:cxn ang="0">
                      <a:pos x="295" y="74"/>
                    </a:cxn>
                    <a:cxn ang="0">
                      <a:pos x="231" y="108"/>
                    </a:cxn>
                    <a:cxn ang="0">
                      <a:pos x="216" y="118"/>
                    </a:cxn>
                    <a:cxn ang="0">
                      <a:pos x="216" y="137"/>
                    </a:cxn>
                    <a:cxn ang="0">
                      <a:pos x="174" y="157"/>
                    </a:cxn>
                    <a:cxn ang="0">
                      <a:pos x="158" y="184"/>
                    </a:cxn>
                    <a:cxn ang="0">
                      <a:pos x="176" y="188"/>
                    </a:cxn>
                    <a:cxn ang="0">
                      <a:pos x="126" y="197"/>
                    </a:cxn>
                    <a:cxn ang="0">
                      <a:pos x="80" y="201"/>
                    </a:cxn>
                    <a:cxn ang="0">
                      <a:pos x="33" y="197"/>
                    </a:cxn>
                    <a:cxn ang="0">
                      <a:pos x="60" y="176"/>
                    </a:cxn>
                    <a:cxn ang="0">
                      <a:pos x="57" y="158"/>
                    </a:cxn>
                    <a:cxn ang="0">
                      <a:pos x="92" y="170"/>
                    </a:cxn>
                    <a:cxn ang="0">
                      <a:pos x="66" y="148"/>
                    </a:cxn>
                    <a:cxn ang="0">
                      <a:pos x="55" y="151"/>
                    </a:cxn>
                    <a:cxn ang="0">
                      <a:pos x="68" y="131"/>
                    </a:cxn>
                    <a:cxn ang="0">
                      <a:pos x="62" y="97"/>
                    </a:cxn>
                    <a:cxn ang="0">
                      <a:pos x="67" y="89"/>
                    </a:cxn>
                    <a:cxn ang="0">
                      <a:pos x="97" y="90"/>
                    </a:cxn>
                    <a:cxn ang="0">
                      <a:pos x="108" y="91"/>
                    </a:cxn>
                    <a:cxn ang="0">
                      <a:pos x="133" y="86"/>
                    </a:cxn>
                    <a:cxn ang="0">
                      <a:pos x="147" y="74"/>
                    </a:cxn>
                    <a:cxn ang="0">
                      <a:pos x="99" y="81"/>
                    </a:cxn>
                    <a:cxn ang="0">
                      <a:pos x="72" y="76"/>
                    </a:cxn>
                    <a:cxn ang="0">
                      <a:pos x="57" y="81"/>
                    </a:cxn>
                    <a:cxn ang="0">
                      <a:pos x="44" y="67"/>
                    </a:cxn>
                    <a:cxn ang="0">
                      <a:pos x="51" y="53"/>
                    </a:cxn>
                    <a:cxn ang="0">
                      <a:pos x="25" y="60"/>
                    </a:cxn>
                    <a:cxn ang="0">
                      <a:pos x="29" y="49"/>
                    </a:cxn>
                    <a:cxn ang="0">
                      <a:pos x="9" y="52"/>
                    </a:cxn>
                    <a:cxn ang="0">
                      <a:pos x="44" y="36"/>
                    </a:cxn>
                    <a:cxn ang="0">
                      <a:pos x="57" y="32"/>
                    </a:cxn>
                    <a:cxn ang="0">
                      <a:pos x="104" y="32"/>
                    </a:cxn>
                    <a:cxn ang="0">
                      <a:pos x="135" y="11"/>
                    </a:cxn>
                    <a:cxn ang="0">
                      <a:pos x="196" y="6"/>
                    </a:cxn>
                    <a:cxn ang="0">
                      <a:pos x="218" y="8"/>
                    </a:cxn>
                    <a:cxn ang="0">
                      <a:pos x="245" y="3"/>
                    </a:cxn>
                    <a:cxn ang="0">
                      <a:pos x="315" y="11"/>
                    </a:cxn>
                  </a:cxnLst>
                  <a:rect l="0" t="0" r="r" b="b"/>
                  <a:pathLst>
                    <a:path w="386" h="203">
                      <a:moveTo>
                        <a:pt x="315" y="11"/>
                      </a:moveTo>
                      <a:cubicBezTo>
                        <a:pt x="312" y="14"/>
                        <a:pt x="310" y="15"/>
                        <a:pt x="307" y="16"/>
                      </a:cubicBezTo>
                      <a:cubicBezTo>
                        <a:pt x="342" y="6"/>
                        <a:pt x="342" y="6"/>
                        <a:pt x="342" y="6"/>
                      </a:cubicBezTo>
                      <a:cubicBezTo>
                        <a:pt x="345" y="7"/>
                        <a:pt x="347" y="8"/>
                        <a:pt x="350" y="9"/>
                      </a:cubicBezTo>
                      <a:cubicBezTo>
                        <a:pt x="355" y="11"/>
                        <a:pt x="355" y="14"/>
                        <a:pt x="358" y="17"/>
                      </a:cubicBezTo>
                      <a:cubicBezTo>
                        <a:pt x="363" y="22"/>
                        <a:pt x="386" y="20"/>
                        <a:pt x="386" y="28"/>
                      </a:cubicBezTo>
                      <a:cubicBezTo>
                        <a:pt x="386" y="33"/>
                        <a:pt x="378" y="32"/>
                        <a:pt x="375" y="34"/>
                      </a:cubicBezTo>
                      <a:cubicBezTo>
                        <a:pt x="358" y="48"/>
                        <a:pt x="336" y="40"/>
                        <a:pt x="313" y="51"/>
                      </a:cubicBezTo>
                      <a:cubicBezTo>
                        <a:pt x="317" y="56"/>
                        <a:pt x="335" y="52"/>
                        <a:pt x="346" y="52"/>
                      </a:cubicBezTo>
                      <a:cubicBezTo>
                        <a:pt x="336" y="63"/>
                        <a:pt x="311" y="69"/>
                        <a:pt x="295" y="74"/>
                      </a:cubicBezTo>
                      <a:cubicBezTo>
                        <a:pt x="277" y="80"/>
                        <a:pt x="267" y="97"/>
                        <a:pt x="254" y="107"/>
                      </a:cubicBezTo>
                      <a:cubicBezTo>
                        <a:pt x="248" y="112"/>
                        <a:pt x="238" y="106"/>
                        <a:pt x="231" y="108"/>
                      </a:cubicBezTo>
                      <a:cubicBezTo>
                        <a:pt x="221" y="112"/>
                        <a:pt x="210" y="112"/>
                        <a:pt x="203" y="118"/>
                      </a:cubicBezTo>
                      <a:cubicBezTo>
                        <a:pt x="216" y="118"/>
                        <a:pt x="216" y="118"/>
                        <a:pt x="216" y="118"/>
                      </a:cubicBezTo>
                      <a:cubicBezTo>
                        <a:pt x="217" y="128"/>
                        <a:pt x="211" y="127"/>
                        <a:pt x="203" y="126"/>
                      </a:cubicBezTo>
                      <a:cubicBezTo>
                        <a:pt x="208" y="129"/>
                        <a:pt x="213" y="131"/>
                        <a:pt x="216" y="137"/>
                      </a:cubicBezTo>
                      <a:cubicBezTo>
                        <a:pt x="206" y="141"/>
                        <a:pt x="203" y="152"/>
                        <a:pt x="196" y="157"/>
                      </a:cubicBezTo>
                      <a:cubicBezTo>
                        <a:pt x="177" y="157"/>
                        <a:pt x="177" y="157"/>
                        <a:pt x="174" y="157"/>
                      </a:cubicBezTo>
                      <a:cubicBezTo>
                        <a:pt x="175" y="160"/>
                        <a:pt x="177" y="161"/>
                        <a:pt x="177" y="164"/>
                      </a:cubicBezTo>
                      <a:cubicBezTo>
                        <a:pt x="177" y="178"/>
                        <a:pt x="158" y="169"/>
                        <a:pt x="158" y="184"/>
                      </a:cubicBezTo>
                      <a:cubicBezTo>
                        <a:pt x="165" y="184"/>
                        <a:pt x="166" y="184"/>
                        <a:pt x="169" y="184"/>
                      </a:cubicBezTo>
                      <a:cubicBezTo>
                        <a:pt x="171" y="184"/>
                        <a:pt x="176" y="184"/>
                        <a:pt x="176" y="188"/>
                      </a:cubicBezTo>
                      <a:cubicBezTo>
                        <a:pt x="176" y="195"/>
                        <a:pt x="151" y="203"/>
                        <a:pt x="141" y="203"/>
                      </a:cubicBezTo>
                      <a:cubicBezTo>
                        <a:pt x="131" y="203"/>
                        <a:pt x="135" y="197"/>
                        <a:pt x="126" y="197"/>
                      </a:cubicBezTo>
                      <a:cubicBezTo>
                        <a:pt x="113" y="197"/>
                        <a:pt x="104" y="197"/>
                        <a:pt x="93" y="197"/>
                      </a:cubicBezTo>
                      <a:cubicBezTo>
                        <a:pt x="89" y="197"/>
                        <a:pt x="86" y="201"/>
                        <a:pt x="80" y="201"/>
                      </a:cubicBezTo>
                      <a:cubicBezTo>
                        <a:pt x="65" y="201"/>
                        <a:pt x="53" y="197"/>
                        <a:pt x="38" y="192"/>
                      </a:cubicBezTo>
                      <a:cubicBezTo>
                        <a:pt x="37" y="194"/>
                        <a:pt x="35" y="197"/>
                        <a:pt x="33" y="197"/>
                      </a:cubicBezTo>
                      <a:cubicBezTo>
                        <a:pt x="29" y="197"/>
                        <a:pt x="28" y="194"/>
                        <a:pt x="28" y="193"/>
                      </a:cubicBezTo>
                      <a:cubicBezTo>
                        <a:pt x="28" y="176"/>
                        <a:pt x="51" y="182"/>
                        <a:pt x="60" y="176"/>
                      </a:cubicBezTo>
                      <a:cubicBezTo>
                        <a:pt x="55" y="172"/>
                        <a:pt x="46" y="170"/>
                        <a:pt x="46" y="162"/>
                      </a:cubicBezTo>
                      <a:cubicBezTo>
                        <a:pt x="46" y="156"/>
                        <a:pt x="52" y="158"/>
                        <a:pt x="57" y="158"/>
                      </a:cubicBezTo>
                      <a:cubicBezTo>
                        <a:pt x="71" y="158"/>
                        <a:pt x="76" y="165"/>
                        <a:pt x="84" y="170"/>
                      </a:cubicBezTo>
                      <a:cubicBezTo>
                        <a:pt x="92" y="170"/>
                        <a:pt x="92" y="170"/>
                        <a:pt x="92" y="170"/>
                      </a:cubicBezTo>
                      <a:cubicBezTo>
                        <a:pt x="86" y="164"/>
                        <a:pt x="72" y="159"/>
                        <a:pt x="72" y="148"/>
                      </a:cubicBezTo>
                      <a:cubicBezTo>
                        <a:pt x="66" y="148"/>
                        <a:pt x="66" y="148"/>
                        <a:pt x="66" y="148"/>
                      </a:cubicBezTo>
                      <a:cubicBezTo>
                        <a:pt x="63" y="149"/>
                        <a:pt x="63" y="149"/>
                        <a:pt x="61" y="151"/>
                      </a:cubicBezTo>
                      <a:cubicBezTo>
                        <a:pt x="55" y="151"/>
                        <a:pt x="55" y="151"/>
                        <a:pt x="55" y="151"/>
                      </a:cubicBezTo>
                      <a:cubicBezTo>
                        <a:pt x="55" y="146"/>
                        <a:pt x="55" y="146"/>
                        <a:pt x="55" y="146"/>
                      </a:cubicBezTo>
                      <a:cubicBezTo>
                        <a:pt x="58" y="138"/>
                        <a:pt x="61" y="134"/>
                        <a:pt x="68" y="131"/>
                      </a:cubicBezTo>
                      <a:cubicBezTo>
                        <a:pt x="79" y="128"/>
                        <a:pt x="92" y="132"/>
                        <a:pt x="92" y="119"/>
                      </a:cubicBezTo>
                      <a:cubicBezTo>
                        <a:pt x="92" y="105"/>
                        <a:pt x="62" y="105"/>
                        <a:pt x="62" y="97"/>
                      </a:cubicBezTo>
                      <a:cubicBezTo>
                        <a:pt x="62" y="93"/>
                        <a:pt x="69" y="94"/>
                        <a:pt x="73" y="94"/>
                      </a:cubicBezTo>
                      <a:cubicBezTo>
                        <a:pt x="68" y="94"/>
                        <a:pt x="67" y="92"/>
                        <a:pt x="67" y="89"/>
                      </a:cubicBezTo>
                      <a:cubicBezTo>
                        <a:pt x="69" y="88"/>
                        <a:pt x="71" y="89"/>
                        <a:pt x="73" y="89"/>
                      </a:cubicBezTo>
                      <a:cubicBezTo>
                        <a:pt x="78" y="89"/>
                        <a:pt x="88" y="87"/>
                        <a:pt x="97" y="90"/>
                      </a:cubicBezTo>
                      <a:cubicBezTo>
                        <a:pt x="108" y="93"/>
                        <a:pt x="112" y="106"/>
                        <a:pt x="124" y="104"/>
                      </a:cubicBezTo>
                      <a:cubicBezTo>
                        <a:pt x="122" y="102"/>
                        <a:pt x="108" y="93"/>
                        <a:pt x="108" y="91"/>
                      </a:cubicBezTo>
                      <a:cubicBezTo>
                        <a:pt x="108" y="89"/>
                        <a:pt x="110" y="88"/>
                        <a:pt x="111" y="86"/>
                      </a:cubicBezTo>
                      <a:cubicBezTo>
                        <a:pt x="133" y="86"/>
                        <a:pt x="133" y="86"/>
                        <a:pt x="133" y="86"/>
                      </a:cubicBezTo>
                      <a:cubicBezTo>
                        <a:pt x="141" y="83"/>
                        <a:pt x="149" y="81"/>
                        <a:pt x="154" y="74"/>
                      </a:cubicBezTo>
                      <a:cubicBezTo>
                        <a:pt x="147" y="74"/>
                        <a:pt x="147" y="74"/>
                        <a:pt x="147" y="74"/>
                      </a:cubicBezTo>
                      <a:cubicBezTo>
                        <a:pt x="138" y="81"/>
                        <a:pt x="128" y="84"/>
                        <a:pt x="114" y="84"/>
                      </a:cubicBezTo>
                      <a:cubicBezTo>
                        <a:pt x="106" y="84"/>
                        <a:pt x="103" y="81"/>
                        <a:pt x="99" y="81"/>
                      </a:cubicBezTo>
                      <a:cubicBezTo>
                        <a:pt x="95" y="81"/>
                        <a:pt x="93" y="85"/>
                        <a:pt x="90" y="85"/>
                      </a:cubicBezTo>
                      <a:cubicBezTo>
                        <a:pt x="81" y="85"/>
                        <a:pt x="70" y="82"/>
                        <a:pt x="72" y="76"/>
                      </a:cubicBezTo>
                      <a:cubicBezTo>
                        <a:pt x="67" y="76"/>
                        <a:pt x="67" y="76"/>
                        <a:pt x="67" y="76"/>
                      </a:cubicBezTo>
                      <a:cubicBezTo>
                        <a:pt x="63" y="78"/>
                        <a:pt x="61" y="81"/>
                        <a:pt x="57" y="81"/>
                      </a:cubicBezTo>
                      <a:cubicBezTo>
                        <a:pt x="48" y="81"/>
                        <a:pt x="36" y="75"/>
                        <a:pt x="33" y="71"/>
                      </a:cubicBezTo>
                      <a:cubicBezTo>
                        <a:pt x="36" y="69"/>
                        <a:pt x="39" y="67"/>
                        <a:pt x="44" y="67"/>
                      </a:cubicBezTo>
                      <a:cubicBezTo>
                        <a:pt x="36" y="67"/>
                        <a:pt x="27" y="66"/>
                        <a:pt x="24" y="67"/>
                      </a:cubicBezTo>
                      <a:cubicBezTo>
                        <a:pt x="29" y="55"/>
                        <a:pt x="40" y="56"/>
                        <a:pt x="51" y="53"/>
                      </a:cubicBezTo>
                      <a:cubicBezTo>
                        <a:pt x="47" y="52"/>
                        <a:pt x="46" y="52"/>
                        <a:pt x="42" y="52"/>
                      </a:cubicBezTo>
                      <a:cubicBezTo>
                        <a:pt x="33" y="52"/>
                        <a:pt x="33" y="60"/>
                        <a:pt x="25" y="60"/>
                      </a:cubicBezTo>
                      <a:cubicBezTo>
                        <a:pt x="22" y="60"/>
                        <a:pt x="18" y="57"/>
                        <a:pt x="17" y="56"/>
                      </a:cubicBezTo>
                      <a:cubicBezTo>
                        <a:pt x="21" y="52"/>
                        <a:pt x="24" y="51"/>
                        <a:pt x="29" y="49"/>
                      </a:cubicBezTo>
                      <a:cubicBezTo>
                        <a:pt x="16" y="49"/>
                        <a:pt x="16" y="49"/>
                        <a:pt x="16" y="49"/>
                      </a:cubicBezTo>
                      <a:cubicBezTo>
                        <a:pt x="13" y="50"/>
                        <a:pt x="11" y="51"/>
                        <a:pt x="9" y="52"/>
                      </a:cubicBezTo>
                      <a:cubicBezTo>
                        <a:pt x="7" y="52"/>
                        <a:pt x="2" y="52"/>
                        <a:pt x="0" y="52"/>
                      </a:cubicBezTo>
                      <a:cubicBezTo>
                        <a:pt x="2" y="41"/>
                        <a:pt x="31" y="36"/>
                        <a:pt x="44" y="36"/>
                      </a:cubicBezTo>
                      <a:cubicBezTo>
                        <a:pt x="49" y="36"/>
                        <a:pt x="52" y="36"/>
                        <a:pt x="53" y="36"/>
                      </a:cubicBezTo>
                      <a:cubicBezTo>
                        <a:pt x="55" y="36"/>
                        <a:pt x="57" y="34"/>
                        <a:pt x="57" y="32"/>
                      </a:cubicBezTo>
                      <a:cubicBezTo>
                        <a:pt x="71" y="32"/>
                        <a:pt x="65" y="22"/>
                        <a:pt x="74" y="22"/>
                      </a:cubicBezTo>
                      <a:cubicBezTo>
                        <a:pt x="83" y="22"/>
                        <a:pt x="100" y="31"/>
                        <a:pt x="104" y="32"/>
                      </a:cubicBezTo>
                      <a:cubicBezTo>
                        <a:pt x="108" y="22"/>
                        <a:pt x="113" y="12"/>
                        <a:pt x="126" y="12"/>
                      </a:cubicBezTo>
                      <a:cubicBezTo>
                        <a:pt x="134" y="12"/>
                        <a:pt x="129" y="16"/>
                        <a:pt x="135" y="11"/>
                      </a:cubicBezTo>
                      <a:cubicBezTo>
                        <a:pt x="137" y="7"/>
                        <a:pt x="141" y="6"/>
                        <a:pt x="145" y="6"/>
                      </a:cubicBezTo>
                      <a:cubicBezTo>
                        <a:pt x="168" y="6"/>
                        <a:pt x="173" y="6"/>
                        <a:pt x="196" y="6"/>
                      </a:cubicBezTo>
                      <a:cubicBezTo>
                        <a:pt x="197" y="4"/>
                        <a:pt x="199" y="3"/>
                        <a:pt x="201" y="3"/>
                      </a:cubicBezTo>
                      <a:cubicBezTo>
                        <a:pt x="209" y="3"/>
                        <a:pt x="211" y="8"/>
                        <a:pt x="218" y="8"/>
                      </a:cubicBezTo>
                      <a:cubicBezTo>
                        <a:pt x="224" y="8"/>
                        <a:pt x="226" y="0"/>
                        <a:pt x="232" y="0"/>
                      </a:cubicBezTo>
                      <a:cubicBezTo>
                        <a:pt x="239" y="0"/>
                        <a:pt x="241" y="3"/>
                        <a:pt x="245" y="3"/>
                      </a:cubicBezTo>
                      <a:cubicBezTo>
                        <a:pt x="250" y="3"/>
                        <a:pt x="253" y="3"/>
                        <a:pt x="258" y="3"/>
                      </a:cubicBezTo>
                      <a:cubicBezTo>
                        <a:pt x="268" y="3"/>
                        <a:pt x="306" y="2"/>
                        <a:pt x="315"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3" name="Freeform 88">
                  <a:extLst>
                    <a:ext uri="{FF2B5EF4-FFF2-40B4-BE49-F238E27FC236}">
                      <a16:creationId xmlns:a16="http://schemas.microsoft.com/office/drawing/2014/main" id="{374218D7-FE16-47D7-A55E-F718353E57E3}"/>
                    </a:ext>
                  </a:extLst>
                </p:cNvPr>
                <p:cNvSpPr>
                  <a:spLocks/>
                </p:cNvSpPr>
                <p:nvPr/>
              </p:nvSpPr>
              <p:spPr bwMode="auto">
                <a:xfrm>
                  <a:off x="3170238" y="960438"/>
                  <a:ext cx="1006475" cy="765175"/>
                </a:xfrm>
                <a:custGeom>
                  <a:avLst/>
                  <a:gdLst/>
                  <a:ahLst/>
                  <a:cxnLst>
                    <a:cxn ang="0">
                      <a:pos x="280" y="372"/>
                    </a:cxn>
                    <a:cxn ang="0">
                      <a:pos x="267" y="360"/>
                    </a:cxn>
                    <a:cxn ang="0">
                      <a:pos x="228" y="336"/>
                    </a:cxn>
                    <a:cxn ang="0">
                      <a:pos x="215" y="302"/>
                    </a:cxn>
                    <a:cxn ang="0">
                      <a:pos x="109" y="219"/>
                    </a:cxn>
                    <a:cxn ang="0">
                      <a:pos x="73" y="223"/>
                    </a:cxn>
                    <a:cxn ang="0">
                      <a:pos x="43" y="217"/>
                    </a:cxn>
                    <a:cxn ang="0">
                      <a:pos x="19" y="202"/>
                    </a:cxn>
                    <a:cxn ang="0">
                      <a:pos x="51" y="190"/>
                    </a:cxn>
                    <a:cxn ang="0">
                      <a:pos x="64" y="180"/>
                    </a:cxn>
                    <a:cxn ang="0">
                      <a:pos x="0" y="166"/>
                    </a:cxn>
                    <a:cxn ang="0">
                      <a:pos x="84" y="141"/>
                    </a:cxn>
                    <a:cxn ang="0">
                      <a:pos x="72" y="102"/>
                    </a:cxn>
                    <a:cxn ang="0">
                      <a:pos x="144" y="59"/>
                    </a:cxn>
                    <a:cxn ang="0">
                      <a:pos x="237" y="56"/>
                    </a:cxn>
                    <a:cxn ang="0">
                      <a:pos x="260" y="53"/>
                    </a:cxn>
                    <a:cxn ang="0">
                      <a:pos x="274" y="38"/>
                    </a:cxn>
                    <a:cxn ang="0">
                      <a:pos x="309" y="36"/>
                    </a:cxn>
                    <a:cxn ang="0">
                      <a:pos x="355" y="15"/>
                    </a:cxn>
                    <a:cxn ang="0">
                      <a:pos x="391" y="13"/>
                    </a:cxn>
                    <a:cxn ang="0">
                      <a:pos x="534" y="0"/>
                    </a:cxn>
                    <a:cxn ang="0">
                      <a:pos x="594" y="48"/>
                    </a:cxn>
                    <a:cxn ang="0">
                      <a:pos x="570" y="75"/>
                    </a:cxn>
                    <a:cxn ang="0">
                      <a:pos x="603" y="102"/>
                    </a:cxn>
                    <a:cxn ang="0">
                      <a:pos x="684" y="66"/>
                    </a:cxn>
                    <a:cxn ang="0">
                      <a:pos x="730" y="51"/>
                    </a:cxn>
                    <a:cxn ang="0">
                      <a:pos x="702" y="94"/>
                    </a:cxn>
                    <a:cxn ang="0">
                      <a:pos x="691" y="114"/>
                    </a:cxn>
                    <a:cxn ang="0">
                      <a:pos x="654" y="150"/>
                    </a:cxn>
                    <a:cxn ang="0">
                      <a:pos x="677" y="178"/>
                    </a:cxn>
                    <a:cxn ang="0">
                      <a:pos x="657" y="202"/>
                    </a:cxn>
                    <a:cxn ang="0">
                      <a:pos x="669" y="236"/>
                    </a:cxn>
                    <a:cxn ang="0">
                      <a:pos x="673" y="260"/>
                    </a:cxn>
                    <a:cxn ang="0">
                      <a:pos x="633" y="295"/>
                    </a:cxn>
                    <a:cxn ang="0">
                      <a:pos x="637" y="305"/>
                    </a:cxn>
                    <a:cxn ang="0">
                      <a:pos x="601" y="297"/>
                    </a:cxn>
                    <a:cxn ang="0">
                      <a:pos x="633" y="358"/>
                    </a:cxn>
                    <a:cxn ang="0">
                      <a:pos x="596" y="347"/>
                    </a:cxn>
                    <a:cxn ang="0">
                      <a:pos x="616" y="375"/>
                    </a:cxn>
                    <a:cxn ang="0">
                      <a:pos x="518" y="408"/>
                    </a:cxn>
                    <a:cxn ang="0">
                      <a:pos x="483" y="445"/>
                    </a:cxn>
                    <a:cxn ang="0">
                      <a:pos x="443" y="449"/>
                    </a:cxn>
                    <a:cxn ang="0">
                      <a:pos x="402" y="485"/>
                    </a:cxn>
                    <a:cxn ang="0">
                      <a:pos x="384" y="523"/>
                    </a:cxn>
                    <a:cxn ang="0">
                      <a:pos x="362" y="571"/>
                    </a:cxn>
                    <a:cxn ang="0">
                      <a:pos x="313" y="560"/>
                    </a:cxn>
                    <a:cxn ang="0">
                      <a:pos x="270" y="499"/>
                    </a:cxn>
                    <a:cxn ang="0">
                      <a:pos x="256" y="475"/>
                    </a:cxn>
                    <a:cxn ang="0">
                      <a:pos x="237" y="438"/>
                    </a:cxn>
                    <a:cxn ang="0">
                      <a:pos x="255" y="403"/>
                    </a:cxn>
                  </a:cxnLst>
                  <a:rect l="0" t="0" r="r" b="b"/>
                  <a:pathLst>
                    <a:path w="756" h="575">
                      <a:moveTo>
                        <a:pt x="255" y="403"/>
                      </a:moveTo>
                      <a:cubicBezTo>
                        <a:pt x="261" y="400"/>
                        <a:pt x="261" y="400"/>
                        <a:pt x="267" y="402"/>
                      </a:cubicBezTo>
                      <a:cubicBezTo>
                        <a:pt x="270" y="389"/>
                        <a:pt x="276" y="385"/>
                        <a:pt x="280" y="372"/>
                      </a:cubicBezTo>
                      <a:cubicBezTo>
                        <a:pt x="266" y="368"/>
                        <a:pt x="234" y="366"/>
                        <a:pt x="233" y="353"/>
                      </a:cubicBezTo>
                      <a:cubicBezTo>
                        <a:pt x="237" y="352"/>
                        <a:pt x="236" y="353"/>
                        <a:pt x="240" y="353"/>
                      </a:cubicBezTo>
                      <a:cubicBezTo>
                        <a:pt x="250" y="353"/>
                        <a:pt x="256" y="360"/>
                        <a:pt x="267" y="360"/>
                      </a:cubicBezTo>
                      <a:cubicBezTo>
                        <a:pt x="271" y="360"/>
                        <a:pt x="271" y="356"/>
                        <a:pt x="271" y="353"/>
                      </a:cubicBezTo>
                      <a:cubicBezTo>
                        <a:pt x="258" y="349"/>
                        <a:pt x="254" y="328"/>
                        <a:pt x="239" y="328"/>
                      </a:cubicBezTo>
                      <a:cubicBezTo>
                        <a:pt x="235" y="328"/>
                        <a:pt x="234" y="336"/>
                        <a:pt x="228" y="336"/>
                      </a:cubicBezTo>
                      <a:cubicBezTo>
                        <a:pt x="220" y="336"/>
                        <a:pt x="216" y="335"/>
                        <a:pt x="216" y="328"/>
                      </a:cubicBezTo>
                      <a:cubicBezTo>
                        <a:pt x="216" y="318"/>
                        <a:pt x="226" y="319"/>
                        <a:pt x="226" y="309"/>
                      </a:cubicBezTo>
                      <a:cubicBezTo>
                        <a:pt x="226" y="303"/>
                        <a:pt x="219" y="302"/>
                        <a:pt x="215" y="302"/>
                      </a:cubicBezTo>
                      <a:cubicBezTo>
                        <a:pt x="215" y="295"/>
                        <a:pt x="215" y="295"/>
                        <a:pt x="215" y="295"/>
                      </a:cubicBezTo>
                      <a:cubicBezTo>
                        <a:pt x="203" y="257"/>
                        <a:pt x="172" y="219"/>
                        <a:pt x="122" y="219"/>
                      </a:cubicBezTo>
                      <a:cubicBezTo>
                        <a:pt x="115" y="219"/>
                        <a:pt x="113" y="219"/>
                        <a:pt x="109" y="219"/>
                      </a:cubicBezTo>
                      <a:cubicBezTo>
                        <a:pt x="103" y="219"/>
                        <a:pt x="101" y="224"/>
                        <a:pt x="95" y="224"/>
                      </a:cubicBezTo>
                      <a:cubicBezTo>
                        <a:pt x="91" y="224"/>
                        <a:pt x="87" y="221"/>
                        <a:pt x="82" y="221"/>
                      </a:cubicBezTo>
                      <a:cubicBezTo>
                        <a:pt x="77" y="221"/>
                        <a:pt x="75" y="222"/>
                        <a:pt x="73" y="223"/>
                      </a:cubicBezTo>
                      <a:cubicBezTo>
                        <a:pt x="74" y="224"/>
                        <a:pt x="76" y="226"/>
                        <a:pt x="77" y="226"/>
                      </a:cubicBezTo>
                      <a:cubicBezTo>
                        <a:pt x="75" y="229"/>
                        <a:pt x="75" y="228"/>
                        <a:pt x="72" y="228"/>
                      </a:cubicBezTo>
                      <a:cubicBezTo>
                        <a:pt x="62" y="228"/>
                        <a:pt x="48" y="224"/>
                        <a:pt x="43" y="217"/>
                      </a:cubicBezTo>
                      <a:cubicBezTo>
                        <a:pt x="47" y="214"/>
                        <a:pt x="50" y="214"/>
                        <a:pt x="52" y="210"/>
                      </a:cubicBezTo>
                      <a:cubicBezTo>
                        <a:pt x="45" y="207"/>
                        <a:pt x="39" y="202"/>
                        <a:pt x="34" y="202"/>
                      </a:cubicBezTo>
                      <a:cubicBezTo>
                        <a:pt x="24" y="202"/>
                        <a:pt x="27" y="206"/>
                        <a:pt x="19" y="202"/>
                      </a:cubicBezTo>
                      <a:cubicBezTo>
                        <a:pt x="19" y="196"/>
                        <a:pt x="28" y="194"/>
                        <a:pt x="32" y="194"/>
                      </a:cubicBezTo>
                      <a:cubicBezTo>
                        <a:pt x="37" y="194"/>
                        <a:pt x="40" y="194"/>
                        <a:pt x="43" y="194"/>
                      </a:cubicBezTo>
                      <a:cubicBezTo>
                        <a:pt x="47" y="194"/>
                        <a:pt x="49" y="193"/>
                        <a:pt x="51" y="190"/>
                      </a:cubicBezTo>
                      <a:cubicBezTo>
                        <a:pt x="76" y="190"/>
                        <a:pt x="76" y="190"/>
                        <a:pt x="76" y="190"/>
                      </a:cubicBezTo>
                      <a:cubicBezTo>
                        <a:pt x="80" y="187"/>
                        <a:pt x="80" y="185"/>
                        <a:pt x="82" y="180"/>
                      </a:cubicBezTo>
                      <a:cubicBezTo>
                        <a:pt x="64" y="180"/>
                        <a:pt x="64" y="180"/>
                        <a:pt x="64" y="180"/>
                      </a:cubicBezTo>
                      <a:cubicBezTo>
                        <a:pt x="63" y="183"/>
                        <a:pt x="62" y="185"/>
                        <a:pt x="60" y="185"/>
                      </a:cubicBezTo>
                      <a:cubicBezTo>
                        <a:pt x="53" y="185"/>
                        <a:pt x="50" y="185"/>
                        <a:pt x="44" y="185"/>
                      </a:cubicBezTo>
                      <a:cubicBezTo>
                        <a:pt x="42" y="185"/>
                        <a:pt x="0" y="173"/>
                        <a:pt x="0" y="166"/>
                      </a:cubicBezTo>
                      <a:cubicBezTo>
                        <a:pt x="0" y="152"/>
                        <a:pt x="16" y="157"/>
                        <a:pt x="25" y="154"/>
                      </a:cubicBezTo>
                      <a:cubicBezTo>
                        <a:pt x="33" y="151"/>
                        <a:pt x="38" y="146"/>
                        <a:pt x="46" y="144"/>
                      </a:cubicBezTo>
                      <a:cubicBezTo>
                        <a:pt x="58" y="140"/>
                        <a:pt x="74" y="146"/>
                        <a:pt x="84" y="141"/>
                      </a:cubicBezTo>
                      <a:cubicBezTo>
                        <a:pt x="91" y="136"/>
                        <a:pt x="96" y="128"/>
                        <a:pt x="96" y="117"/>
                      </a:cubicBezTo>
                      <a:cubicBezTo>
                        <a:pt x="88" y="116"/>
                        <a:pt x="63" y="117"/>
                        <a:pt x="63" y="109"/>
                      </a:cubicBezTo>
                      <a:cubicBezTo>
                        <a:pt x="63" y="105"/>
                        <a:pt x="69" y="102"/>
                        <a:pt x="72" y="102"/>
                      </a:cubicBezTo>
                      <a:cubicBezTo>
                        <a:pt x="87" y="97"/>
                        <a:pt x="106" y="86"/>
                        <a:pt x="115" y="78"/>
                      </a:cubicBezTo>
                      <a:cubicBezTo>
                        <a:pt x="119" y="80"/>
                        <a:pt x="122" y="81"/>
                        <a:pt x="127" y="81"/>
                      </a:cubicBezTo>
                      <a:cubicBezTo>
                        <a:pt x="142" y="81"/>
                        <a:pt x="130" y="61"/>
                        <a:pt x="144" y="59"/>
                      </a:cubicBezTo>
                      <a:cubicBezTo>
                        <a:pt x="162" y="57"/>
                        <a:pt x="169" y="52"/>
                        <a:pt x="185" y="52"/>
                      </a:cubicBezTo>
                      <a:cubicBezTo>
                        <a:pt x="198" y="49"/>
                        <a:pt x="206" y="42"/>
                        <a:pt x="218" y="42"/>
                      </a:cubicBezTo>
                      <a:cubicBezTo>
                        <a:pt x="226" y="42"/>
                        <a:pt x="229" y="56"/>
                        <a:pt x="237" y="56"/>
                      </a:cubicBezTo>
                      <a:cubicBezTo>
                        <a:pt x="237" y="52"/>
                        <a:pt x="235" y="50"/>
                        <a:pt x="235" y="47"/>
                      </a:cubicBezTo>
                      <a:cubicBezTo>
                        <a:pt x="239" y="42"/>
                        <a:pt x="239" y="42"/>
                        <a:pt x="239" y="42"/>
                      </a:cubicBezTo>
                      <a:cubicBezTo>
                        <a:pt x="244" y="51"/>
                        <a:pt x="252" y="50"/>
                        <a:pt x="260" y="53"/>
                      </a:cubicBezTo>
                      <a:cubicBezTo>
                        <a:pt x="262" y="53"/>
                        <a:pt x="267" y="53"/>
                        <a:pt x="267" y="53"/>
                      </a:cubicBezTo>
                      <a:cubicBezTo>
                        <a:pt x="266" y="50"/>
                        <a:pt x="263" y="47"/>
                        <a:pt x="263" y="44"/>
                      </a:cubicBezTo>
                      <a:cubicBezTo>
                        <a:pt x="263" y="38"/>
                        <a:pt x="270" y="38"/>
                        <a:pt x="274" y="38"/>
                      </a:cubicBezTo>
                      <a:cubicBezTo>
                        <a:pt x="293" y="38"/>
                        <a:pt x="303" y="48"/>
                        <a:pt x="314" y="53"/>
                      </a:cubicBezTo>
                      <a:cubicBezTo>
                        <a:pt x="334" y="53"/>
                        <a:pt x="334" y="53"/>
                        <a:pt x="334" y="53"/>
                      </a:cubicBezTo>
                      <a:cubicBezTo>
                        <a:pt x="327" y="50"/>
                        <a:pt x="309" y="44"/>
                        <a:pt x="309" y="36"/>
                      </a:cubicBezTo>
                      <a:cubicBezTo>
                        <a:pt x="309" y="29"/>
                        <a:pt x="322" y="31"/>
                        <a:pt x="326" y="30"/>
                      </a:cubicBezTo>
                      <a:cubicBezTo>
                        <a:pt x="323" y="27"/>
                        <a:pt x="320" y="27"/>
                        <a:pt x="318" y="24"/>
                      </a:cubicBezTo>
                      <a:cubicBezTo>
                        <a:pt x="330" y="18"/>
                        <a:pt x="341" y="15"/>
                        <a:pt x="355" y="15"/>
                      </a:cubicBezTo>
                      <a:cubicBezTo>
                        <a:pt x="366" y="15"/>
                        <a:pt x="373" y="15"/>
                        <a:pt x="382" y="18"/>
                      </a:cubicBezTo>
                      <a:cubicBezTo>
                        <a:pt x="391" y="18"/>
                        <a:pt x="391" y="18"/>
                        <a:pt x="391" y="18"/>
                      </a:cubicBezTo>
                      <a:cubicBezTo>
                        <a:pt x="391" y="13"/>
                        <a:pt x="391" y="13"/>
                        <a:pt x="391" y="13"/>
                      </a:cubicBezTo>
                      <a:cubicBezTo>
                        <a:pt x="398" y="12"/>
                        <a:pt x="402" y="13"/>
                        <a:pt x="409" y="13"/>
                      </a:cubicBezTo>
                      <a:cubicBezTo>
                        <a:pt x="430" y="13"/>
                        <a:pt x="447" y="0"/>
                        <a:pt x="470" y="0"/>
                      </a:cubicBezTo>
                      <a:cubicBezTo>
                        <a:pt x="495" y="0"/>
                        <a:pt x="512" y="0"/>
                        <a:pt x="534" y="0"/>
                      </a:cubicBezTo>
                      <a:cubicBezTo>
                        <a:pt x="560" y="0"/>
                        <a:pt x="579" y="17"/>
                        <a:pt x="600" y="26"/>
                      </a:cubicBezTo>
                      <a:cubicBezTo>
                        <a:pt x="612" y="31"/>
                        <a:pt x="627" y="28"/>
                        <a:pt x="638" y="30"/>
                      </a:cubicBezTo>
                      <a:cubicBezTo>
                        <a:pt x="636" y="46"/>
                        <a:pt x="606" y="44"/>
                        <a:pt x="594" y="48"/>
                      </a:cubicBezTo>
                      <a:cubicBezTo>
                        <a:pt x="497" y="53"/>
                        <a:pt x="497" y="53"/>
                        <a:pt x="497" y="53"/>
                      </a:cubicBezTo>
                      <a:cubicBezTo>
                        <a:pt x="505" y="59"/>
                        <a:pt x="579" y="50"/>
                        <a:pt x="587" y="53"/>
                      </a:cubicBezTo>
                      <a:cubicBezTo>
                        <a:pt x="586" y="57"/>
                        <a:pt x="567" y="75"/>
                        <a:pt x="570" y="75"/>
                      </a:cubicBezTo>
                      <a:cubicBezTo>
                        <a:pt x="581" y="75"/>
                        <a:pt x="607" y="50"/>
                        <a:pt x="622" y="50"/>
                      </a:cubicBezTo>
                      <a:cubicBezTo>
                        <a:pt x="630" y="50"/>
                        <a:pt x="633" y="57"/>
                        <a:pt x="633" y="64"/>
                      </a:cubicBezTo>
                      <a:cubicBezTo>
                        <a:pt x="633" y="67"/>
                        <a:pt x="605" y="97"/>
                        <a:pt x="603" y="102"/>
                      </a:cubicBezTo>
                      <a:cubicBezTo>
                        <a:pt x="615" y="99"/>
                        <a:pt x="637" y="70"/>
                        <a:pt x="644" y="64"/>
                      </a:cubicBezTo>
                      <a:cubicBezTo>
                        <a:pt x="655" y="64"/>
                        <a:pt x="674" y="64"/>
                        <a:pt x="674" y="64"/>
                      </a:cubicBezTo>
                      <a:cubicBezTo>
                        <a:pt x="674" y="64"/>
                        <a:pt x="682" y="66"/>
                        <a:pt x="684" y="66"/>
                      </a:cubicBezTo>
                      <a:cubicBezTo>
                        <a:pt x="692" y="63"/>
                        <a:pt x="693" y="60"/>
                        <a:pt x="700" y="57"/>
                      </a:cubicBezTo>
                      <a:cubicBezTo>
                        <a:pt x="721" y="57"/>
                        <a:pt x="721" y="57"/>
                        <a:pt x="721" y="57"/>
                      </a:cubicBezTo>
                      <a:cubicBezTo>
                        <a:pt x="723" y="52"/>
                        <a:pt x="726" y="51"/>
                        <a:pt x="730" y="51"/>
                      </a:cubicBezTo>
                      <a:cubicBezTo>
                        <a:pt x="736" y="51"/>
                        <a:pt x="756" y="61"/>
                        <a:pt x="756" y="67"/>
                      </a:cubicBezTo>
                      <a:cubicBezTo>
                        <a:pt x="756" y="72"/>
                        <a:pt x="748" y="76"/>
                        <a:pt x="745" y="77"/>
                      </a:cubicBezTo>
                      <a:cubicBezTo>
                        <a:pt x="731" y="82"/>
                        <a:pt x="722" y="94"/>
                        <a:pt x="702" y="94"/>
                      </a:cubicBezTo>
                      <a:cubicBezTo>
                        <a:pt x="707" y="97"/>
                        <a:pt x="708" y="97"/>
                        <a:pt x="711" y="94"/>
                      </a:cubicBezTo>
                      <a:cubicBezTo>
                        <a:pt x="711" y="107"/>
                        <a:pt x="699" y="107"/>
                        <a:pt x="691" y="109"/>
                      </a:cubicBezTo>
                      <a:cubicBezTo>
                        <a:pt x="694" y="115"/>
                        <a:pt x="691" y="110"/>
                        <a:pt x="691" y="114"/>
                      </a:cubicBezTo>
                      <a:cubicBezTo>
                        <a:pt x="691" y="121"/>
                        <a:pt x="680" y="123"/>
                        <a:pt x="671" y="125"/>
                      </a:cubicBezTo>
                      <a:cubicBezTo>
                        <a:pt x="672" y="130"/>
                        <a:pt x="671" y="130"/>
                        <a:pt x="671" y="132"/>
                      </a:cubicBezTo>
                      <a:cubicBezTo>
                        <a:pt x="671" y="141"/>
                        <a:pt x="662" y="144"/>
                        <a:pt x="654" y="150"/>
                      </a:cubicBezTo>
                      <a:cubicBezTo>
                        <a:pt x="648" y="154"/>
                        <a:pt x="649" y="165"/>
                        <a:pt x="646" y="169"/>
                      </a:cubicBezTo>
                      <a:cubicBezTo>
                        <a:pt x="651" y="172"/>
                        <a:pt x="655" y="169"/>
                        <a:pt x="659" y="169"/>
                      </a:cubicBezTo>
                      <a:cubicBezTo>
                        <a:pt x="667" y="169"/>
                        <a:pt x="673" y="174"/>
                        <a:pt x="677" y="178"/>
                      </a:cubicBezTo>
                      <a:cubicBezTo>
                        <a:pt x="675" y="179"/>
                        <a:pt x="672" y="180"/>
                        <a:pt x="669" y="180"/>
                      </a:cubicBezTo>
                      <a:cubicBezTo>
                        <a:pt x="671" y="187"/>
                        <a:pt x="688" y="185"/>
                        <a:pt x="688" y="196"/>
                      </a:cubicBezTo>
                      <a:cubicBezTo>
                        <a:pt x="688" y="206"/>
                        <a:pt x="665" y="202"/>
                        <a:pt x="657" y="202"/>
                      </a:cubicBezTo>
                      <a:cubicBezTo>
                        <a:pt x="652" y="202"/>
                        <a:pt x="648" y="206"/>
                        <a:pt x="648" y="209"/>
                      </a:cubicBezTo>
                      <a:cubicBezTo>
                        <a:pt x="648" y="217"/>
                        <a:pt x="656" y="217"/>
                        <a:pt x="663" y="217"/>
                      </a:cubicBezTo>
                      <a:cubicBezTo>
                        <a:pt x="663" y="226"/>
                        <a:pt x="669" y="229"/>
                        <a:pt x="669" y="236"/>
                      </a:cubicBezTo>
                      <a:cubicBezTo>
                        <a:pt x="669" y="239"/>
                        <a:pt x="667" y="243"/>
                        <a:pt x="669" y="245"/>
                      </a:cubicBezTo>
                      <a:cubicBezTo>
                        <a:pt x="662" y="245"/>
                        <a:pt x="655" y="245"/>
                        <a:pt x="655" y="251"/>
                      </a:cubicBezTo>
                      <a:cubicBezTo>
                        <a:pt x="655" y="258"/>
                        <a:pt x="667" y="258"/>
                        <a:pt x="673" y="260"/>
                      </a:cubicBezTo>
                      <a:cubicBezTo>
                        <a:pt x="670" y="267"/>
                        <a:pt x="661" y="271"/>
                        <a:pt x="653" y="272"/>
                      </a:cubicBezTo>
                      <a:cubicBezTo>
                        <a:pt x="653" y="275"/>
                        <a:pt x="655" y="277"/>
                        <a:pt x="657" y="278"/>
                      </a:cubicBezTo>
                      <a:cubicBezTo>
                        <a:pt x="654" y="292"/>
                        <a:pt x="637" y="286"/>
                        <a:pt x="633" y="295"/>
                      </a:cubicBezTo>
                      <a:cubicBezTo>
                        <a:pt x="628" y="292"/>
                        <a:pt x="623" y="290"/>
                        <a:pt x="620" y="285"/>
                      </a:cubicBezTo>
                      <a:cubicBezTo>
                        <a:pt x="613" y="285"/>
                        <a:pt x="613" y="285"/>
                        <a:pt x="613" y="285"/>
                      </a:cubicBezTo>
                      <a:cubicBezTo>
                        <a:pt x="618" y="297"/>
                        <a:pt x="637" y="293"/>
                        <a:pt x="637" y="305"/>
                      </a:cubicBezTo>
                      <a:cubicBezTo>
                        <a:pt x="637" y="310"/>
                        <a:pt x="636" y="317"/>
                        <a:pt x="631" y="317"/>
                      </a:cubicBezTo>
                      <a:cubicBezTo>
                        <a:pt x="623" y="317"/>
                        <a:pt x="609" y="306"/>
                        <a:pt x="607" y="297"/>
                      </a:cubicBezTo>
                      <a:cubicBezTo>
                        <a:pt x="603" y="298"/>
                        <a:pt x="602" y="297"/>
                        <a:pt x="601" y="297"/>
                      </a:cubicBezTo>
                      <a:cubicBezTo>
                        <a:pt x="601" y="304"/>
                        <a:pt x="601" y="304"/>
                        <a:pt x="601" y="304"/>
                      </a:cubicBezTo>
                      <a:cubicBezTo>
                        <a:pt x="617" y="320"/>
                        <a:pt x="645" y="327"/>
                        <a:pt x="645" y="352"/>
                      </a:cubicBezTo>
                      <a:cubicBezTo>
                        <a:pt x="645" y="357"/>
                        <a:pt x="638" y="358"/>
                        <a:pt x="633" y="358"/>
                      </a:cubicBezTo>
                      <a:cubicBezTo>
                        <a:pt x="612" y="358"/>
                        <a:pt x="617" y="336"/>
                        <a:pt x="599" y="336"/>
                      </a:cubicBezTo>
                      <a:cubicBezTo>
                        <a:pt x="596" y="336"/>
                        <a:pt x="594" y="337"/>
                        <a:pt x="592" y="336"/>
                      </a:cubicBezTo>
                      <a:cubicBezTo>
                        <a:pt x="592" y="342"/>
                        <a:pt x="596" y="343"/>
                        <a:pt x="596" y="347"/>
                      </a:cubicBezTo>
                      <a:cubicBezTo>
                        <a:pt x="596" y="351"/>
                        <a:pt x="589" y="352"/>
                        <a:pt x="587" y="352"/>
                      </a:cubicBezTo>
                      <a:cubicBezTo>
                        <a:pt x="587" y="366"/>
                        <a:pt x="626" y="364"/>
                        <a:pt x="635" y="367"/>
                      </a:cubicBezTo>
                      <a:cubicBezTo>
                        <a:pt x="629" y="372"/>
                        <a:pt x="624" y="373"/>
                        <a:pt x="616" y="375"/>
                      </a:cubicBezTo>
                      <a:cubicBezTo>
                        <a:pt x="602" y="380"/>
                        <a:pt x="597" y="393"/>
                        <a:pt x="584" y="397"/>
                      </a:cubicBezTo>
                      <a:cubicBezTo>
                        <a:pt x="569" y="402"/>
                        <a:pt x="556" y="400"/>
                        <a:pt x="539" y="408"/>
                      </a:cubicBezTo>
                      <a:cubicBezTo>
                        <a:pt x="518" y="408"/>
                        <a:pt x="518" y="408"/>
                        <a:pt x="518" y="408"/>
                      </a:cubicBezTo>
                      <a:cubicBezTo>
                        <a:pt x="514" y="410"/>
                        <a:pt x="510" y="412"/>
                        <a:pt x="510" y="415"/>
                      </a:cubicBezTo>
                      <a:cubicBezTo>
                        <a:pt x="498" y="423"/>
                        <a:pt x="498" y="423"/>
                        <a:pt x="498" y="423"/>
                      </a:cubicBezTo>
                      <a:cubicBezTo>
                        <a:pt x="490" y="430"/>
                        <a:pt x="490" y="438"/>
                        <a:pt x="483" y="445"/>
                      </a:cubicBezTo>
                      <a:cubicBezTo>
                        <a:pt x="474" y="454"/>
                        <a:pt x="459" y="452"/>
                        <a:pt x="450" y="458"/>
                      </a:cubicBezTo>
                      <a:cubicBezTo>
                        <a:pt x="443" y="458"/>
                        <a:pt x="443" y="458"/>
                        <a:pt x="443" y="458"/>
                      </a:cubicBezTo>
                      <a:cubicBezTo>
                        <a:pt x="443" y="449"/>
                        <a:pt x="443" y="449"/>
                        <a:pt x="443" y="449"/>
                      </a:cubicBezTo>
                      <a:cubicBezTo>
                        <a:pt x="437" y="452"/>
                        <a:pt x="438" y="457"/>
                        <a:pt x="435" y="460"/>
                      </a:cubicBezTo>
                      <a:cubicBezTo>
                        <a:pt x="425" y="470"/>
                        <a:pt x="401" y="466"/>
                        <a:pt x="401" y="480"/>
                      </a:cubicBezTo>
                      <a:cubicBezTo>
                        <a:pt x="401" y="482"/>
                        <a:pt x="402" y="483"/>
                        <a:pt x="402" y="485"/>
                      </a:cubicBezTo>
                      <a:cubicBezTo>
                        <a:pt x="401" y="486"/>
                        <a:pt x="399" y="488"/>
                        <a:pt x="399" y="490"/>
                      </a:cubicBezTo>
                      <a:cubicBezTo>
                        <a:pt x="399" y="493"/>
                        <a:pt x="405" y="495"/>
                        <a:pt x="405" y="500"/>
                      </a:cubicBezTo>
                      <a:cubicBezTo>
                        <a:pt x="405" y="515"/>
                        <a:pt x="384" y="510"/>
                        <a:pt x="384" y="523"/>
                      </a:cubicBezTo>
                      <a:cubicBezTo>
                        <a:pt x="384" y="531"/>
                        <a:pt x="383" y="543"/>
                        <a:pt x="384" y="547"/>
                      </a:cubicBezTo>
                      <a:cubicBezTo>
                        <a:pt x="374" y="552"/>
                        <a:pt x="379" y="575"/>
                        <a:pt x="367" y="575"/>
                      </a:cubicBezTo>
                      <a:cubicBezTo>
                        <a:pt x="364" y="575"/>
                        <a:pt x="363" y="573"/>
                        <a:pt x="362" y="571"/>
                      </a:cubicBezTo>
                      <a:cubicBezTo>
                        <a:pt x="356" y="571"/>
                        <a:pt x="356" y="574"/>
                        <a:pt x="353" y="574"/>
                      </a:cubicBezTo>
                      <a:cubicBezTo>
                        <a:pt x="342" y="574"/>
                        <a:pt x="343" y="554"/>
                        <a:pt x="332" y="554"/>
                      </a:cubicBezTo>
                      <a:cubicBezTo>
                        <a:pt x="326" y="554"/>
                        <a:pt x="319" y="559"/>
                        <a:pt x="313" y="560"/>
                      </a:cubicBezTo>
                      <a:cubicBezTo>
                        <a:pt x="310" y="550"/>
                        <a:pt x="306" y="553"/>
                        <a:pt x="299" y="547"/>
                      </a:cubicBezTo>
                      <a:cubicBezTo>
                        <a:pt x="296" y="546"/>
                        <a:pt x="297" y="539"/>
                        <a:pt x="296" y="539"/>
                      </a:cubicBezTo>
                      <a:cubicBezTo>
                        <a:pt x="287" y="531"/>
                        <a:pt x="270" y="512"/>
                        <a:pt x="270" y="499"/>
                      </a:cubicBezTo>
                      <a:cubicBezTo>
                        <a:pt x="270" y="493"/>
                        <a:pt x="274" y="494"/>
                        <a:pt x="277" y="490"/>
                      </a:cubicBezTo>
                      <a:cubicBezTo>
                        <a:pt x="270" y="482"/>
                        <a:pt x="268" y="493"/>
                        <a:pt x="260" y="489"/>
                      </a:cubicBezTo>
                      <a:cubicBezTo>
                        <a:pt x="259" y="487"/>
                        <a:pt x="257" y="479"/>
                        <a:pt x="256" y="475"/>
                      </a:cubicBezTo>
                      <a:cubicBezTo>
                        <a:pt x="253" y="466"/>
                        <a:pt x="241" y="461"/>
                        <a:pt x="241" y="449"/>
                      </a:cubicBezTo>
                      <a:cubicBezTo>
                        <a:pt x="241" y="445"/>
                        <a:pt x="244" y="443"/>
                        <a:pt x="246" y="438"/>
                      </a:cubicBezTo>
                      <a:cubicBezTo>
                        <a:pt x="243" y="437"/>
                        <a:pt x="240" y="436"/>
                        <a:pt x="237" y="438"/>
                      </a:cubicBezTo>
                      <a:cubicBezTo>
                        <a:pt x="237" y="428"/>
                        <a:pt x="237" y="428"/>
                        <a:pt x="237" y="428"/>
                      </a:cubicBezTo>
                      <a:cubicBezTo>
                        <a:pt x="243" y="420"/>
                        <a:pt x="246" y="411"/>
                        <a:pt x="255" y="404"/>
                      </a:cubicBezTo>
                      <a:lnTo>
                        <a:pt x="255" y="40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4" name="Freeform 89">
                  <a:extLst>
                    <a:ext uri="{FF2B5EF4-FFF2-40B4-BE49-F238E27FC236}">
                      <a16:creationId xmlns:a16="http://schemas.microsoft.com/office/drawing/2014/main" id="{E9169BF5-DC0A-4786-9773-135393291AE2}"/>
                    </a:ext>
                  </a:extLst>
                </p:cNvPr>
                <p:cNvSpPr>
                  <a:spLocks/>
                </p:cNvSpPr>
                <p:nvPr/>
              </p:nvSpPr>
              <p:spPr bwMode="auto">
                <a:xfrm>
                  <a:off x="3470275" y="1443038"/>
                  <a:ext cx="47625" cy="31750"/>
                </a:xfrm>
                <a:custGeom>
                  <a:avLst/>
                  <a:gdLst/>
                  <a:ahLst/>
                  <a:cxnLst>
                    <a:cxn ang="0">
                      <a:pos x="9" y="24"/>
                    </a:cxn>
                    <a:cxn ang="0">
                      <a:pos x="0" y="9"/>
                    </a:cxn>
                    <a:cxn ang="0">
                      <a:pos x="10" y="0"/>
                    </a:cxn>
                    <a:cxn ang="0">
                      <a:pos x="36" y="16"/>
                    </a:cxn>
                    <a:cxn ang="0">
                      <a:pos x="19" y="24"/>
                    </a:cxn>
                    <a:cxn ang="0">
                      <a:pos x="9" y="24"/>
                    </a:cxn>
                  </a:cxnLst>
                  <a:rect l="0" t="0" r="r" b="b"/>
                  <a:pathLst>
                    <a:path w="36" h="24">
                      <a:moveTo>
                        <a:pt x="9" y="24"/>
                      </a:moveTo>
                      <a:cubicBezTo>
                        <a:pt x="5" y="24"/>
                        <a:pt x="0" y="14"/>
                        <a:pt x="0" y="9"/>
                      </a:cubicBezTo>
                      <a:cubicBezTo>
                        <a:pt x="0" y="2"/>
                        <a:pt x="6" y="0"/>
                        <a:pt x="10" y="0"/>
                      </a:cubicBezTo>
                      <a:cubicBezTo>
                        <a:pt x="21" y="0"/>
                        <a:pt x="25" y="12"/>
                        <a:pt x="36" y="16"/>
                      </a:cubicBezTo>
                      <a:cubicBezTo>
                        <a:pt x="35" y="23"/>
                        <a:pt x="26" y="24"/>
                        <a:pt x="19" y="24"/>
                      </a:cubicBezTo>
                      <a:lnTo>
                        <a:pt x="9" y="2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5" name="Freeform 90">
                  <a:extLst>
                    <a:ext uri="{FF2B5EF4-FFF2-40B4-BE49-F238E27FC236}">
                      <a16:creationId xmlns:a16="http://schemas.microsoft.com/office/drawing/2014/main" id="{9FEE81E1-492E-4C9C-AF22-6C55FB11A27D}"/>
                    </a:ext>
                  </a:extLst>
                </p:cNvPr>
                <p:cNvSpPr>
                  <a:spLocks/>
                </p:cNvSpPr>
                <p:nvPr/>
              </p:nvSpPr>
              <p:spPr bwMode="auto">
                <a:xfrm>
                  <a:off x="4070350" y="1277938"/>
                  <a:ext cx="26988" cy="15875"/>
                </a:xfrm>
                <a:custGeom>
                  <a:avLst/>
                  <a:gdLst/>
                  <a:ahLst/>
                  <a:cxnLst>
                    <a:cxn ang="0">
                      <a:pos x="6" y="12"/>
                    </a:cxn>
                    <a:cxn ang="0">
                      <a:pos x="0" y="5"/>
                    </a:cxn>
                    <a:cxn ang="0">
                      <a:pos x="4" y="0"/>
                    </a:cxn>
                    <a:cxn ang="0">
                      <a:pos x="12" y="0"/>
                    </a:cxn>
                    <a:cxn ang="0">
                      <a:pos x="12" y="5"/>
                    </a:cxn>
                    <a:cxn ang="0">
                      <a:pos x="20" y="5"/>
                    </a:cxn>
                    <a:cxn ang="0">
                      <a:pos x="6" y="12"/>
                    </a:cxn>
                  </a:cxnLst>
                  <a:rect l="0" t="0" r="r" b="b"/>
                  <a:pathLst>
                    <a:path w="20" h="12">
                      <a:moveTo>
                        <a:pt x="6" y="12"/>
                      </a:moveTo>
                      <a:cubicBezTo>
                        <a:pt x="2" y="12"/>
                        <a:pt x="0" y="8"/>
                        <a:pt x="0" y="5"/>
                      </a:cubicBezTo>
                      <a:cubicBezTo>
                        <a:pt x="0" y="3"/>
                        <a:pt x="3" y="1"/>
                        <a:pt x="4" y="0"/>
                      </a:cubicBezTo>
                      <a:cubicBezTo>
                        <a:pt x="12" y="0"/>
                        <a:pt x="12" y="0"/>
                        <a:pt x="12" y="0"/>
                      </a:cubicBezTo>
                      <a:cubicBezTo>
                        <a:pt x="12" y="3"/>
                        <a:pt x="12" y="4"/>
                        <a:pt x="12" y="5"/>
                      </a:cubicBezTo>
                      <a:cubicBezTo>
                        <a:pt x="20" y="5"/>
                        <a:pt x="20" y="5"/>
                        <a:pt x="20" y="5"/>
                      </a:cubicBezTo>
                      <a:cubicBezTo>
                        <a:pt x="17" y="7"/>
                        <a:pt x="10" y="12"/>
                        <a:pt x="6"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6" name="Freeform 91">
                  <a:extLst>
                    <a:ext uri="{FF2B5EF4-FFF2-40B4-BE49-F238E27FC236}">
                      <a16:creationId xmlns:a16="http://schemas.microsoft.com/office/drawing/2014/main" id="{1C4FFE07-3955-47EA-B5A9-D77928D36788}"/>
                    </a:ext>
                  </a:extLst>
                </p:cNvPr>
                <p:cNvSpPr>
                  <a:spLocks/>
                </p:cNvSpPr>
                <p:nvPr/>
              </p:nvSpPr>
              <p:spPr bwMode="auto">
                <a:xfrm>
                  <a:off x="3397250" y="1928813"/>
                  <a:ext cx="109538" cy="106363"/>
                </a:xfrm>
                <a:custGeom>
                  <a:avLst/>
                  <a:gdLst/>
                  <a:ahLst/>
                  <a:cxnLst>
                    <a:cxn ang="0">
                      <a:pos x="4" y="67"/>
                    </a:cxn>
                    <a:cxn ang="0">
                      <a:pos x="0" y="62"/>
                    </a:cxn>
                    <a:cxn ang="0">
                      <a:pos x="8" y="54"/>
                    </a:cxn>
                    <a:cxn ang="0">
                      <a:pos x="8" y="51"/>
                    </a:cxn>
                    <a:cxn ang="0">
                      <a:pos x="4" y="49"/>
                    </a:cxn>
                    <a:cxn ang="0">
                      <a:pos x="28" y="13"/>
                    </a:cxn>
                    <a:cxn ang="0">
                      <a:pos x="41" y="0"/>
                    </a:cxn>
                    <a:cxn ang="0">
                      <a:pos x="44" y="4"/>
                    </a:cxn>
                    <a:cxn ang="0">
                      <a:pos x="32" y="27"/>
                    </a:cxn>
                    <a:cxn ang="0">
                      <a:pos x="32" y="31"/>
                    </a:cxn>
                    <a:cxn ang="0">
                      <a:pos x="39" y="27"/>
                    </a:cxn>
                    <a:cxn ang="0">
                      <a:pos x="46" y="29"/>
                    </a:cxn>
                    <a:cxn ang="0">
                      <a:pos x="44" y="32"/>
                    </a:cxn>
                    <a:cxn ang="0">
                      <a:pos x="44" y="36"/>
                    </a:cxn>
                    <a:cxn ang="0">
                      <a:pos x="52" y="36"/>
                    </a:cxn>
                    <a:cxn ang="0">
                      <a:pos x="52" y="38"/>
                    </a:cxn>
                    <a:cxn ang="0">
                      <a:pos x="57" y="36"/>
                    </a:cxn>
                    <a:cxn ang="0">
                      <a:pos x="70" y="36"/>
                    </a:cxn>
                    <a:cxn ang="0">
                      <a:pos x="69" y="51"/>
                    </a:cxn>
                    <a:cxn ang="0">
                      <a:pos x="74" y="49"/>
                    </a:cxn>
                    <a:cxn ang="0">
                      <a:pos x="70" y="56"/>
                    </a:cxn>
                    <a:cxn ang="0">
                      <a:pos x="73" y="63"/>
                    </a:cxn>
                    <a:cxn ang="0">
                      <a:pos x="79" y="60"/>
                    </a:cxn>
                    <a:cxn ang="0">
                      <a:pos x="82" y="70"/>
                    </a:cxn>
                    <a:cxn ang="0">
                      <a:pos x="75" y="80"/>
                    </a:cxn>
                    <a:cxn ang="0">
                      <a:pos x="71" y="75"/>
                    </a:cxn>
                    <a:cxn ang="0">
                      <a:pos x="67" y="74"/>
                    </a:cxn>
                    <a:cxn ang="0">
                      <a:pos x="63" y="62"/>
                    </a:cxn>
                    <a:cxn ang="0">
                      <a:pos x="50" y="74"/>
                    </a:cxn>
                    <a:cxn ang="0">
                      <a:pos x="47" y="74"/>
                    </a:cxn>
                    <a:cxn ang="0">
                      <a:pos x="52" y="67"/>
                    </a:cxn>
                    <a:cxn ang="0">
                      <a:pos x="40" y="65"/>
                    </a:cxn>
                    <a:cxn ang="0">
                      <a:pos x="31" y="67"/>
                    </a:cxn>
                    <a:cxn ang="0">
                      <a:pos x="18" y="64"/>
                    </a:cxn>
                    <a:cxn ang="0">
                      <a:pos x="4" y="67"/>
                    </a:cxn>
                  </a:cxnLst>
                  <a:rect l="0" t="0" r="r" b="b"/>
                  <a:pathLst>
                    <a:path w="82" h="80">
                      <a:moveTo>
                        <a:pt x="4" y="67"/>
                      </a:moveTo>
                      <a:cubicBezTo>
                        <a:pt x="2" y="67"/>
                        <a:pt x="0" y="64"/>
                        <a:pt x="0" y="62"/>
                      </a:cubicBezTo>
                      <a:cubicBezTo>
                        <a:pt x="0" y="61"/>
                        <a:pt x="8" y="55"/>
                        <a:pt x="8" y="54"/>
                      </a:cubicBezTo>
                      <a:cubicBezTo>
                        <a:pt x="8" y="51"/>
                        <a:pt x="8" y="51"/>
                        <a:pt x="8" y="51"/>
                      </a:cubicBezTo>
                      <a:cubicBezTo>
                        <a:pt x="6" y="51"/>
                        <a:pt x="5" y="51"/>
                        <a:pt x="4" y="49"/>
                      </a:cubicBezTo>
                      <a:cubicBezTo>
                        <a:pt x="17" y="43"/>
                        <a:pt x="21" y="23"/>
                        <a:pt x="28" y="13"/>
                      </a:cubicBezTo>
                      <a:cubicBezTo>
                        <a:pt x="32" y="7"/>
                        <a:pt x="34" y="0"/>
                        <a:pt x="41" y="0"/>
                      </a:cubicBezTo>
                      <a:cubicBezTo>
                        <a:pt x="43" y="0"/>
                        <a:pt x="44" y="3"/>
                        <a:pt x="44" y="4"/>
                      </a:cubicBezTo>
                      <a:cubicBezTo>
                        <a:pt x="44" y="14"/>
                        <a:pt x="35" y="19"/>
                        <a:pt x="32" y="27"/>
                      </a:cubicBezTo>
                      <a:cubicBezTo>
                        <a:pt x="32" y="31"/>
                        <a:pt x="32" y="31"/>
                        <a:pt x="32" y="31"/>
                      </a:cubicBezTo>
                      <a:cubicBezTo>
                        <a:pt x="36" y="30"/>
                        <a:pt x="36" y="27"/>
                        <a:pt x="39" y="27"/>
                      </a:cubicBezTo>
                      <a:cubicBezTo>
                        <a:pt x="42" y="27"/>
                        <a:pt x="44" y="28"/>
                        <a:pt x="46" y="29"/>
                      </a:cubicBezTo>
                      <a:cubicBezTo>
                        <a:pt x="44" y="32"/>
                        <a:pt x="44" y="32"/>
                        <a:pt x="44" y="32"/>
                      </a:cubicBezTo>
                      <a:cubicBezTo>
                        <a:pt x="44" y="36"/>
                        <a:pt x="44" y="36"/>
                        <a:pt x="44" y="36"/>
                      </a:cubicBezTo>
                      <a:cubicBezTo>
                        <a:pt x="52" y="36"/>
                        <a:pt x="52" y="36"/>
                        <a:pt x="52" y="36"/>
                      </a:cubicBezTo>
                      <a:cubicBezTo>
                        <a:pt x="52" y="36"/>
                        <a:pt x="52" y="38"/>
                        <a:pt x="52" y="38"/>
                      </a:cubicBezTo>
                      <a:cubicBezTo>
                        <a:pt x="57" y="36"/>
                        <a:pt x="57" y="36"/>
                        <a:pt x="57" y="36"/>
                      </a:cubicBezTo>
                      <a:cubicBezTo>
                        <a:pt x="62" y="37"/>
                        <a:pt x="68" y="37"/>
                        <a:pt x="70" y="36"/>
                      </a:cubicBezTo>
                      <a:cubicBezTo>
                        <a:pt x="70" y="40"/>
                        <a:pt x="69" y="44"/>
                        <a:pt x="69" y="51"/>
                      </a:cubicBezTo>
                      <a:cubicBezTo>
                        <a:pt x="70" y="50"/>
                        <a:pt x="73" y="49"/>
                        <a:pt x="74" y="49"/>
                      </a:cubicBezTo>
                      <a:cubicBezTo>
                        <a:pt x="74" y="53"/>
                        <a:pt x="70" y="54"/>
                        <a:pt x="70" y="56"/>
                      </a:cubicBezTo>
                      <a:cubicBezTo>
                        <a:pt x="70" y="58"/>
                        <a:pt x="73" y="60"/>
                        <a:pt x="73" y="63"/>
                      </a:cubicBezTo>
                      <a:cubicBezTo>
                        <a:pt x="77" y="63"/>
                        <a:pt x="76" y="62"/>
                        <a:pt x="79" y="60"/>
                      </a:cubicBezTo>
                      <a:cubicBezTo>
                        <a:pt x="79" y="66"/>
                        <a:pt x="82" y="65"/>
                        <a:pt x="82" y="70"/>
                      </a:cubicBezTo>
                      <a:cubicBezTo>
                        <a:pt x="82" y="75"/>
                        <a:pt x="79" y="80"/>
                        <a:pt x="75" y="80"/>
                      </a:cubicBezTo>
                      <a:cubicBezTo>
                        <a:pt x="72" y="80"/>
                        <a:pt x="71" y="77"/>
                        <a:pt x="71" y="75"/>
                      </a:cubicBezTo>
                      <a:cubicBezTo>
                        <a:pt x="69" y="75"/>
                        <a:pt x="69" y="74"/>
                        <a:pt x="67" y="74"/>
                      </a:cubicBezTo>
                      <a:cubicBezTo>
                        <a:pt x="64" y="74"/>
                        <a:pt x="66" y="66"/>
                        <a:pt x="63" y="62"/>
                      </a:cubicBezTo>
                      <a:cubicBezTo>
                        <a:pt x="59" y="67"/>
                        <a:pt x="55" y="74"/>
                        <a:pt x="50" y="74"/>
                      </a:cubicBezTo>
                      <a:cubicBezTo>
                        <a:pt x="49" y="74"/>
                        <a:pt x="47" y="75"/>
                        <a:pt x="47" y="74"/>
                      </a:cubicBezTo>
                      <a:cubicBezTo>
                        <a:pt x="47" y="70"/>
                        <a:pt x="51" y="70"/>
                        <a:pt x="52" y="67"/>
                      </a:cubicBezTo>
                      <a:cubicBezTo>
                        <a:pt x="48" y="67"/>
                        <a:pt x="42" y="70"/>
                        <a:pt x="40" y="65"/>
                      </a:cubicBezTo>
                      <a:cubicBezTo>
                        <a:pt x="37" y="66"/>
                        <a:pt x="34" y="67"/>
                        <a:pt x="31" y="67"/>
                      </a:cubicBezTo>
                      <a:cubicBezTo>
                        <a:pt x="25" y="67"/>
                        <a:pt x="23" y="64"/>
                        <a:pt x="18" y="64"/>
                      </a:cubicBezTo>
                      <a:cubicBezTo>
                        <a:pt x="11" y="64"/>
                        <a:pt x="9" y="67"/>
                        <a:pt x="4" y="6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7" name="Freeform 92">
                  <a:extLst>
                    <a:ext uri="{FF2B5EF4-FFF2-40B4-BE49-F238E27FC236}">
                      <a16:creationId xmlns:a16="http://schemas.microsoft.com/office/drawing/2014/main" id="{2538CEA3-9AD1-4A50-A779-89C1382F9E42}"/>
                    </a:ext>
                  </a:extLst>
                </p:cNvPr>
                <p:cNvSpPr>
                  <a:spLocks/>
                </p:cNvSpPr>
                <p:nvPr/>
              </p:nvSpPr>
              <p:spPr bwMode="auto">
                <a:xfrm>
                  <a:off x="2427288" y="2314575"/>
                  <a:ext cx="671513" cy="450850"/>
                </a:xfrm>
                <a:custGeom>
                  <a:avLst/>
                  <a:gdLst/>
                  <a:ahLst/>
                  <a:cxnLst>
                    <a:cxn ang="0">
                      <a:pos x="250" y="98"/>
                    </a:cxn>
                    <a:cxn ang="0">
                      <a:pos x="246" y="141"/>
                    </a:cxn>
                    <a:cxn ang="0">
                      <a:pos x="251" y="160"/>
                    </a:cxn>
                    <a:cxn ang="0">
                      <a:pos x="281" y="192"/>
                    </a:cxn>
                    <a:cxn ang="0">
                      <a:pos x="312" y="191"/>
                    </a:cxn>
                    <a:cxn ang="0">
                      <a:pos x="327" y="187"/>
                    </a:cxn>
                    <a:cxn ang="0">
                      <a:pos x="363" y="152"/>
                    </a:cxn>
                    <a:cxn ang="0">
                      <a:pos x="382" y="154"/>
                    </a:cxn>
                    <a:cxn ang="0">
                      <a:pos x="374" y="180"/>
                    </a:cxn>
                    <a:cxn ang="0">
                      <a:pos x="369" y="192"/>
                    </a:cxn>
                    <a:cxn ang="0">
                      <a:pos x="365" y="213"/>
                    </a:cxn>
                    <a:cxn ang="0">
                      <a:pos x="357" y="224"/>
                    </a:cxn>
                    <a:cxn ang="0">
                      <a:pos x="405" y="226"/>
                    </a:cxn>
                    <a:cxn ang="0">
                      <a:pos x="426" y="242"/>
                    </a:cxn>
                    <a:cxn ang="0">
                      <a:pos x="423" y="289"/>
                    </a:cxn>
                    <a:cxn ang="0">
                      <a:pos x="451" y="316"/>
                    </a:cxn>
                    <a:cxn ang="0">
                      <a:pos x="504" y="322"/>
                    </a:cxn>
                    <a:cxn ang="0">
                      <a:pos x="488" y="329"/>
                    </a:cxn>
                    <a:cxn ang="0">
                      <a:pos x="480" y="316"/>
                    </a:cxn>
                    <a:cxn ang="0">
                      <a:pos x="468" y="332"/>
                    </a:cxn>
                    <a:cxn ang="0">
                      <a:pos x="446" y="326"/>
                    </a:cxn>
                    <a:cxn ang="0">
                      <a:pos x="431" y="323"/>
                    </a:cxn>
                    <a:cxn ang="0">
                      <a:pos x="406" y="302"/>
                    </a:cxn>
                    <a:cxn ang="0">
                      <a:pos x="402" y="306"/>
                    </a:cxn>
                    <a:cxn ang="0">
                      <a:pos x="391" y="281"/>
                    </a:cxn>
                    <a:cxn ang="0">
                      <a:pos x="372" y="260"/>
                    </a:cxn>
                    <a:cxn ang="0">
                      <a:pos x="345" y="255"/>
                    </a:cxn>
                    <a:cxn ang="0">
                      <a:pos x="294" y="226"/>
                    </a:cxn>
                    <a:cxn ang="0">
                      <a:pos x="282" y="222"/>
                    </a:cxn>
                    <a:cxn ang="0">
                      <a:pos x="256" y="227"/>
                    </a:cxn>
                    <a:cxn ang="0">
                      <a:pos x="221" y="214"/>
                    </a:cxn>
                    <a:cxn ang="0">
                      <a:pos x="195" y="203"/>
                    </a:cxn>
                    <a:cxn ang="0">
                      <a:pos x="175" y="195"/>
                    </a:cxn>
                    <a:cxn ang="0">
                      <a:pos x="148" y="172"/>
                    </a:cxn>
                    <a:cxn ang="0">
                      <a:pos x="148" y="150"/>
                    </a:cxn>
                    <a:cxn ang="0">
                      <a:pos x="102" y="101"/>
                    </a:cxn>
                    <a:cxn ang="0">
                      <a:pos x="82" y="68"/>
                    </a:cxn>
                    <a:cxn ang="0">
                      <a:pos x="62" y="53"/>
                    </a:cxn>
                    <a:cxn ang="0">
                      <a:pos x="49" y="22"/>
                    </a:cxn>
                    <a:cxn ang="0">
                      <a:pos x="28" y="19"/>
                    </a:cxn>
                    <a:cxn ang="0">
                      <a:pos x="49" y="53"/>
                    </a:cxn>
                    <a:cxn ang="0">
                      <a:pos x="73" y="95"/>
                    </a:cxn>
                    <a:cxn ang="0">
                      <a:pos x="96" y="130"/>
                    </a:cxn>
                    <a:cxn ang="0">
                      <a:pos x="86" y="127"/>
                    </a:cxn>
                    <a:cxn ang="0">
                      <a:pos x="65" y="109"/>
                    </a:cxn>
                    <a:cxn ang="0">
                      <a:pos x="52" y="84"/>
                    </a:cxn>
                    <a:cxn ang="0">
                      <a:pos x="40" y="69"/>
                    </a:cxn>
                    <a:cxn ang="0">
                      <a:pos x="11" y="24"/>
                    </a:cxn>
                    <a:cxn ang="0">
                      <a:pos x="0" y="0"/>
                    </a:cxn>
                    <a:cxn ang="0">
                      <a:pos x="76" y="16"/>
                    </a:cxn>
                    <a:cxn ang="0">
                      <a:pos x="113" y="10"/>
                    </a:cxn>
                    <a:cxn ang="0">
                      <a:pos x="152" y="29"/>
                    </a:cxn>
                    <a:cxn ang="0">
                      <a:pos x="188" y="38"/>
                    </a:cxn>
                    <a:cxn ang="0">
                      <a:pos x="249" y="90"/>
                    </a:cxn>
                    <a:cxn ang="0">
                      <a:pos x="247" y="86"/>
                    </a:cxn>
                  </a:cxnLst>
                  <a:rect l="0" t="0" r="r" b="b"/>
                  <a:pathLst>
                    <a:path w="504" h="338">
                      <a:moveTo>
                        <a:pt x="248" y="91"/>
                      </a:moveTo>
                      <a:cubicBezTo>
                        <a:pt x="249" y="94"/>
                        <a:pt x="250" y="96"/>
                        <a:pt x="250" y="98"/>
                      </a:cubicBezTo>
                      <a:cubicBezTo>
                        <a:pt x="250" y="106"/>
                        <a:pt x="247" y="109"/>
                        <a:pt x="246" y="116"/>
                      </a:cubicBezTo>
                      <a:cubicBezTo>
                        <a:pt x="246" y="141"/>
                        <a:pt x="246" y="141"/>
                        <a:pt x="246" y="141"/>
                      </a:cubicBezTo>
                      <a:cubicBezTo>
                        <a:pt x="245" y="144"/>
                        <a:pt x="248" y="148"/>
                        <a:pt x="249" y="150"/>
                      </a:cubicBezTo>
                      <a:cubicBezTo>
                        <a:pt x="251" y="154"/>
                        <a:pt x="249" y="156"/>
                        <a:pt x="251" y="160"/>
                      </a:cubicBezTo>
                      <a:cubicBezTo>
                        <a:pt x="252" y="164"/>
                        <a:pt x="258" y="170"/>
                        <a:pt x="261" y="173"/>
                      </a:cubicBezTo>
                      <a:cubicBezTo>
                        <a:pt x="269" y="181"/>
                        <a:pt x="269" y="188"/>
                        <a:pt x="281" y="192"/>
                      </a:cubicBezTo>
                      <a:cubicBezTo>
                        <a:pt x="285" y="193"/>
                        <a:pt x="285" y="197"/>
                        <a:pt x="288" y="197"/>
                      </a:cubicBezTo>
                      <a:cubicBezTo>
                        <a:pt x="297" y="197"/>
                        <a:pt x="304" y="191"/>
                        <a:pt x="312" y="191"/>
                      </a:cubicBezTo>
                      <a:cubicBezTo>
                        <a:pt x="317" y="191"/>
                        <a:pt x="319" y="194"/>
                        <a:pt x="321" y="194"/>
                      </a:cubicBezTo>
                      <a:cubicBezTo>
                        <a:pt x="324" y="194"/>
                        <a:pt x="327" y="188"/>
                        <a:pt x="327" y="187"/>
                      </a:cubicBezTo>
                      <a:cubicBezTo>
                        <a:pt x="329" y="181"/>
                        <a:pt x="336" y="176"/>
                        <a:pt x="336" y="169"/>
                      </a:cubicBezTo>
                      <a:cubicBezTo>
                        <a:pt x="336" y="156"/>
                        <a:pt x="351" y="152"/>
                        <a:pt x="363" y="152"/>
                      </a:cubicBezTo>
                      <a:cubicBezTo>
                        <a:pt x="367" y="152"/>
                        <a:pt x="370" y="152"/>
                        <a:pt x="372" y="153"/>
                      </a:cubicBezTo>
                      <a:cubicBezTo>
                        <a:pt x="373" y="154"/>
                        <a:pt x="379" y="154"/>
                        <a:pt x="382" y="154"/>
                      </a:cubicBezTo>
                      <a:cubicBezTo>
                        <a:pt x="382" y="155"/>
                        <a:pt x="382" y="157"/>
                        <a:pt x="382" y="158"/>
                      </a:cubicBezTo>
                      <a:cubicBezTo>
                        <a:pt x="382" y="164"/>
                        <a:pt x="374" y="172"/>
                        <a:pt x="374" y="180"/>
                      </a:cubicBezTo>
                      <a:cubicBezTo>
                        <a:pt x="374" y="188"/>
                        <a:pt x="372" y="191"/>
                        <a:pt x="369" y="195"/>
                      </a:cubicBezTo>
                      <a:cubicBezTo>
                        <a:pt x="369" y="194"/>
                        <a:pt x="369" y="193"/>
                        <a:pt x="369" y="192"/>
                      </a:cubicBezTo>
                      <a:cubicBezTo>
                        <a:pt x="368" y="192"/>
                        <a:pt x="367" y="192"/>
                        <a:pt x="365" y="192"/>
                      </a:cubicBezTo>
                      <a:cubicBezTo>
                        <a:pt x="365" y="197"/>
                        <a:pt x="365" y="207"/>
                        <a:pt x="365" y="213"/>
                      </a:cubicBezTo>
                      <a:cubicBezTo>
                        <a:pt x="365" y="217"/>
                        <a:pt x="360" y="219"/>
                        <a:pt x="357" y="222"/>
                      </a:cubicBezTo>
                      <a:cubicBezTo>
                        <a:pt x="357" y="223"/>
                        <a:pt x="357" y="223"/>
                        <a:pt x="357" y="224"/>
                      </a:cubicBezTo>
                      <a:cubicBezTo>
                        <a:pt x="357" y="227"/>
                        <a:pt x="360" y="229"/>
                        <a:pt x="363" y="229"/>
                      </a:cubicBezTo>
                      <a:cubicBezTo>
                        <a:pt x="377" y="229"/>
                        <a:pt x="389" y="226"/>
                        <a:pt x="405" y="226"/>
                      </a:cubicBezTo>
                      <a:cubicBezTo>
                        <a:pt x="415" y="226"/>
                        <a:pt x="418" y="234"/>
                        <a:pt x="426" y="236"/>
                      </a:cubicBezTo>
                      <a:cubicBezTo>
                        <a:pt x="426" y="238"/>
                        <a:pt x="426" y="240"/>
                        <a:pt x="426" y="242"/>
                      </a:cubicBezTo>
                      <a:cubicBezTo>
                        <a:pt x="426" y="246"/>
                        <a:pt x="425" y="257"/>
                        <a:pt x="423" y="262"/>
                      </a:cubicBezTo>
                      <a:cubicBezTo>
                        <a:pt x="423" y="272"/>
                        <a:pt x="423" y="281"/>
                        <a:pt x="423" y="289"/>
                      </a:cubicBezTo>
                      <a:cubicBezTo>
                        <a:pt x="423" y="298"/>
                        <a:pt x="432" y="302"/>
                        <a:pt x="439" y="306"/>
                      </a:cubicBezTo>
                      <a:cubicBezTo>
                        <a:pt x="444" y="308"/>
                        <a:pt x="444" y="316"/>
                        <a:pt x="451" y="316"/>
                      </a:cubicBezTo>
                      <a:cubicBezTo>
                        <a:pt x="463" y="316"/>
                        <a:pt x="469" y="307"/>
                        <a:pt x="479" y="307"/>
                      </a:cubicBezTo>
                      <a:cubicBezTo>
                        <a:pt x="491" y="307"/>
                        <a:pt x="497" y="316"/>
                        <a:pt x="504" y="322"/>
                      </a:cubicBezTo>
                      <a:cubicBezTo>
                        <a:pt x="503" y="323"/>
                        <a:pt x="494" y="333"/>
                        <a:pt x="493" y="332"/>
                      </a:cubicBezTo>
                      <a:cubicBezTo>
                        <a:pt x="492" y="331"/>
                        <a:pt x="488" y="330"/>
                        <a:pt x="488" y="329"/>
                      </a:cubicBezTo>
                      <a:cubicBezTo>
                        <a:pt x="488" y="327"/>
                        <a:pt x="490" y="326"/>
                        <a:pt x="491" y="324"/>
                      </a:cubicBezTo>
                      <a:cubicBezTo>
                        <a:pt x="486" y="322"/>
                        <a:pt x="484" y="316"/>
                        <a:pt x="480" y="316"/>
                      </a:cubicBezTo>
                      <a:cubicBezTo>
                        <a:pt x="476" y="316"/>
                        <a:pt x="464" y="325"/>
                        <a:pt x="464" y="328"/>
                      </a:cubicBezTo>
                      <a:cubicBezTo>
                        <a:pt x="464" y="330"/>
                        <a:pt x="467" y="331"/>
                        <a:pt x="468" y="332"/>
                      </a:cubicBezTo>
                      <a:cubicBezTo>
                        <a:pt x="467" y="336"/>
                        <a:pt x="465" y="338"/>
                        <a:pt x="461" y="338"/>
                      </a:cubicBezTo>
                      <a:cubicBezTo>
                        <a:pt x="454" y="338"/>
                        <a:pt x="450" y="330"/>
                        <a:pt x="446" y="326"/>
                      </a:cubicBezTo>
                      <a:cubicBezTo>
                        <a:pt x="443" y="323"/>
                        <a:pt x="436" y="326"/>
                        <a:pt x="433" y="326"/>
                      </a:cubicBezTo>
                      <a:cubicBezTo>
                        <a:pt x="432" y="326"/>
                        <a:pt x="431" y="324"/>
                        <a:pt x="431" y="323"/>
                      </a:cubicBezTo>
                      <a:cubicBezTo>
                        <a:pt x="424" y="322"/>
                        <a:pt x="424" y="318"/>
                        <a:pt x="423" y="314"/>
                      </a:cubicBezTo>
                      <a:cubicBezTo>
                        <a:pt x="421" y="311"/>
                        <a:pt x="406" y="302"/>
                        <a:pt x="406" y="302"/>
                      </a:cubicBezTo>
                      <a:cubicBezTo>
                        <a:pt x="405" y="304"/>
                        <a:pt x="405" y="305"/>
                        <a:pt x="406" y="306"/>
                      </a:cubicBezTo>
                      <a:cubicBezTo>
                        <a:pt x="402" y="306"/>
                        <a:pt x="402" y="306"/>
                        <a:pt x="402" y="306"/>
                      </a:cubicBezTo>
                      <a:cubicBezTo>
                        <a:pt x="395" y="302"/>
                        <a:pt x="399" y="296"/>
                        <a:pt x="397" y="289"/>
                      </a:cubicBezTo>
                      <a:cubicBezTo>
                        <a:pt x="396" y="285"/>
                        <a:pt x="394" y="284"/>
                        <a:pt x="391" y="281"/>
                      </a:cubicBezTo>
                      <a:cubicBezTo>
                        <a:pt x="384" y="274"/>
                        <a:pt x="377" y="270"/>
                        <a:pt x="374" y="260"/>
                      </a:cubicBezTo>
                      <a:cubicBezTo>
                        <a:pt x="373" y="260"/>
                        <a:pt x="372" y="260"/>
                        <a:pt x="372" y="260"/>
                      </a:cubicBezTo>
                      <a:cubicBezTo>
                        <a:pt x="368" y="260"/>
                        <a:pt x="366" y="262"/>
                        <a:pt x="363" y="262"/>
                      </a:cubicBezTo>
                      <a:cubicBezTo>
                        <a:pt x="355" y="262"/>
                        <a:pt x="350" y="257"/>
                        <a:pt x="345" y="255"/>
                      </a:cubicBezTo>
                      <a:cubicBezTo>
                        <a:pt x="336" y="251"/>
                        <a:pt x="330" y="253"/>
                        <a:pt x="321" y="248"/>
                      </a:cubicBezTo>
                      <a:cubicBezTo>
                        <a:pt x="308" y="242"/>
                        <a:pt x="306" y="232"/>
                        <a:pt x="294" y="226"/>
                      </a:cubicBezTo>
                      <a:cubicBezTo>
                        <a:pt x="291" y="226"/>
                        <a:pt x="291" y="226"/>
                        <a:pt x="291" y="226"/>
                      </a:cubicBezTo>
                      <a:cubicBezTo>
                        <a:pt x="288" y="224"/>
                        <a:pt x="285" y="222"/>
                        <a:pt x="282" y="222"/>
                      </a:cubicBezTo>
                      <a:cubicBezTo>
                        <a:pt x="274" y="222"/>
                        <a:pt x="272" y="231"/>
                        <a:pt x="265" y="231"/>
                      </a:cubicBezTo>
                      <a:cubicBezTo>
                        <a:pt x="261" y="231"/>
                        <a:pt x="258" y="228"/>
                        <a:pt x="256" y="227"/>
                      </a:cubicBezTo>
                      <a:cubicBezTo>
                        <a:pt x="252" y="225"/>
                        <a:pt x="249" y="226"/>
                        <a:pt x="246" y="226"/>
                      </a:cubicBezTo>
                      <a:cubicBezTo>
                        <a:pt x="241" y="226"/>
                        <a:pt x="226" y="216"/>
                        <a:pt x="221" y="214"/>
                      </a:cubicBezTo>
                      <a:cubicBezTo>
                        <a:pt x="216" y="211"/>
                        <a:pt x="213" y="214"/>
                        <a:pt x="208" y="213"/>
                      </a:cubicBezTo>
                      <a:cubicBezTo>
                        <a:pt x="202" y="211"/>
                        <a:pt x="201" y="206"/>
                        <a:pt x="195" y="203"/>
                      </a:cubicBezTo>
                      <a:cubicBezTo>
                        <a:pt x="189" y="200"/>
                        <a:pt x="186" y="201"/>
                        <a:pt x="180" y="198"/>
                      </a:cubicBezTo>
                      <a:cubicBezTo>
                        <a:pt x="177" y="197"/>
                        <a:pt x="177" y="196"/>
                        <a:pt x="175" y="195"/>
                      </a:cubicBezTo>
                      <a:cubicBezTo>
                        <a:pt x="170" y="190"/>
                        <a:pt x="156" y="187"/>
                        <a:pt x="155" y="181"/>
                      </a:cubicBezTo>
                      <a:cubicBezTo>
                        <a:pt x="151" y="181"/>
                        <a:pt x="148" y="176"/>
                        <a:pt x="148" y="172"/>
                      </a:cubicBezTo>
                      <a:cubicBezTo>
                        <a:pt x="148" y="167"/>
                        <a:pt x="153" y="165"/>
                        <a:pt x="153" y="160"/>
                      </a:cubicBezTo>
                      <a:cubicBezTo>
                        <a:pt x="153" y="154"/>
                        <a:pt x="149" y="153"/>
                        <a:pt x="148" y="150"/>
                      </a:cubicBezTo>
                      <a:cubicBezTo>
                        <a:pt x="143" y="134"/>
                        <a:pt x="128" y="121"/>
                        <a:pt x="118" y="111"/>
                      </a:cubicBezTo>
                      <a:cubicBezTo>
                        <a:pt x="114" y="107"/>
                        <a:pt x="107" y="105"/>
                        <a:pt x="102" y="101"/>
                      </a:cubicBezTo>
                      <a:cubicBezTo>
                        <a:pt x="99" y="97"/>
                        <a:pt x="102" y="93"/>
                        <a:pt x="100" y="88"/>
                      </a:cubicBezTo>
                      <a:cubicBezTo>
                        <a:pt x="96" y="80"/>
                        <a:pt x="82" y="79"/>
                        <a:pt x="82" y="68"/>
                      </a:cubicBezTo>
                      <a:cubicBezTo>
                        <a:pt x="78" y="68"/>
                        <a:pt x="79" y="67"/>
                        <a:pt x="77" y="68"/>
                      </a:cubicBezTo>
                      <a:cubicBezTo>
                        <a:pt x="72" y="63"/>
                        <a:pt x="67" y="58"/>
                        <a:pt x="62" y="53"/>
                      </a:cubicBezTo>
                      <a:cubicBezTo>
                        <a:pt x="58" y="49"/>
                        <a:pt x="60" y="42"/>
                        <a:pt x="56" y="38"/>
                      </a:cubicBezTo>
                      <a:cubicBezTo>
                        <a:pt x="52" y="34"/>
                        <a:pt x="53" y="24"/>
                        <a:pt x="49" y="22"/>
                      </a:cubicBezTo>
                      <a:cubicBezTo>
                        <a:pt x="42" y="19"/>
                        <a:pt x="35" y="19"/>
                        <a:pt x="29" y="13"/>
                      </a:cubicBezTo>
                      <a:cubicBezTo>
                        <a:pt x="27" y="15"/>
                        <a:pt x="28" y="18"/>
                        <a:pt x="28" y="19"/>
                      </a:cubicBezTo>
                      <a:cubicBezTo>
                        <a:pt x="28" y="28"/>
                        <a:pt x="32" y="34"/>
                        <a:pt x="36" y="41"/>
                      </a:cubicBezTo>
                      <a:cubicBezTo>
                        <a:pt x="39" y="48"/>
                        <a:pt x="45" y="48"/>
                        <a:pt x="49" y="53"/>
                      </a:cubicBezTo>
                      <a:cubicBezTo>
                        <a:pt x="55" y="59"/>
                        <a:pt x="56" y="63"/>
                        <a:pt x="58" y="71"/>
                      </a:cubicBezTo>
                      <a:cubicBezTo>
                        <a:pt x="61" y="81"/>
                        <a:pt x="70" y="86"/>
                        <a:pt x="73" y="95"/>
                      </a:cubicBezTo>
                      <a:cubicBezTo>
                        <a:pt x="77" y="106"/>
                        <a:pt x="80" y="117"/>
                        <a:pt x="87" y="122"/>
                      </a:cubicBezTo>
                      <a:cubicBezTo>
                        <a:pt x="91" y="119"/>
                        <a:pt x="96" y="126"/>
                        <a:pt x="96" y="130"/>
                      </a:cubicBezTo>
                      <a:cubicBezTo>
                        <a:pt x="96" y="132"/>
                        <a:pt x="95" y="136"/>
                        <a:pt x="93" y="136"/>
                      </a:cubicBezTo>
                      <a:cubicBezTo>
                        <a:pt x="92" y="136"/>
                        <a:pt x="86" y="129"/>
                        <a:pt x="86" y="127"/>
                      </a:cubicBezTo>
                      <a:cubicBezTo>
                        <a:pt x="78" y="127"/>
                        <a:pt x="74" y="117"/>
                        <a:pt x="69" y="113"/>
                      </a:cubicBezTo>
                      <a:cubicBezTo>
                        <a:pt x="66" y="112"/>
                        <a:pt x="66" y="112"/>
                        <a:pt x="65" y="109"/>
                      </a:cubicBezTo>
                      <a:cubicBezTo>
                        <a:pt x="65" y="98"/>
                        <a:pt x="65" y="98"/>
                        <a:pt x="65" y="98"/>
                      </a:cubicBezTo>
                      <a:cubicBezTo>
                        <a:pt x="60" y="93"/>
                        <a:pt x="56" y="88"/>
                        <a:pt x="52" y="84"/>
                      </a:cubicBezTo>
                      <a:cubicBezTo>
                        <a:pt x="46" y="78"/>
                        <a:pt x="36" y="79"/>
                        <a:pt x="31" y="72"/>
                      </a:cubicBezTo>
                      <a:cubicBezTo>
                        <a:pt x="34" y="72"/>
                        <a:pt x="44" y="74"/>
                        <a:pt x="40" y="69"/>
                      </a:cubicBezTo>
                      <a:cubicBezTo>
                        <a:pt x="34" y="59"/>
                        <a:pt x="26" y="50"/>
                        <a:pt x="19" y="45"/>
                      </a:cubicBezTo>
                      <a:cubicBezTo>
                        <a:pt x="14" y="41"/>
                        <a:pt x="14" y="29"/>
                        <a:pt x="11" y="24"/>
                      </a:cubicBezTo>
                      <a:cubicBezTo>
                        <a:pt x="7" y="16"/>
                        <a:pt x="3" y="13"/>
                        <a:pt x="0" y="3"/>
                      </a:cubicBezTo>
                      <a:cubicBezTo>
                        <a:pt x="0" y="0"/>
                        <a:pt x="0" y="0"/>
                        <a:pt x="0" y="0"/>
                      </a:cubicBezTo>
                      <a:cubicBezTo>
                        <a:pt x="29" y="0"/>
                        <a:pt x="29" y="0"/>
                        <a:pt x="29" y="0"/>
                      </a:cubicBezTo>
                      <a:cubicBezTo>
                        <a:pt x="76" y="16"/>
                        <a:pt x="76" y="16"/>
                        <a:pt x="76" y="16"/>
                      </a:cubicBezTo>
                      <a:cubicBezTo>
                        <a:pt x="113" y="16"/>
                        <a:pt x="113" y="16"/>
                        <a:pt x="113" y="16"/>
                      </a:cubicBezTo>
                      <a:cubicBezTo>
                        <a:pt x="113" y="10"/>
                        <a:pt x="113" y="10"/>
                        <a:pt x="113" y="10"/>
                      </a:cubicBezTo>
                      <a:cubicBezTo>
                        <a:pt x="121" y="10"/>
                        <a:pt x="121" y="10"/>
                        <a:pt x="121" y="10"/>
                      </a:cubicBezTo>
                      <a:cubicBezTo>
                        <a:pt x="136" y="14"/>
                        <a:pt x="145" y="16"/>
                        <a:pt x="152" y="29"/>
                      </a:cubicBezTo>
                      <a:cubicBezTo>
                        <a:pt x="156" y="35"/>
                        <a:pt x="163" y="50"/>
                        <a:pt x="172" y="50"/>
                      </a:cubicBezTo>
                      <a:cubicBezTo>
                        <a:pt x="181" y="50"/>
                        <a:pt x="178" y="38"/>
                        <a:pt x="188" y="38"/>
                      </a:cubicBezTo>
                      <a:cubicBezTo>
                        <a:pt x="214" y="38"/>
                        <a:pt x="213" y="70"/>
                        <a:pt x="227" y="84"/>
                      </a:cubicBezTo>
                      <a:cubicBezTo>
                        <a:pt x="231" y="87"/>
                        <a:pt x="242" y="90"/>
                        <a:pt x="249" y="90"/>
                      </a:cubicBezTo>
                      <a:cubicBezTo>
                        <a:pt x="249" y="89"/>
                        <a:pt x="247" y="87"/>
                        <a:pt x="247" y="86"/>
                      </a:cubicBezTo>
                      <a:cubicBezTo>
                        <a:pt x="247" y="86"/>
                        <a:pt x="247" y="86"/>
                        <a:pt x="247" y="86"/>
                      </a:cubicBezTo>
                      <a:lnTo>
                        <a:pt x="248" y="9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8" name="Freeform 93">
                  <a:extLst>
                    <a:ext uri="{FF2B5EF4-FFF2-40B4-BE49-F238E27FC236}">
                      <a16:creationId xmlns:a16="http://schemas.microsoft.com/office/drawing/2014/main" id="{7FD763E5-89FB-4019-B0A9-21CF16B4D1AD}"/>
                    </a:ext>
                  </a:extLst>
                </p:cNvPr>
                <p:cNvSpPr>
                  <a:spLocks/>
                </p:cNvSpPr>
                <p:nvPr/>
              </p:nvSpPr>
              <p:spPr bwMode="auto">
                <a:xfrm>
                  <a:off x="3016250" y="1895475"/>
                  <a:ext cx="20638" cy="9525"/>
                </a:xfrm>
                <a:custGeom>
                  <a:avLst/>
                  <a:gdLst/>
                  <a:ahLst/>
                  <a:cxnLst>
                    <a:cxn ang="0">
                      <a:pos x="0" y="0"/>
                    </a:cxn>
                    <a:cxn ang="0">
                      <a:pos x="15" y="7"/>
                    </a:cxn>
                    <a:cxn ang="0">
                      <a:pos x="12" y="7"/>
                    </a:cxn>
                    <a:cxn ang="0">
                      <a:pos x="0" y="3"/>
                    </a:cxn>
                    <a:cxn ang="0">
                      <a:pos x="0" y="0"/>
                    </a:cxn>
                  </a:cxnLst>
                  <a:rect l="0" t="0" r="r" b="b"/>
                  <a:pathLst>
                    <a:path w="15" h="8">
                      <a:moveTo>
                        <a:pt x="0" y="0"/>
                      </a:moveTo>
                      <a:cubicBezTo>
                        <a:pt x="7" y="0"/>
                        <a:pt x="15" y="1"/>
                        <a:pt x="15" y="7"/>
                      </a:cubicBezTo>
                      <a:cubicBezTo>
                        <a:pt x="15" y="8"/>
                        <a:pt x="13" y="7"/>
                        <a:pt x="12" y="7"/>
                      </a:cubicBezTo>
                      <a:cubicBezTo>
                        <a:pt x="8" y="7"/>
                        <a:pt x="2" y="5"/>
                        <a:pt x="0" y="3"/>
                      </a:cubicBezTo>
                      <a:cubicBezTo>
                        <a:pt x="0" y="2"/>
                        <a:pt x="0" y="1"/>
                        <a:pt x="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79" name="Freeform 94">
                  <a:extLst>
                    <a:ext uri="{FF2B5EF4-FFF2-40B4-BE49-F238E27FC236}">
                      <a16:creationId xmlns:a16="http://schemas.microsoft.com/office/drawing/2014/main" id="{C73920D6-378C-4971-9D13-FF31BA0A887E}"/>
                    </a:ext>
                  </a:extLst>
                </p:cNvPr>
                <p:cNvSpPr>
                  <a:spLocks/>
                </p:cNvSpPr>
                <p:nvPr/>
              </p:nvSpPr>
              <p:spPr bwMode="auto">
                <a:xfrm>
                  <a:off x="2239963" y="1951038"/>
                  <a:ext cx="79375" cy="50800"/>
                </a:xfrm>
                <a:custGeom>
                  <a:avLst/>
                  <a:gdLst/>
                  <a:ahLst/>
                  <a:cxnLst>
                    <a:cxn ang="0">
                      <a:pos x="0" y="2"/>
                    </a:cxn>
                    <a:cxn ang="0">
                      <a:pos x="6" y="0"/>
                    </a:cxn>
                    <a:cxn ang="0">
                      <a:pos x="18" y="6"/>
                    </a:cxn>
                    <a:cxn ang="0">
                      <a:pos x="59" y="34"/>
                    </a:cxn>
                    <a:cxn ang="0">
                      <a:pos x="59" y="38"/>
                    </a:cxn>
                    <a:cxn ang="0">
                      <a:pos x="55" y="38"/>
                    </a:cxn>
                    <a:cxn ang="0">
                      <a:pos x="22" y="22"/>
                    </a:cxn>
                    <a:cxn ang="0">
                      <a:pos x="27" y="17"/>
                    </a:cxn>
                    <a:cxn ang="0">
                      <a:pos x="4" y="8"/>
                    </a:cxn>
                    <a:cxn ang="0">
                      <a:pos x="8" y="4"/>
                    </a:cxn>
                    <a:cxn ang="0">
                      <a:pos x="2" y="2"/>
                    </a:cxn>
                    <a:cxn ang="0">
                      <a:pos x="0" y="2"/>
                    </a:cxn>
                  </a:cxnLst>
                  <a:rect l="0" t="0" r="r" b="b"/>
                  <a:pathLst>
                    <a:path w="59" h="38">
                      <a:moveTo>
                        <a:pt x="0" y="2"/>
                      </a:moveTo>
                      <a:cubicBezTo>
                        <a:pt x="2" y="1"/>
                        <a:pt x="4" y="0"/>
                        <a:pt x="6" y="0"/>
                      </a:cubicBezTo>
                      <a:cubicBezTo>
                        <a:pt x="11" y="0"/>
                        <a:pt x="15" y="5"/>
                        <a:pt x="18" y="6"/>
                      </a:cubicBezTo>
                      <a:cubicBezTo>
                        <a:pt x="37" y="12"/>
                        <a:pt x="48" y="23"/>
                        <a:pt x="59" y="34"/>
                      </a:cubicBezTo>
                      <a:cubicBezTo>
                        <a:pt x="59" y="38"/>
                        <a:pt x="59" y="38"/>
                        <a:pt x="59" y="38"/>
                      </a:cubicBezTo>
                      <a:cubicBezTo>
                        <a:pt x="58" y="38"/>
                        <a:pt x="56" y="38"/>
                        <a:pt x="55" y="38"/>
                      </a:cubicBezTo>
                      <a:cubicBezTo>
                        <a:pt x="45" y="38"/>
                        <a:pt x="29" y="26"/>
                        <a:pt x="22" y="22"/>
                      </a:cubicBezTo>
                      <a:cubicBezTo>
                        <a:pt x="23" y="19"/>
                        <a:pt x="25" y="19"/>
                        <a:pt x="27" y="17"/>
                      </a:cubicBezTo>
                      <a:cubicBezTo>
                        <a:pt x="18" y="17"/>
                        <a:pt x="6" y="13"/>
                        <a:pt x="4" y="8"/>
                      </a:cubicBezTo>
                      <a:cubicBezTo>
                        <a:pt x="6" y="7"/>
                        <a:pt x="8" y="5"/>
                        <a:pt x="8" y="4"/>
                      </a:cubicBezTo>
                      <a:cubicBezTo>
                        <a:pt x="6" y="3"/>
                        <a:pt x="2" y="2"/>
                        <a:pt x="2" y="2"/>
                      </a:cubicBezTo>
                      <a:lnTo>
                        <a:pt x="0" y="2"/>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0" name="Freeform 95">
                  <a:extLst>
                    <a:ext uri="{FF2B5EF4-FFF2-40B4-BE49-F238E27FC236}">
                      <a16:creationId xmlns:a16="http://schemas.microsoft.com/office/drawing/2014/main" id="{7C21A341-CCDA-4720-9CB8-DA42F6E0974A}"/>
                    </a:ext>
                  </a:extLst>
                </p:cNvPr>
                <p:cNvSpPr>
                  <a:spLocks/>
                </p:cNvSpPr>
                <p:nvPr/>
              </p:nvSpPr>
              <p:spPr bwMode="auto">
                <a:xfrm>
                  <a:off x="2162175" y="1876425"/>
                  <a:ext cx="28575" cy="39688"/>
                </a:xfrm>
                <a:custGeom>
                  <a:avLst/>
                  <a:gdLst/>
                  <a:ahLst/>
                  <a:cxnLst>
                    <a:cxn ang="0">
                      <a:pos x="5" y="12"/>
                    </a:cxn>
                    <a:cxn ang="0">
                      <a:pos x="0" y="4"/>
                    </a:cxn>
                    <a:cxn ang="0">
                      <a:pos x="0" y="0"/>
                    </a:cxn>
                    <a:cxn ang="0">
                      <a:pos x="10" y="3"/>
                    </a:cxn>
                    <a:cxn ang="0">
                      <a:pos x="7" y="8"/>
                    </a:cxn>
                    <a:cxn ang="0">
                      <a:pos x="13" y="3"/>
                    </a:cxn>
                    <a:cxn ang="0">
                      <a:pos x="13" y="12"/>
                    </a:cxn>
                    <a:cxn ang="0">
                      <a:pos x="15" y="18"/>
                    </a:cxn>
                    <a:cxn ang="0">
                      <a:pos x="13" y="22"/>
                    </a:cxn>
                    <a:cxn ang="0">
                      <a:pos x="17" y="30"/>
                    </a:cxn>
                    <a:cxn ang="0">
                      <a:pos x="10" y="22"/>
                    </a:cxn>
                    <a:cxn ang="0">
                      <a:pos x="12" y="17"/>
                    </a:cxn>
                    <a:cxn ang="0">
                      <a:pos x="5" y="12"/>
                    </a:cxn>
                  </a:cxnLst>
                  <a:rect l="0" t="0" r="r" b="b"/>
                  <a:pathLst>
                    <a:path w="21" h="30">
                      <a:moveTo>
                        <a:pt x="5" y="12"/>
                      </a:moveTo>
                      <a:cubicBezTo>
                        <a:pt x="3" y="12"/>
                        <a:pt x="2" y="6"/>
                        <a:pt x="0" y="4"/>
                      </a:cubicBezTo>
                      <a:cubicBezTo>
                        <a:pt x="0" y="0"/>
                        <a:pt x="0" y="0"/>
                        <a:pt x="0" y="0"/>
                      </a:cubicBezTo>
                      <a:cubicBezTo>
                        <a:pt x="4" y="0"/>
                        <a:pt x="6" y="3"/>
                        <a:pt x="10" y="3"/>
                      </a:cubicBezTo>
                      <a:cubicBezTo>
                        <a:pt x="10" y="4"/>
                        <a:pt x="5" y="8"/>
                        <a:pt x="7" y="8"/>
                      </a:cubicBezTo>
                      <a:cubicBezTo>
                        <a:pt x="10" y="8"/>
                        <a:pt x="12" y="5"/>
                        <a:pt x="13" y="3"/>
                      </a:cubicBezTo>
                      <a:cubicBezTo>
                        <a:pt x="14" y="5"/>
                        <a:pt x="13" y="8"/>
                        <a:pt x="13" y="12"/>
                      </a:cubicBezTo>
                      <a:cubicBezTo>
                        <a:pt x="13" y="15"/>
                        <a:pt x="15" y="15"/>
                        <a:pt x="15" y="18"/>
                      </a:cubicBezTo>
                      <a:cubicBezTo>
                        <a:pt x="15" y="19"/>
                        <a:pt x="13" y="20"/>
                        <a:pt x="13" y="22"/>
                      </a:cubicBezTo>
                      <a:cubicBezTo>
                        <a:pt x="13" y="24"/>
                        <a:pt x="21" y="30"/>
                        <a:pt x="17" y="30"/>
                      </a:cubicBezTo>
                      <a:cubicBezTo>
                        <a:pt x="13" y="30"/>
                        <a:pt x="10" y="26"/>
                        <a:pt x="10" y="22"/>
                      </a:cubicBezTo>
                      <a:cubicBezTo>
                        <a:pt x="10" y="19"/>
                        <a:pt x="12" y="18"/>
                        <a:pt x="12" y="17"/>
                      </a:cubicBezTo>
                      <a:cubicBezTo>
                        <a:pt x="9" y="16"/>
                        <a:pt x="8" y="12"/>
                        <a:pt x="5"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1" name="Freeform 96">
                  <a:extLst>
                    <a:ext uri="{FF2B5EF4-FFF2-40B4-BE49-F238E27FC236}">
                      <a16:creationId xmlns:a16="http://schemas.microsoft.com/office/drawing/2014/main" id="{C8DD4BE6-FCA2-47F3-9CFD-F9D3CF897737}"/>
                    </a:ext>
                  </a:extLst>
                </p:cNvPr>
                <p:cNvSpPr>
                  <a:spLocks/>
                </p:cNvSpPr>
                <p:nvPr/>
              </p:nvSpPr>
              <p:spPr bwMode="auto">
                <a:xfrm>
                  <a:off x="1803400" y="1787525"/>
                  <a:ext cx="34925" cy="23813"/>
                </a:xfrm>
                <a:custGeom>
                  <a:avLst/>
                  <a:gdLst/>
                  <a:ahLst/>
                  <a:cxnLst>
                    <a:cxn ang="0">
                      <a:pos x="21" y="0"/>
                    </a:cxn>
                    <a:cxn ang="0">
                      <a:pos x="27" y="0"/>
                    </a:cxn>
                    <a:cxn ang="0">
                      <a:pos x="27" y="6"/>
                    </a:cxn>
                    <a:cxn ang="0">
                      <a:pos x="10" y="18"/>
                    </a:cxn>
                    <a:cxn ang="0">
                      <a:pos x="0" y="12"/>
                    </a:cxn>
                    <a:cxn ang="0">
                      <a:pos x="0" y="7"/>
                    </a:cxn>
                    <a:cxn ang="0">
                      <a:pos x="21" y="0"/>
                    </a:cxn>
                  </a:cxnLst>
                  <a:rect l="0" t="0" r="r" b="b"/>
                  <a:pathLst>
                    <a:path w="27" h="18">
                      <a:moveTo>
                        <a:pt x="21" y="0"/>
                      </a:moveTo>
                      <a:cubicBezTo>
                        <a:pt x="25" y="0"/>
                        <a:pt x="25" y="0"/>
                        <a:pt x="27" y="0"/>
                      </a:cubicBezTo>
                      <a:cubicBezTo>
                        <a:pt x="27" y="6"/>
                        <a:pt x="27" y="6"/>
                        <a:pt x="27" y="6"/>
                      </a:cubicBezTo>
                      <a:cubicBezTo>
                        <a:pt x="19" y="10"/>
                        <a:pt x="16" y="13"/>
                        <a:pt x="10" y="18"/>
                      </a:cubicBezTo>
                      <a:cubicBezTo>
                        <a:pt x="6" y="15"/>
                        <a:pt x="3" y="15"/>
                        <a:pt x="0" y="12"/>
                      </a:cubicBezTo>
                      <a:cubicBezTo>
                        <a:pt x="0" y="7"/>
                        <a:pt x="0" y="7"/>
                        <a:pt x="0" y="7"/>
                      </a:cubicBezTo>
                      <a:cubicBezTo>
                        <a:pt x="8" y="5"/>
                        <a:pt x="14" y="0"/>
                        <a:pt x="21"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2" name="Freeform 97">
                  <a:extLst>
                    <a:ext uri="{FF2B5EF4-FFF2-40B4-BE49-F238E27FC236}">
                      <a16:creationId xmlns:a16="http://schemas.microsoft.com/office/drawing/2014/main" id="{AC28CD60-C7A1-4C0B-9D5A-B45DC711A669}"/>
                    </a:ext>
                  </a:extLst>
                </p:cNvPr>
                <p:cNvSpPr>
                  <a:spLocks/>
                </p:cNvSpPr>
                <p:nvPr/>
              </p:nvSpPr>
              <p:spPr bwMode="auto">
                <a:xfrm>
                  <a:off x="3311525" y="1963738"/>
                  <a:ext cx="42863" cy="22225"/>
                </a:xfrm>
                <a:custGeom>
                  <a:avLst/>
                  <a:gdLst/>
                  <a:ahLst/>
                  <a:cxnLst>
                    <a:cxn ang="0">
                      <a:pos x="26" y="17"/>
                    </a:cxn>
                    <a:cxn ang="0">
                      <a:pos x="32" y="14"/>
                    </a:cxn>
                    <a:cxn ang="0">
                      <a:pos x="0" y="3"/>
                    </a:cxn>
                    <a:cxn ang="0">
                      <a:pos x="26" y="17"/>
                    </a:cxn>
                  </a:cxnLst>
                  <a:rect l="0" t="0" r="r" b="b"/>
                  <a:pathLst>
                    <a:path w="32" h="17">
                      <a:moveTo>
                        <a:pt x="26" y="17"/>
                      </a:moveTo>
                      <a:cubicBezTo>
                        <a:pt x="29" y="17"/>
                        <a:pt x="30" y="16"/>
                        <a:pt x="32" y="14"/>
                      </a:cubicBezTo>
                      <a:cubicBezTo>
                        <a:pt x="22" y="9"/>
                        <a:pt x="14" y="0"/>
                        <a:pt x="0" y="3"/>
                      </a:cubicBezTo>
                      <a:cubicBezTo>
                        <a:pt x="6" y="7"/>
                        <a:pt x="18" y="17"/>
                        <a:pt x="26" y="1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3" name="Freeform 98">
                  <a:extLst>
                    <a:ext uri="{FF2B5EF4-FFF2-40B4-BE49-F238E27FC236}">
                      <a16:creationId xmlns:a16="http://schemas.microsoft.com/office/drawing/2014/main" id="{3666A3BC-0610-4EED-ADAD-CF8175384926}"/>
                    </a:ext>
                  </a:extLst>
                </p:cNvPr>
                <p:cNvSpPr>
                  <a:spLocks/>
                </p:cNvSpPr>
                <p:nvPr/>
              </p:nvSpPr>
              <p:spPr bwMode="auto">
                <a:xfrm>
                  <a:off x="3314700" y="2030413"/>
                  <a:ext cx="31750" cy="20638"/>
                </a:xfrm>
                <a:custGeom>
                  <a:avLst/>
                  <a:gdLst/>
                  <a:ahLst/>
                  <a:cxnLst>
                    <a:cxn ang="0">
                      <a:pos x="1" y="0"/>
                    </a:cxn>
                    <a:cxn ang="0">
                      <a:pos x="11" y="7"/>
                    </a:cxn>
                    <a:cxn ang="0">
                      <a:pos x="24" y="7"/>
                    </a:cxn>
                    <a:cxn ang="0">
                      <a:pos x="24" y="10"/>
                    </a:cxn>
                    <a:cxn ang="0">
                      <a:pos x="19" y="15"/>
                    </a:cxn>
                    <a:cxn ang="0">
                      <a:pos x="0" y="3"/>
                    </a:cxn>
                    <a:cxn ang="0">
                      <a:pos x="1" y="0"/>
                    </a:cxn>
                  </a:cxnLst>
                  <a:rect l="0" t="0" r="r" b="b"/>
                  <a:pathLst>
                    <a:path w="24" h="15">
                      <a:moveTo>
                        <a:pt x="1" y="0"/>
                      </a:moveTo>
                      <a:cubicBezTo>
                        <a:pt x="4" y="4"/>
                        <a:pt x="7" y="6"/>
                        <a:pt x="11" y="7"/>
                      </a:cubicBezTo>
                      <a:cubicBezTo>
                        <a:pt x="24" y="7"/>
                        <a:pt x="24" y="7"/>
                        <a:pt x="24" y="7"/>
                      </a:cubicBezTo>
                      <a:cubicBezTo>
                        <a:pt x="24" y="8"/>
                        <a:pt x="24" y="9"/>
                        <a:pt x="24" y="10"/>
                      </a:cubicBezTo>
                      <a:cubicBezTo>
                        <a:pt x="24" y="12"/>
                        <a:pt x="20" y="15"/>
                        <a:pt x="19" y="15"/>
                      </a:cubicBezTo>
                      <a:cubicBezTo>
                        <a:pt x="16" y="15"/>
                        <a:pt x="0" y="6"/>
                        <a:pt x="0" y="3"/>
                      </a:cubicBezTo>
                      <a:cubicBezTo>
                        <a:pt x="0" y="2"/>
                        <a:pt x="0" y="0"/>
                        <a:pt x="1"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4" name="Freeform 99">
                  <a:extLst>
                    <a:ext uri="{FF2B5EF4-FFF2-40B4-BE49-F238E27FC236}">
                      <a16:creationId xmlns:a16="http://schemas.microsoft.com/office/drawing/2014/main" id="{B6D51FE6-BD0A-4EAD-B918-F129E1622812}"/>
                    </a:ext>
                  </a:extLst>
                </p:cNvPr>
                <p:cNvSpPr>
                  <a:spLocks/>
                </p:cNvSpPr>
                <p:nvPr/>
              </p:nvSpPr>
              <p:spPr bwMode="auto">
                <a:xfrm>
                  <a:off x="3362325" y="2030413"/>
                  <a:ext cx="22225" cy="26988"/>
                </a:xfrm>
                <a:custGeom>
                  <a:avLst/>
                  <a:gdLst/>
                  <a:ahLst/>
                  <a:cxnLst>
                    <a:cxn ang="0">
                      <a:pos x="17" y="12"/>
                    </a:cxn>
                    <a:cxn ang="0">
                      <a:pos x="17" y="15"/>
                    </a:cxn>
                    <a:cxn ang="0">
                      <a:pos x="7" y="20"/>
                    </a:cxn>
                    <a:cxn ang="0">
                      <a:pos x="0" y="15"/>
                    </a:cxn>
                    <a:cxn ang="0">
                      <a:pos x="10" y="0"/>
                    </a:cxn>
                    <a:cxn ang="0">
                      <a:pos x="14" y="5"/>
                    </a:cxn>
                    <a:cxn ang="0">
                      <a:pos x="17" y="12"/>
                    </a:cxn>
                  </a:cxnLst>
                  <a:rect l="0" t="0" r="r" b="b"/>
                  <a:pathLst>
                    <a:path w="17" h="20">
                      <a:moveTo>
                        <a:pt x="17" y="12"/>
                      </a:moveTo>
                      <a:cubicBezTo>
                        <a:pt x="17" y="12"/>
                        <a:pt x="17" y="14"/>
                        <a:pt x="17" y="15"/>
                      </a:cubicBezTo>
                      <a:cubicBezTo>
                        <a:pt x="17" y="18"/>
                        <a:pt x="12" y="20"/>
                        <a:pt x="7" y="20"/>
                      </a:cubicBezTo>
                      <a:cubicBezTo>
                        <a:pt x="3" y="20"/>
                        <a:pt x="0" y="18"/>
                        <a:pt x="0" y="15"/>
                      </a:cubicBezTo>
                      <a:cubicBezTo>
                        <a:pt x="0" y="13"/>
                        <a:pt x="6" y="2"/>
                        <a:pt x="10" y="0"/>
                      </a:cubicBezTo>
                      <a:cubicBezTo>
                        <a:pt x="11" y="2"/>
                        <a:pt x="14" y="3"/>
                        <a:pt x="14" y="5"/>
                      </a:cubicBezTo>
                      <a:cubicBezTo>
                        <a:pt x="14" y="9"/>
                        <a:pt x="7" y="12"/>
                        <a:pt x="17"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85" name="Freeform 100">
                  <a:extLst>
                    <a:ext uri="{FF2B5EF4-FFF2-40B4-BE49-F238E27FC236}">
                      <a16:creationId xmlns:a16="http://schemas.microsoft.com/office/drawing/2014/main" id="{514F5D56-B68E-4F9B-B497-1C18759A7BB0}"/>
                    </a:ext>
                  </a:extLst>
                </p:cNvPr>
                <p:cNvSpPr>
                  <a:spLocks/>
                </p:cNvSpPr>
                <p:nvPr/>
              </p:nvSpPr>
              <p:spPr bwMode="auto">
                <a:xfrm>
                  <a:off x="1593850" y="1724025"/>
                  <a:ext cx="26988" cy="12700"/>
                </a:xfrm>
                <a:custGeom>
                  <a:avLst/>
                  <a:gdLst/>
                  <a:ahLst/>
                  <a:cxnLst>
                    <a:cxn ang="0">
                      <a:pos x="6" y="4"/>
                    </a:cxn>
                    <a:cxn ang="0">
                      <a:pos x="13" y="1"/>
                    </a:cxn>
                    <a:cxn ang="0">
                      <a:pos x="20" y="9"/>
                    </a:cxn>
                    <a:cxn ang="0">
                      <a:pos x="5" y="9"/>
                    </a:cxn>
                    <a:cxn ang="0">
                      <a:pos x="0" y="4"/>
                    </a:cxn>
                    <a:cxn ang="0">
                      <a:pos x="6" y="4"/>
                    </a:cxn>
                  </a:cxnLst>
                  <a:rect l="0" t="0" r="r" b="b"/>
                  <a:pathLst>
                    <a:path w="20" h="9">
                      <a:moveTo>
                        <a:pt x="6" y="4"/>
                      </a:moveTo>
                      <a:cubicBezTo>
                        <a:pt x="8" y="0"/>
                        <a:pt x="10" y="1"/>
                        <a:pt x="13" y="1"/>
                      </a:cubicBezTo>
                      <a:cubicBezTo>
                        <a:pt x="18" y="1"/>
                        <a:pt x="19" y="4"/>
                        <a:pt x="20" y="9"/>
                      </a:cubicBezTo>
                      <a:cubicBezTo>
                        <a:pt x="5" y="9"/>
                        <a:pt x="5" y="9"/>
                        <a:pt x="5" y="9"/>
                      </a:cubicBezTo>
                      <a:cubicBezTo>
                        <a:pt x="3" y="7"/>
                        <a:pt x="1" y="6"/>
                        <a:pt x="0" y="4"/>
                      </a:cubicBezTo>
                      <a:lnTo>
                        <a:pt x="6" y="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nvGrpSpPr>
              <p:cNvPr id="420" name="Group 345">
                <a:extLst>
                  <a:ext uri="{FF2B5EF4-FFF2-40B4-BE49-F238E27FC236}">
                    <a16:creationId xmlns:a16="http://schemas.microsoft.com/office/drawing/2014/main" id="{34542A2D-05F8-4DAC-B950-0CDF30E61B9F}"/>
                  </a:ext>
                </a:extLst>
              </p:cNvPr>
              <p:cNvGrpSpPr/>
              <p:nvPr/>
            </p:nvGrpSpPr>
            <p:grpSpPr>
              <a:xfrm>
                <a:off x="3103551" y="1256797"/>
                <a:ext cx="669405" cy="1125467"/>
                <a:chOff x="4219575" y="1089025"/>
                <a:chExt cx="687388" cy="1155701"/>
              </a:xfrm>
              <a:grpFill/>
            </p:grpSpPr>
            <p:sp>
              <p:nvSpPr>
                <p:cNvPr id="508" name="Freeform 36">
                  <a:extLst>
                    <a:ext uri="{FF2B5EF4-FFF2-40B4-BE49-F238E27FC236}">
                      <a16:creationId xmlns:a16="http://schemas.microsoft.com/office/drawing/2014/main" id="{FFE4DB6F-DD16-4858-8BF8-F2B4D5AFA0D8}"/>
                    </a:ext>
                  </a:extLst>
                </p:cNvPr>
                <p:cNvSpPr>
                  <a:spLocks/>
                </p:cNvSpPr>
                <p:nvPr/>
              </p:nvSpPr>
              <p:spPr bwMode="auto">
                <a:xfrm>
                  <a:off x="4568825" y="1816100"/>
                  <a:ext cx="26988" cy="39688"/>
                </a:xfrm>
                <a:custGeom>
                  <a:avLst/>
                  <a:gdLst/>
                  <a:ahLst/>
                  <a:cxnLst>
                    <a:cxn ang="0">
                      <a:pos x="3" y="27"/>
                    </a:cxn>
                    <a:cxn ang="0">
                      <a:pos x="9" y="21"/>
                    </a:cxn>
                    <a:cxn ang="0">
                      <a:pos x="0" y="14"/>
                    </a:cxn>
                    <a:cxn ang="0">
                      <a:pos x="9" y="0"/>
                    </a:cxn>
                    <a:cxn ang="0">
                      <a:pos x="20" y="12"/>
                    </a:cxn>
                    <a:cxn ang="0">
                      <a:pos x="6" y="30"/>
                    </a:cxn>
                    <a:cxn ang="0">
                      <a:pos x="0" y="27"/>
                    </a:cxn>
                    <a:cxn ang="0">
                      <a:pos x="2" y="25"/>
                    </a:cxn>
                    <a:cxn ang="0">
                      <a:pos x="3" y="27"/>
                    </a:cxn>
                  </a:cxnLst>
                  <a:rect l="0" t="0" r="r" b="b"/>
                  <a:pathLst>
                    <a:path w="20" h="30">
                      <a:moveTo>
                        <a:pt x="3" y="27"/>
                      </a:moveTo>
                      <a:cubicBezTo>
                        <a:pt x="6" y="26"/>
                        <a:pt x="9" y="23"/>
                        <a:pt x="9" y="21"/>
                      </a:cubicBezTo>
                      <a:cubicBezTo>
                        <a:pt x="5" y="20"/>
                        <a:pt x="0" y="16"/>
                        <a:pt x="0" y="14"/>
                      </a:cubicBezTo>
                      <a:cubicBezTo>
                        <a:pt x="0" y="12"/>
                        <a:pt x="5" y="0"/>
                        <a:pt x="9" y="0"/>
                      </a:cubicBezTo>
                      <a:cubicBezTo>
                        <a:pt x="17" y="0"/>
                        <a:pt x="18" y="4"/>
                        <a:pt x="20" y="12"/>
                      </a:cubicBezTo>
                      <a:cubicBezTo>
                        <a:pt x="12" y="14"/>
                        <a:pt x="16" y="30"/>
                        <a:pt x="6" y="30"/>
                      </a:cubicBezTo>
                      <a:cubicBezTo>
                        <a:pt x="3" y="30"/>
                        <a:pt x="1" y="27"/>
                        <a:pt x="0" y="27"/>
                      </a:cubicBezTo>
                      <a:cubicBezTo>
                        <a:pt x="1" y="26"/>
                        <a:pt x="2" y="25"/>
                        <a:pt x="2" y="25"/>
                      </a:cubicBezTo>
                      <a:lnTo>
                        <a:pt x="3" y="2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nvGrpSpPr>
                <p:cNvPr id="509" name="Group 343">
                  <a:extLst>
                    <a:ext uri="{FF2B5EF4-FFF2-40B4-BE49-F238E27FC236}">
                      <a16:creationId xmlns:a16="http://schemas.microsoft.com/office/drawing/2014/main" id="{DF4EB263-D164-4603-BEC8-BBBF422B580B}"/>
                    </a:ext>
                  </a:extLst>
                </p:cNvPr>
                <p:cNvGrpSpPr/>
                <p:nvPr/>
              </p:nvGrpSpPr>
              <p:grpSpPr>
                <a:xfrm>
                  <a:off x="4219575" y="1089025"/>
                  <a:ext cx="687388" cy="1155701"/>
                  <a:chOff x="4219575" y="1089025"/>
                  <a:chExt cx="687388" cy="1155701"/>
                </a:xfrm>
                <a:grpFill/>
              </p:grpSpPr>
              <p:sp>
                <p:nvSpPr>
                  <p:cNvPr id="510" name="Freeform 24">
                    <a:extLst>
                      <a:ext uri="{FF2B5EF4-FFF2-40B4-BE49-F238E27FC236}">
                        <a16:creationId xmlns:a16="http://schemas.microsoft.com/office/drawing/2014/main" id="{E0C862BA-9856-446F-9B91-F15A07279E53}"/>
                      </a:ext>
                    </a:extLst>
                  </p:cNvPr>
                  <p:cNvSpPr>
                    <a:spLocks/>
                  </p:cNvSpPr>
                  <p:nvPr/>
                </p:nvSpPr>
                <p:spPr bwMode="auto">
                  <a:xfrm>
                    <a:off x="4230688" y="1782763"/>
                    <a:ext cx="646113" cy="461963"/>
                  </a:xfrm>
                  <a:custGeom>
                    <a:avLst/>
                    <a:gdLst/>
                    <a:ahLst/>
                    <a:cxnLst>
                      <a:cxn ang="0">
                        <a:pos x="473" y="233"/>
                      </a:cxn>
                      <a:cxn ang="0">
                        <a:pos x="470" y="273"/>
                      </a:cxn>
                      <a:cxn ang="0">
                        <a:pos x="427" y="274"/>
                      </a:cxn>
                      <a:cxn ang="0">
                        <a:pos x="401" y="283"/>
                      </a:cxn>
                      <a:cxn ang="0">
                        <a:pos x="403" y="303"/>
                      </a:cxn>
                      <a:cxn ang="0">
                        <a:pos x="413" y="322"/>
                      </a:cxn>
                      <a:cxn ang="0">
                        <a:pos x="401" y="319"/>
                      </a:cxn>
                      <a:cxn ang="0">
                        <a:pos x="397" y="336"/>
                      </a:cxn>
                      <a:cxn ang="0">
                        <a:pos x="382" y="315"/>
                      </a:cxn>
                      <a:cxn ang="0">
                        <a:pos x="358" y="278"/>
                      </a:cxn>
                      <a:cxn ang="0">
                        <a:pos x="329" y="238"/>
                      </a:cxn>
                      <a:cxn ang="0">
                        <a:pos x="289" y="213"/>
                      </a:cxn>
                      <a:cxn ang="0">
                        <a:pos x="270" y="212"/>
                      </a:cxn>
                      <a:cxn ang="0">
                        <a:pos x="289" y="244"/>
                      </a:cxn>
                      <a:cxn ang="0">
                        <a:pos x="315" y="264"/>
                      </a:cxn>
                      <a:cxn ang="0">
                        <a:pos x="330" y="283"/>
                      </a:cxn>
                      <a:cxn ang="0">
                        <a:pos x="323" y="305"/>
                      </a:cxn>
                      <a:cxn ang="0">
                        <a:pos x="316" y="303"/>
                      </a:cxn>
                      <a:cxn ang="0">
                        <a:pos x="291" y="273"/>
                      </a:cxn>
                      <a:cxn ang="0">
                        <a:pos x="229" y="223"/>
                      </a:cxn>
                      <a:cxn ang="0">
                        <a:pos x="168" y="237"/>
                      </a:cxn>
                      <a:cxn ang="0">
                        <a:pos x="135" y="272"/>
                      </a:cxn>
                      <a:cxn ang="0">
                        <a:pos x="101" y="326"/>
                      </a:cxn>
                      <a:cxn ang="0">
                        <a:pos x="72" y="338"/>
                      </a:cxn>
                      <a:cxn ang="0">
                        <a:pos x="10" y="334"/>
                      </a:cxn>
                      <a:cxn ang="0">
                        <a:pos x="0" y="306"/>
                      </a:cxn>
                      <a:cxn ang="0">
                        <a:pos x="4" y="246"/>
                      </a:cxn>
                      <a:cxn ang="0">
                        <a:pos x="48" y="235"/>
                      </a:cxn>
                      <a:cxn ang="0">
                        <a:pos x="89" y="240"/>
                      </a:cxn>
                      <a:cxn ang="0">
                        <a:pos x="105" y="206"/>
                      </a:cxn>
                      <a:cxn ang="0">
                        <a:pos x="103" y="193"/>
                      </a:cxn>
                      <a:cxn ang="0">
                        <a:pos x="60" y="163"/>
                      </a:cxn>
                      <a:cxn ang="0">
                        <a:pos x="88" y="157"/>
                      </a:cxn>
                      <a:cxn ang="0">
                        <a:pos x="96" y="143"/>
                      </a:cxn>
                      <a:cxn ang="0">
                        <a:pos x="114" y="145"/>
                      </a:cxn>
                      <a:cxn ang="0">
                        <a:pos x="147" y="118"/>
                      </a:cxn>
                      <a:cxn ang="0">
                        <a:pos x="176" y="89"/>
                      </a:cxn>
                      <a:cxn ang="0">
                        <a:pos x="208" y="73"/>
                      </a:cxn>
                      <a:cxn ang="0">
                        <a:pos x="225" y="54"/>
                      </a:cxn>
                      <a:cxn ang="0">
                        <a:pos x="245" y="5"/>
                      </a:cxn>
                      <a:cxn ang="0">
                        <a:pos x="251" y="25"/>
                      </a:cxn>
                      <a:cxn ang="0">
                        <a:pos x="240" y="54"/>
                      </a:cxn>
                      <a:cxn ang="0">
                        <a:pos x="254" y="66"/>
                      </a:cxn>
                      <a:cxn ang="0">
                        <a:pos x="289" y="68"/>
                      </a:cxn>
                      <a:cxn ang="0">
                        <a:pos x="333" y="50"/>
                      </a:cxn>
                      <a:cxn ang="0">
                        <a:pos x="378" y="55"/>
                      </a:cxn>
                      <a:cxn ang="0">
                        <a:pos x="408" y="95"/>
                      </a:cxn>
                      <a:cxn ang="0">
                        <a:pos x="399" y="153"/>
                      </a:cxn>
                      <a:cxn ang="0">
                        <a:pos x="470" y="180"/>
                      </a:cxn>
                      <a:cxn ang="0">
                        <a:pos x="474" y="204"/>
                      </a:cxn>
                      <a:cxn ang="0">
                        <a:pos x="476" y="216"/>
                      </a:cxn>
                    </a:cxnLst>
                    <a:rect l="0" t="0" r="r" b="b"/>
                    <a:pathLst>
                      <a:path w="485" h="347">
                        <a:moveTo>
                          <a:pt x="476" y="216"/>
                        </a:moveTo>
                        <a:cubicBezTo>
                          <a:pt x="474" y="223"/>
                          <a:pt x="475" y="219"/>
                          <a:pt x="473" y="222"/>
                        </a:cubicBezTo>
                        <a:cubicBezTo>
                          <a:pt x="473" y="233"/>
                          <a:pt x="473" y="233"/>
                          <a:pt x="473" y="233"/>
                        </a:cubicBezTo>
                        <a:cubicBezTo>
                          <a:pt x="469" y="238"/>
                          <a:pt x="461" y="246"/>
                          <a:pt x="461" y="253"/>
                        </a:cubicBezTo>
                        <a:cubicBezTo>
                          <a:pt x="461" y="261"/>
                          <a:pt x="473" y="268"/>
                          <a:pt x="476" y="272"/>
                        </a:cubicBezTo>
                        <a:cubicBezTo>
                          <a:pt x="474" y="273"/>
                          <a:pt x="472" y="273"/>
                          <a:pt x="470" y="273"/>
                        </a:cubicBezTo>
                        <a:cubicBezTo>
                          <a:pt x="466" y="275"/>
                          <a:pt x="463" y="273"/>
                          <a:pt x="459" y="275"/>
                        </a:cubicBezTo>
                        <a:cubicBezTo>
                          <a:pt x="453" y="277"/>
                          <a:pt x="452" y="283"/>
                          <a:pt x="446" y="283"/>
                        </a:cubicBezTo>
                        <a:cubicBezTo>
                          <a:pt x="439" y="283"/>
                          <a:pt x="435" y="274"/>
                          <a:pt x="427" y="274"/>
                        </a:cubicBezTo>
                        <a:cubicBezTo>
                          <a:pt x="420" y="274"/>
                          <a:pt x="419" y="278"/>
                          <a:pt x="413" y="280"/>
                        </a:cubicBezTo>
                        <a:cubicBezTo>
                          <a:pt x="414" y="284"/>
                          <a:pt x="414" y="286"/>
                          <a:pt x="413" y="290"/>
                        </a:cubicBezTo>
                        <a:cubicBezTo>
                          <a:pt x="406" y="290"/>
                          <a:pt x="405" y="283"/>
                          <a:pt x="401" y="283"/>
                        </a:cubicBezTo>
                        <a:cubicBezTo>
                          <a:pt x="399" y="283"/>
                          <a:pt x="397" y="286"/>
                          <a:pt x="397" y="288"/>
                        </a:cubicBezTo>
                        <a:cubicBezTo>
                          <a:pt x="405" y="298"/>
                          <a:pt x="405" y="298"/>
                          <a:pt x="405" y="298"/>
                        </a:cubicBezTo>
                        <a:cubicBezTo>
                          <a:pt x="405" y="300"/>
                          <a:pt x="403" y="302"/>
                          <a:pt x="403" y="303"/>
                        </a:cubicBezTo>
                        <a:cubicBezTo>
                          <a:pt x="403" y="304"/>
                          <a:pt x="415" y="315"/>
                          <a:pt x="419" y="315"/>
                        </a:cubicBezTo>
                        <a:cubicBezTo>
                          <a:pt x="419" y="317"/>
                          <a:pt x="420" y="318"/>
                          <a:pt x="420" y="319"/>
                        </a:cubicBezTo>
                        <a:cubicBezTo>
                          <a:pt x="418" y="321"/>
                          <a:pt x="414" y="319"/>
                          <a:pt x="413" y="322"/>
                        </a:cubicBezTo>
                        <a:cubicBezTo>
                          <a:pt x="412" y="322"/>
                          <a:pt x="412" y="322"/>
                          <a:pt x="412" y="322"/>
                        </a:cubicBezTo>
                        <a:cubicBezTo>
                          <a:pt x="407" y="321"/>
                          <a:pt x="403" y="317"/>
                          <a:pt x="401" y="315"/>
                        </a:cubicBezTo>
                        <a:cubicBezTo>
                          <a:pt x="401" y="319"/>
                          <a:pt x="401" y="319"/>
                          <a:pt x="401" y="319"/>
                        </a:cubicBezTo>
                        <a:cubicBezTo>
                          <a:pt x="402" y="321"/>
                          <a:pt x="403" y="323"/>
                          <a:pt x="403" y="326"/>
                        </a:cubicBezTo>
                        <a:cubicBezTo>
                          <a:pt x="403" y="329"/>
                          <a:pt x="399" y="334"/>
                          <a:pt x="403" y="336"/>
                        </a:cubicBezTo>
                        <a:cubicBezTo>
                          <a:pt x="401" y="336"/>
                          <a:pt x="397" y="336"/>
                          <a:pt x="397" y="336"/>
                        </a:cubicBezTo>
                        <a:cubicBezTo>
                          <a:pt x="390" y="336"/>
                          <a:pt x="384" y="329"/>
                          <a:pt x="384" y="322"/>
                        </a:cubicBezTo>
                        <a:cubicBezTo>
                          <a:pt x="384" y="319"/>
                          <a:pt x="388" y="317"/>
                          <a:pt x="390" y="315"/>
                        </a:cubicBezTo>
                        <a:cubicBezTo>
                          <a:pt x="387" y="315"/>
                          <a:pt x="385" y="315"/>
                          <a:pt x="382" y="315"/>
                        </a:cubicBezTo>
                        <a:cubicBezTo>
                          <a:pt x="380" y="315"/>
                          <a:pt x="379" y="311"/>
                          <a:pt x="379" y="310"/>
                        </a:cubicBezTo>
                        <a:cubicBezTo>
                          <a:pt x="378" y="304"/>
                          <a:pt x="374" y="300"/>
                          <a:pt x="370" y="296"/>
                        </a:cubicBezTo>
                        <a:cubicBezTo>
                          <a:pt x="365" y="291"/>
                          <a:pt x="358" y="287"/>
                          <a:pt x="358" y="278"/>
                        </a:cubicBezTo>
                        <a:cubicBezTo>
                          <a:pt x="358" y="272"/>
                          <a:pt x="358" y="270"/>
                          <a:pt x="358" y="266"/>
                        </a:cubicBezTo>
                        <a:cubicBezTo>
                          <a:pt x="358" y="260"/>
                          <a:pt x="348" y="251"/>
                          <a:pt x="342" y="248"/>
                        </a:cubicBezTo>
                        <a:cubicBezTo>
                          <a:pt x="336" y="245"/>
                          <a:pt x="329" y="244"/>
                          <a:pt x="329" y="238"/>
                        </a:cubicBezTo>
                        <a:cubicBezTo>
                          <a:pt x="326" y="238"/>
                          <a:pt x="325" y="238"/>
                          <a:pt x="323" y="238"/>
                        </a:cubicBezTo>
                        <a:cubicBezTo>
                          <a:pt x="313" y="238"/>
                          <a:pt x="302" y="223"/>
                          <a:pt x="302" y="213"/>
                        </a:cubicBezTo>
                        <a:cubicBezTo>
                          <a:pt x="297" y="213"/>
                          <a:pt x="293" y="213"/>
                          <a:pt x="289" y="213"/>
                        </a:cubicBezTo>
                        <a:cubicBezTo>
                          <a:pt x="283" y="213"/>
                          <a:pt x="285" y="204"/>
                          <a:pt x="283" y="201"/>
                        </a:cubicBezTo>
                        <a:cubicBezTo>
                          <a:pt x="278" y="204"/>
                          <a:pt x="268" y="204"/>
                          <a:pt x="268" y="209"/>
                        </a:cubicBezTo>
                        <a:cubicBezTo>
                          <a:pt x="268" y="210"/>
                          <a:pt x="270" y="212"/>
                          <a:pt x="270" y="212"/>
                        </a:cubicBezTo>
                        <a:cubicBezTo>
                          <a:pt x="270" y="214"/>
                          <a:pt x="269" y="217"/>
                          <a:pt x="269" y="220"/>
                        </a:cubicBezTo>
                        <a:cubicBezTo>
                          <a:pt x="269" y="226"/>
                          <a:pt x="273" y="229"/>
                          <a:pt x="278" y="231"/>
                        </a:cubicBezTo>
                        <a:cubicBezTo>
                          <a:pt x="285" y="233"/>
                          <a:pt x="288" y="240"/>
                          <a:pt x="289" y="244"/>
                        </a:cubicBezTo>
                        <a:cubicBezTo>
                          <a:pt x="291" y="250"/>
                          <a:pt x="294" y="257"/>
                          <a:pt x="298" y="259"/>
                        </a:cubicBezTo>
                        <a:cubicBezTo>
                          <a:pt x="304" y="262"/>
                          <a:pt x="309" y="260"/>
                          <a:pt x="315" y="260"/>
                        </a:cubicBezTo>
                        <a:cubicBezTo>
                          <a:pt x="315" y="261"/>
                          <a:pt x="315" y="263"/>
                          <a:pt x="315" y="264"/>
                        </a:cubicBezTo>
                        <a:cubicBezTo>
                          <a:pt x="313" y="269"/>
                          <a:pt x="323" y="271"/>
                          <a:pt x="326" y="272"/>
                        </a:cubicBezTo>
                        <a:cubicBezTo>
                          <a:pt x="335" y="277"/>
                          <a:pt x="345" y="280"/>
                          <a:pt x="344" y="290"/>
                        </a:cubicBezTo>
                        <a:cubicBezTo>
                          <a:pt x="340" y="289"/>
                          <a:pt x="337" y="283"/>
                          <a:pt x="330" y="283"/>
                        </a:cubicBezTo>
                        <a:cubicBezTo>
                          <a:pt x="325" y="283"/>
                          <a:pt x="320" y="286"/>
                          <a:pt x="320" y="290"/>
                        </a:cubicBezTo>
                        <a:cubicBezTo>
                          <a:pt x="320" y="296"/>
                          <a:pt x="328" y="297"/>
                          <a:pt x="328" y="303"/>
                        </a:cubicBezTo>
                        <a:cubicBezTo>
                          <a:pt x="328" y="305"/>
                          <a:pt x="323" y="305"/>
                          <a:pt x="323" y="305"/>
                        </a:cubicBezTo>
                        <a:cubicBezTo>
                          <a:pt x="319" y="309"/>
                          <a:pt x="319" y="318"/>
                          <a:pt x="313" y="318"/>
                        </a:cubicBezTo>
                        <a:cubicBezTo>
                          <a:pt x="310" y="318"/>
                          <a:pt x="308" y="317"/>
                          <a:pt x="308" y="315"/>
                        </a:cubicBezTo>
                        <a:cubicBezTo>
                          <a:pt x="314" y="315"/>
                          <a:pt x="316" y="309"/>
                          <a:pt x="316" y="303"/>
                        </a:cubicBezTo>
                        <a:cubicBezTo>
                          <a:pt x="316" y="297"/>
                          <a:pt x="312" y="295"/>
                          <a:pt x="311" y="291"/>
                        </a:cubicBezTo>
                        <a:cubicBezTo>
                          <a:pt x="310" y="291"/>
                          <a:pt x="300" y="281"/>
                          <a:pt x="299" y="278"/>
                        </a:cubicBezTo>
                        <a:cubicBezTo>
                          <a:pt x="297" y="278"/>
                          <a:pt x="291" y="276"/>
                          <a:pt x="291" y="273"/>
                        </a:cubicBezTo>
                        <a:cubicBezTo>
                          <a:pt x="277" y="270"/>
                          <a:pt x="274" y="266"/>
                          <a:pt x="266" y="259"/>
                        </a:cubicBezTo>
                        <a:cubicBezTo>
                          <a:pt x="263" y="256"/>
                          <a:pt x="257" y="254"/>
                          <a:pt x="256" y="251"/>
                        </a:cubicBezTo>
                        <a:cubicBezTo>
                          <a:pt x="248" y="241"/>
                          <a:pt x="245" y="223"/>
                          <a:pt x="229" y="223"/>
                        </a:cubicBezTo>
                        <a:cubicBezTo>
                          <a:pt x="221" y="223"/>
                          <a:pt x="220" y="228"/>
                          <a:pt x="216" y="230"/>
                        </a:cubicBezTo>
                        <a:cubicBezTo>
                          <a:pt x="208" y="234"/>
                          <a:pt x="202" y="242"/>
                          <a:pt x="192" y="242"/>
                        </a:cubicBezTo>
                        <a:cubicBezTo>
                          <a:pt x="183" y="242"/>
                          <a:pt x="177" y="237"/>
                          <a:pt x="168" y="237"/>
                        </a:cubicBezTo>
                        <a:cubicBezTo>
                          <a:pt x="161" y="237"/>
                          <a:pt x="154" y="242"/>
                          <a:pt x="154" y="248"/>
                        </a:cubicBezTo>
                        <a:cubicBezTo>
                          <a:pt x="157" y="258"/>
                          <a:pt x="157" y="258"/>
                          <a:pt x="157" y="258"/>
                        </a:cubicBezTo>
                        <a:cubicBezTo>
                          <a:pt x="154" y="267"/>
                          <a:pt x="144" y="270"/>
                          <a:pt x="135" y="272"/>
                        </a:cubicBezTo>
                        <a:cubicBezTo>
                          <a:pt x="127" y="274"/>
                          <a:pt x="114" y="292"/>
                          <a:pt x="114" y="302"/>
                        </a:cubicBezTo>
                        <a:cubicBezTo>
                          <a:pt x="114" y="305"/>
                          <a:pt x="117" y="306"/>
                          <a:pt x="119" y="307"/>
                        </a:cubicBezTo>
                        <a:cubicBezTo>
                          <a:pt x="113" y="316"/>
                          <a:pt x="110" y="321"/>
                          <a:pt x="101" y="326"/>
                        </a:cubicBezTo>
                        <a:cubicBezTo>
                          <a:pt x="96" y="328"/>
                          <a:pt x="95" y="340"/>
                          <a:pt x="86" y="337"/>
                        </a:cubicBezTo>
                        <a:cubicBezTo>
                          <a:pt x="86" y="337"/>
                          <a:pt x="86" y="337"/>
                          <a:pt x="86" y="337"/>
                        </a:cubicBezTo>
                        <a:cubicBezTo>
                          <a:pt x="82" y="336"/>
                          <a:pt x="75" y="338"/>
                          <a:pt x="72" y="338"/>
                        </a:cubicBezTo>
                        <a:cubicBezTo>
                          <a:pt x="62" y="338"/>
                          <a:pt x="56" y="347"/>
                          <a:pt x="46" y="347"/>
                        </a:cubicBezTo>
                        <a:cubicBezTo>
                          <a:pt x="40" y="347"/>
                          <a:pt x="39" y="331"/>
                          <a:pt x="29" y="331"/>
                        </a:cubicBezTo>
                        <a:cubicBezTo>
                          <a:pt x="22" y="331"/>
                          <a:pt x="17" y="334"/>
                          <a:pt x="10" y="334"/>
                        </a:cubicBezTo>
                        <a:cubicBezTo>
                          <a:pt x="8" y="334"/>
                          <a:pt x="7" y="332"/>
                          <a:pt x="7" y="330"/>
                        </a:cubicBezTo>
                        <a:cubicBezTo>
                          <a:pt x="7" y="321"/>
                          <a:pt x="7" y="318"/>
                          <a:pt x="7" y="313"/>
                        </a:cubicBezTo>
                        <a:cubicBezTo>
                          <a:pt x="3" y="313"/>
                          <a:pt x="0" y="310"/>
                          <a:pt x="0" y="306"/>
                        </a:cubicBezTo>
                        <a:cubicBezTo>
                          <a:pt x="0" y="301"/>
                          <a:pt x="4" y="299"/>
                          <a:pt x="4" y="296"/>
                        </a:cubicBezTo>
                        <a:cubicBezTo>
                          <a:pt x="4" y="285"/>
                          <a:pt x="8" y="274"/>
                          <a:pt x="8" y="262"/>
                        </a:cubicBezTo>
                        <a:cubicBezTo>
                          <a:pt x="8" y="256"/>
                          <a:pt x="4" y="250"/>
                          <a:pt x="4" y="246"/>
                        </a:cubicBezTo>
                        <a:cubicBezTo>
                          <a:pt x="4" y="243"/>
                          <a:pt x="19" y="234"/>
                          <a:pt x="21" y="234"/>
                        </a:cubicBezTo>
                        <a:cubicBezTo>
                          <a:pt x="23" y="234"/>
                          <a:pt x="25" y="236"/>
                          <a:pt x="28" y="235"/>
                        </a:cubicBezTo>
                        <a:cubicBezTo>
                          <a:pt x="48" y="235"/>
                          <a:pt x="48" y="235"/>
                          <a:pt x="48" y="235"/>
                        </a:cubicBezTo>
                        <a:cubicBezTo>
                          <a:pt x="49" y="237"/>
                          <a:pt x="53" y="238"/>
                          <a:pt x="55" y="238"/>
                        </a:cubicBezTo>
                        <a:cubicBezTo>
                          <a:pt x="76" y="238"/>
                          <a:pt x="76" y="238"/>
                          <a:pt x="76" y="238"/>
                        </a:cubicBezTo>
                        <a:cubicBezTo>
                          <a:pt x="82" y="237"/>
                          <a:pt x="84" y="240"/>
                          <a:pt x="89" y="240"/>
                        </a:cubicBezTo>
                        <a:cubicBezTo>
                          <a:pt x="92" y="240"/>
                          <a:pt x="98" y="238"/>
                          <a:pt x="100" y="238"/>
                        </a:cubicBezTo>
                        <a:cubicBezTo>
                          <a:pt x="100" y="229"/>
                          <a:pt x="105" y="226"/>
                          <a:pt x="105" y="218"/>
                        </a:cubicBezTo>
                        <a:cubicBezTo>
                          <a:pt x="105" y="216"/>
                          <a:pt x="105" y="208"/>
                          <a:pt x="105" y="206"/>
                        </a:cubicBezTo>
                        <a:cubicBezTo>
                          <a:pt x="104" y="206"/>
                          <a:pt x="104" y="206"/>
                          <a:pt x="104" y="206"/>
                        </a:cubicBezTo>
                        <a:cubicBezTo>
                          <a:pt x="105" y="205"/>
                          <a:pt x="106" y="201"/>
                          <a:pt x="106" y="200"/>
                        </a:cubicBezTo>
                        <a:cubicBezTo>
                          <a:pt x="106" y="196"/>
                          <a:pt x="103" y="197"/>
                          <a:pt x="103" y="193"/>
                        </a:cubicBezTo>
                        <a:cubicBezTo>
                          <a:pt x="94" y="193"/>
                          <a:pt x="92" y="185"/>
                          <a:pt x="92" y="178"/>
                        </a:cubicBezTo>
                        <a:cubicBezTo>
                          <a:pt x="89" y="178"/>
                          <a:pt x="89" y="175"/>
                          <a:pt x="87" y="175"/>
                        </a:cubicBezTo>
                        <a:cubicBezTo>
                          <a:pt x="79" y="173"/>
                          <a:pt x="60" y="169"/>
                          <a:pt x="60" y="163"/>
                        </a:cubicBezTo>
                        <a:cubicBezTo>
                          <a:pt x="60" y="163"/>
                          <a:pt x="60" y="161"/>
                          <a:pt x="60" y="161"/>
                        </a:cubicBezTo>
                        <a:cubicBezTo>
                          <a:pt x="60" y="157"/>
                          <a:pt x="72" y="154"/>
                          <a:pt x="76" y="153"/>
                        </a:cubicBezTo>
                        <a:cubicBezTo>
                          <a:pt x="78" y="156"/>
                          <a:pt x="85" y="157"/>
                          <a:pt x="88" y="157"/>
                        </a:cubicBezTo>
                        <a:cubicBezTo>
                          <a:pt x="92" y="157"/>
                          <a:pt x="97" y="156"/>
                          <a:pt x="98" y="155"/>
                        </a:cubicBezTo>
                        <a:cubicBezTo>
                          <a:pt x="98" y="152"/>
                          <a:pt x="98" y="152"/>
                          <a:pt x="98" y="152"/>
                        </a:cubicBezTo>
                        <a:cubicBezTo>
                          <a:pt x="95" y="151"/>
                          <a:pt x="97" y="145"/>
                          <a:pt x="96" y="143"/>
                        </a:cubicBezTo>
                        <a:cubicBezTo>
                          <a:pt x="96" y="140"/>
                          <a:pt x="96" y="140"/>
                          <a:pt x="96" y="140"/>
                        </a:cubicBezTo>
                        <a:cubicBezTo>
                          <a:pt x="101" y="140"/>
                          <a:pt x="101" y="140"/>
                          <a:pt x="101" y="140"/>
                        </a:cubicBezTo>
                        <a:cubicBezTo>
                          <a:pt x="104" y="143"/>
                          <a:pt x="109" y="145"/>
                          <a:pt x="114" y="145"/>
                        </a:cubicBezTo>
                        <a:cubicBezTo>
                          <a:pt x="117" y="145"/>
                          <a:pt x="120" y="142"/>
                          <a:pt x="121" y="139"/>
                        </a:cubicBezTo>
                        <a:cubicBezTo>
                          <a:pt x="135" y="139"/>
                          <a:pt x="138" y="129"/>
                          <a:pt x="141" y="119"/>
                        </a:cubicBezTo>
                        <a:cubicBezTo>
                          <a:pt x="143" y="119"/>
                          <a:pt x="145" y="118"/>
                          <a:pt x="147" y="118"/>
                        </a:cubicBezTo>
                        <a:cubicBezTo>
                          <a:pt x="150" y="117"/>
                          <a:pt x="167" y="110"/>
                          <a:pt x="169" y="108"/>
                        </a:cubicBezTo>
                        <a:cubicBezTo>
                          <a:pt x="173" y="104"/>
                          <a:pt x="171" y="99"/>
                          <a:pt x="171" y="94"/>
                        </a:cubicBezTo>
                        <a:cubicBezTo>
                          <a:pt x="171" y="92"/>
                          <a:pt x="175" y="89"/>
                          <a:pt x="176" y="89"/>
                        </a:cubicBezTo>
                        <a:cubicBezTo>
                          <a:pt x="182" y="83"/>
                          <a:pt x="188" y="76"/>
                          <a:pt x="198" y="76"/>
                        </a:cubicBezTo>
                        <a:cubicBezTo>
                          <a:pt x="204" y="76"/>
                          <a:pt x="201" y="77"/>
                          <a:pt x="204" y="76"/>
                        </a:cubicBezTo>
                        <a:cubicBezTo>
                          <a:pt x="206" y="77"/>
                          <a:pt x="207" y="74"/>
                          <a:pt x="208" y="73"/>
                        </a:cubicBezTo>
                        <a:cubicBezTo>
                          <a:pt x="211" y="70"/>
                          <a:pt x="215" y="72"/>
                          <a:pt x="219" y="72"/>
                        </a:cubicBezTo>
                        <a:cubicBezTo>
                          <a:pt x="221" y="72"/>
                          <a:pt x="229" y="68"/>
                          <a:pt x="229" y="65"/>
                        </a:cubicBezTo>
                        <a:cubicBezTo>
                          <a:pt x="229" y="63"/>
                          <a:pt x="225" y="54"/>
                          <a:pt x="225" y="54"/>
                        </a:cubicBezTo>
                        <a:cubicBezTo>
                          <a:pt x="224" y="42"/>
                          <a:pt x="217" y="38"/>
                          <a:pt x="217" y="28"/>
                        </a:cubicBezTo>
                        <a:cubicBezTo>
                          <a:pt x="217" y="9"/>
                          <a:pt x="234" y="8"/>
                          <a:pt x="245" y="0"/>
                        </a:cubicBezTo>
                        <a:cubicBezTo>
                          <a:pt x="245" y="5"/>
                          <a:pt x="245" y="5"/>
                          <a:pt x="245" y="5"/>
                        </a:cubicBezTo>
                        <a:cubicBezTo>
                          <a:pt x="243" y="10"/>
                          <a:pt x="242" y="12"/>
                          <a:pt x="242" y="17"/>
                        </a:cubicBezTo>
                        <a:cubicBezTo>
                          <a:pt x="242" y="21"/>
                          <a:pt x="247" y="22"/>
                          <a:pt x="251" y="22"/>
                        </a:cubicBezTo>
                        <a:cubicBezTo>
                          <a:pt x="251" y="23"/>
                          <a:pt x="251" y="24"/>
                          <a:pt x="251" y="25"/>
                        </a:cubicBezTo>
                        <a:cubicBezTo>
                          <a:pt x="251" y="27"/>
                          <a:pt x="247" y="28"/>
                          <a:pt x="245" y="29"/>
                        </a:cubicBezTo>
                        <a:cubicBezTo>
                          <a:pt x="241" y="34"/>
                          <a:pt x="236" y="38"/>
                          <a:pt x="236" y="46"/>
                        </a:cubicBezTo>
                        <a:cubicBezTo>
                          <a:pt x="236" y="50"/>
                          <a:pt x="238" y="53"/>
                          <a:pt x="240" y="54"/>
                        </a:cubicBezTo>
                        <a:cubicBezTo>
                          <a:pt x="240" y="56"/>
                          <a:pt x="241" y="57"/>
                          <a:pt x="240" y="59"/>
                        </a:cubicBezTo>
                        <a:cubicBezTo>
                          <a:pt x="245" y="59"/>
                          <a:pt x="247" y="60"/>
                          <a:pt x="251" y="60"/>
                        </a:cubicBezTo>
                        <a:cubicBezTo>
                          <a:pt x="252" y="63"/>
                          <a:pt x="253" y="66"/>
                          <a:pt x="254" y="66"/>
                        </a:cubicBezTo>
                        <a:cubicBezTo>
                          <a:pt x="266" y="66"/>
                          <a:pt x="274" y="56"/>
                          <a:pt x="285" y="57"/>
                        </a:cubicBezTo>
                        <a:cubicBezTo>
                          <a:pt x="284" y="59"/>
                          <a:pt x="282" y="60"/>
                          <a:pt x="282" y="62"/>
                        </a:cubicBezTo>
                        <a:cubicBezTo>
                          <a:pt x="282" y="63"/>
                          <a:pt x="289" y="68"/>
                          <a:pt x="289" y="68"/>
                        </a:cubicBezTo>
                        <a:cubicBezTo>
                          <a:pt x="294" y="68"/>
                          <a:pt x="295" y="65"/>
                          <a:pt x="297" y="64"/>
                        </a:cubicBezTo>
                        <a:cubicBezTo>
                          <a:pt x="304" y="60"/>
                          <a:pt x="310" y="62"/>
                          <a:pt x="317" y="59"/>
                        </a:cubicBezTo>
                        <a:cubicBezTo>
                          <a:pt x="321" y="57"/>
                          <a:pt x="328" y="50"/>
                          <a:pt x="333" y="50"/>
                        </a:cubicBezTo>
                        <a:cubicBezTo>
                          <a:pt x="339" y="50"/>
                          <a:pt x="345" y="51"/>
                          <a:pt x="348" y="52"/>
                        </a:cubicBezTo>
                        <a:cubicBezTo>
                          <a:pt x="347" y="54"/>
                          <a:pt x="346" y="56"/>
                          <a:pt x="346" y="57"/>
                        </a:cubicBezTo>
                        <a:cubicBezTo>
                          <a:pt x="358" y="57"/>
                          <a:pt x="370" y="55"/>
                          <a:pt x="378" y="55"/>
                        </a:cubicBezTo>
                        <a:cubicBezTo>
                          <a:pt x="386" y="55"/>
                          <a:pt x="392" y="54"/>
                          <a:pt x="401" y="54"/>
                        </a:cubicBezTo>
                        <a:cubicBezTo>
                          <a:pt x="410" y="54"/>
                          <a:pt x="414" y="70"/>
                          <a:pt x="414" y="80"/>
                        </a:cubicBezTo>
                        <a:cubicBezTo>
                          <a:pt x="414" y="86"/>
                          <a:pt x="408" y="89"/>
                          <a:pt x="408" y="95"/>
                        </a:cubicBezTo>
                        <a:cubicBezTo>
                          <a:pt x="408" y="104"/>
                          <a:pt x="416" y="110"/>
                          <a:pt x="416" y="118"/>
                        </a:cubicBezTo>
                        <a:cubicBezTo>
                          <a:pt x="416" y="123"/>
                          <a:pt x="408" y="125"/>
                          <a:pt x="406" y="128"/>
                        </a:cubicBezTo>
                        <a:cubicBezTo>
                          <a:pt x="401" y="136"/>
                          <a:pt x="399" y="143"/>
                          <a:pt x="399" y="153"/>
                        </a:cubicBezTo>
                        <a:cubicBezTo>
                          <a:pt x="399" y="166"/>
                          <a:pt x="408" y="163"/>
                          <a:pt x="418" y="163"/>
                        </a:cubicBezTo>
                        <a:cubicBezTo>
                          <a:pt x="432" y="163"/>
                          <a:pt x="439" y="157"/>
                          <a:pt x="450" y="157"/>
                        </a:cubicBezTo>
                        <a:cubicBezTo>
                          <a:pt x="461" y="157"/>
                          <a:pt x="459" y="180"/>
                          <a:pt x="470" y="180"/>
                        </a:cubicBezTo>
                        <a:cubicBezTo>
                          <a:pt x="470" y="198"/>
                          <a:pt x="470" y="198"/>
                          <a:pt x="470" y="198"/>
                        </a:cubicBezTo>
                        <a:cubicBezTo>
                          <a:pt x="470" y="200"/>
                          <a:pt x="471" y="201"/>
                          <a:pt x="472" y="201"/>
                        </a:cubicBezTo>
                        <a:cubicBezTo>
                          <a:pt x="474" y="204"/>
                          <a:pt x="474" y="204"/>
                          <a:pt x="474" y="204"/>
                        </a:cubicBezTo>
                        <a:cubicBezTo>
                          <a:pt x="476" y="204"/>
                          <a:pt x="482" y="202"/>
                          <a:pt x="485" y="201"/>
                        </a:cubicBezTo>
                        <a:cubicBezTo>
                          <a:pt x="485" y="204"/>
                          <a:pt x="485" y="206"/>
                          <a:pt x="485" y="208"/>
                        </a:cubicBezTo>
                        <a:cubicBezTo>
                          <a:pt x="481" y="209"/>
                          <a:pt x="476" y="211"/>
                          <a:pt x="476" y="21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1" name="Freeform 25">
                    <a:extLst>
                      <a:ext uri="{FF2B5EF4-FFF2-40B4-BE49-F238E27FC236}">
                        <a16:creationId xmlns:a16="http://schemas.microsoft.com/office/drawing/2014/main" id="{04572EF7-D44F-4479-8560-AD9F8E6BC0DC}"/>
                      </a:ext>
                    </a:extLst>
                  </p:cNvPr>
                  <p:cNvSpPr>
                    <a:spLocks/>
                  </p:cNvSpPr>
                  <p:nvPr/>
                </p:nvSpPr>
                <p:spPr bwMode="auto">
                  <a:xfrm>
                    <a:off x="4470400" y="1416050"/>
                    <a:ext cx="436563" cy="423863"/>
                  </a:xfrm>
                  <a:custGeom>
                    <a:avLst/>
                    <a:gdLst/>
                    <a:ahLst/>
                    <a:cxnLst>
                      <a:cxn ang="0">
                        <a:pos x="66" y="236"/>
                      </a:cxn>
                      <a:cxn ang="0">
                        <a:pos x="4" y="254"/>
                      </a:cxn>
                      <a:cxn ang="0">
                        <a:pos x="12" y="241"/>
                      </a:cxn>
                      <a:cxn ang="0">
                        <a:pos x="8" y="231"/>
                      </a:cxn>
                      <a:cxn ang="0">
                        <a:pos x="10" y="190"/>
                      </a:cxn>
                      <a:cxn ang="0">
                        <a:pos x="55" y="163"/>
                      </a:cxn>
                      <a:cxn ang="0">
                        <a:pos x="85" y="129"/>
                      </a:cxn>
                      <a:cxn ang="0">
                        <a:pos x="97" y="102"/>
                      </a:cxn>
                      <a:cxn ang="0">
                        <a:pos x="142" y="55"/>
                      </a:cxn>
                      <a:cxn ang="0">
                        <a:pos x="124" y="57"/>
                      </a:cxn>
                      <a:cxn ang="0">
                        <a:pos x="124" y="49"/>
                      </a:cxn>
                      <a:cxn ang="0">
                        <a:pos x="132" y="44"/>
                      </a:cxn>
                      <a:cxn ang="0">
                        <a:pos x="148" y="57"/>
                      </a:cxn>
                      <a:cxn ang="0">
                        <a:pos x="149" y="45"/>
                      </a:cxn>
                      <a:cxn ang="0">
                        <a:pos x="168" y="37"/>
                      </a:cxn>
                      <a:cxn ang="0">
                        <a:pos x="183" y="28"/>
                      </a:cxn>
                      <a:cxn ang="0">
                        <a:pos x="199" y="21"/>
                      </a:cxn>
                      <a:cxn ang="0">
                        <a:pos x="221" y="17"/>
                      </a:cxn>
                      <a:cxn ang="0">
                        <a:pos x="223" y="5"/>
                      </a:cxn>
                      <a:cxn ang="0">
                        <a:pos x="256" y="6"/>
                      </a:cxn>
                      <a:cxn ang="0">
                        <a:pos x="266" y="7"/>
                      </a:cxn>
                      <a:cxn ang="0">
                        <a:pos x="285" y="2"/>
                      </a:cxn>
                      <a:cxn ang="0">
                        <a:pos x="296" y="6"/>
                      </a:cxn>
                      <a:cxn ang="0">
                        <a:pos x="293" y="24"/>
                      </a:cxn>
                      <a:cxn ang="0">
                        <a:pos x="315" y="32"/>
                      </a:cxn>
                      <a:cxn ang="0">
                        <a:pos x="309" y="72"/>
                      </a:cxn>
                      <a:cxn ang="0">
                        <a:pos x="310" y="113"/>
                      </a:cxn>
                      <a:cxn ang="0">
                        <a:pos x="318" y="148"/>
                      </a:cxn>
                      <a:cxn ang="0">
                        <a:pos x="327" y="172"/>
                      </a:cxn>
                      <a:cxn ang="0">
                        <a:pos x="255" y="224"/>
                      </a:cxn>
                      <a:cxn ang="0">
                        <a:pos x="218" y="225"/>
                      </a:cxn>
                      <a:cxn ang="0">
                        <a:pos x="206" y="200"/>
                      </a:cxn>
                      <a:cxn ang="0">
                        <a:pos x="197" y="174"/>
                      </a:cxn>
                      <a:cxn ang="0">
                        <a:pos x="254" y="130"/>
                      </a:cxn>
                      <a:cxn ang="0">
                        <a:pos x="202" y="135"/>
                      </a:cxn>
                      <a:cxn ang="0">
                        <a:pos x="172" y="169"/>
                      </a:cxn>
                      <a:cxn ang="0">
                        <a:pos x="146" y="201"/>
                      </a:cxn>
                      <a:cxn ang="0">
                        <a:pos x="150" y="218"/>
                      </a:cxn>
                      <a:cxn ang="0">
                        <a:pos x="152" y="253"/>
                      </a:cxn>
                      <a:cxn ang="0">
                        <a:pos x="146" y="283"/>
                      </a:cxn>
                      <a:cxn ang="0">
                        <a:pos x="121" y="304"/>
                      </a:cxn>
                      <a:cxn ang="0">
                        <a:pos x="90" y="297"/>
                      </a:cxn>
                      <a:cxn ang="0">
                        <a:pos x="82" y="269"/>
                      </a:cxn>
                      <a:cxn ang="0">
                        <a:pos x="76" y="245"/>
                      </a:cxn>
                    </a:cxnLst>
                    <a:rect l="0" t="0" r="r" b="b"/>
                    <a:pathLst>
                      <a:path w="327" h="318">
                        <a:moveTo>
                          <a:pt x="76" y="247"/>
                        </a:moveTo>
                        <a:cubicBezTo>
                          <a:pt x="70" y="245"/>
                          <a:pt x="69" y="241"/>
                          <a:pt x="66" y="236"/>
                        </a:cubicBezTo>
                        <a:cubicBezTo>
                          <a:pt x="57" y="249"/>
                          <a:pt x="43" y="266"/>
                          <a:pt x="24" y="266"/>
                        </a:cubicBezTo>
                        <a:cubicBezTo>
                          <a:pt x="22" y="266"/>
                          <a:pt x="4" y="256"/>
                          <a:pt x="4" y="254"/>
                        </a:cubicBezTo>
                        <a:cubicBezTo>
                          <a:pt x="4" y="250"/>
                          <a:pt x="10" y="248"/>
                          <a:pt x="12" y="247"/>
                        </a:cubicBezTo>
                        <a:cubicBezTo>
                          <a:pt x="12" y="241"/>
                          <a:pt x="12" y="241"/>
                          <a:pt x="12" y="241"/>
                        </a:cubicBezTo>
                        <a:cubicBezTo>
                          <a:pt x="6" y="241"/>
                          <a:pt x="6" y="241"/>
                          <a:pt x="0" y="243"/>
                        </a:cubicBezTo>
                        <a:cubicBezTo>
                          <a:pt x="0" y="240"/>
                          <a:pt x="5" y="234"/>
                          <a:pt x="8" y="231"/>
                        </a:cubicBezTo>
                        <a:cubicBezTo>
                          <a:pt x="1" y="223"/>
                          <a:pt x="0" y="212"/>
                          <a:pt x="0" y="200"/>
                        </a:cubicBezTo>
                        <a:cubicBezTo>
                          <a:pt x="0" y="193"/>
                          <a:pt x="7" y="194"/>
                          <a:pt x="10" y="190"/>
                        </a:cubicBezTo>
                        <a:cubicBezTo>
                          <a:pt x="15" y="182"/>
                          <a:pt x="20" y="177"/>
                          <a:pt x="30" y="174"/>
                        </a:cubicBezTo>
                        <a:cubicBezTo>
                          <a:pt x="38" y="172"/>
                          <a:pt x="39" y="162"/>
                          <a:pt x="55" y="163"/>
                        </a:cubicBezTo>
                        <a:cubicBezTo>
                          <a:pt x="50" y="162"/>
                          <a:pt x="49" y="161"/>
                          <a:pt x="45" y="160"/>
                        </a:cubicBezTo>
                        <a:cubicBezTo>
                          <a:pt x="64" y="155"/>
                          <a:pt x="71" y="140"/>
                          <a:pt x="85" y="129"/>
                        </a:cubicBezTo>
                        <a:cubicBezTo>
                          <a:pt x="90" y="126"/>
                          <a:pt x="89" y="112"/>
                          <a:pt x="93" y="112"/>
                        </a:cubicBezTo>
                        <a:cubicBezTo>
                          <a:pt x="93" y="112"/>
                          <a:pt x="97" y="102"/>
                          <a:pt x="97" y="102"/>
                        </a:cubicBezTo>
                        <a:cubicBezTo>
                          <a:pt x="102" y="93"/>
                          <a:pt x="109" y="87"/>
                          <a:pt x="118" y="83"/>
                        </a:cubicBezTo>
                        <a:cubicBezTo>
                          <a:pt x="127" y="80"/>
                          <a:pt x="139" y="65"/>
                          <a:pt x="142" y="55"/>
                        </a:cubicBezTo>
                        <a:cubicBezTo>
                          <a:pt x="131" y="58"/>
                          <a:pt x="126" y="63"/>
                          <a:pt x="116" y="63"/>
                        </a:cubicBezTo>
                        <a:cubicBezTo>
                          <a:pt x="118" y="60"/>
                          <a:pt x="123" y="58"/>
                          <a:pt x="124" y="57"/>
                        </a:cubicBezTo>
                        <a:cubicBezTo>
                          <a:pt x="122" y="57"/>
                          <a:pt x="118" y="56"/>
                          <a:pt x="118" y="56"/>
                        </a:cubicBezTo>
                        <a:cubicBezTo>
                          <a:pt x="119" y="51"/>
                          <a:pt x="121" y="49"/>
                          <a:pt x="124" y="49"/>
                        </a:cubicBezTo>
                        <a:cubicBezTo>
                          <a:pt x="126" y="49"/>
                          <a:pt x="127" y="50"/>
                          <a:pt x="128" y="50"/>
                        </a:cubicBezTo>
                        <a:cubicBezTo>
                          <a:pt x="129" y="47"/>
                          <a:pt x="131" y="46"/>
                          <a:pt x="132" y="44"/>
                        </a:cubicBezTo>
                        <a:cubicBezTo>
                          <a:pt x="134" y="47"/>
                          <a:pt x="135" y="49"/>
                          <a:pt x="133" y="52"/>
                        </a:cubicBezTo>
                        <a:cubicBezTo>
                          <a:pt x="140" y="52"/>
                          <a:pt x="142" y="57"/>
                          <a:pt x="148" y="57"/>
                        </a:cubicBezTo>
                        <a:cubicBezTo>
                          <a:pt x="150" y="57"/>
                          <a:pt x="155" y="46"/>
                          <a:pt x="156" y="46"/>
                        </a:cubicBezTo>
                        <a:cubicBezTo>
                          <a:pt x="153" y="45"/>
                          <a:pt x="153" y="44"/>
                          <a:pt x="149" y="45"/>
                        </a:cubicBezTo>
                        <a:cubicBezTo>
                          <a:pt x="151" y="41"/>
                          <a:pt x="154" y="38"/>
                          <a:pt x="159" y="38"/>
                        </a:cubicBezTo>
                        <a:cubicBezTo>
                          <a:pt x="162" y="38"/>
                          <a:pt x="165" y="39"/>
                          <a:pt x="168" y="37"/>
                        </a:cubicBezTo>
                        <a:cubicBezTo>
                          <a:pt x="165" y="35"/>
                          <a:pt x="166" y="35"/>
                          <a:pt x="164" y="33"/>
                        </a:cubicBezTo>
                        <a:cubicBezTo>
                          <a:pt x="169" y="29"/>
                          <a:pt x="176" y="29"/>
                          <a:pt x="183" y="28"/>
                        </a:cubicBezTo>
                        <a:cubicBezTo>
                          <a:pt x="183" y="33"/>
                          <a:pt x="183" y="33"/>
                          <a:pt x="183" y="33"/>
                        </a:cubicBezTo>
                        <a:cubicBezTo>
                          <a:pt x="189" y="32"/>
                          <a:pt x="190" y="22"/>
                          <a:pt x="199" y="21"/>
                        </a:cubicBezTo>
                        <a:cubicBezTo>
                          <a:pt x="199" y="29"/>
                          <a:pt x="199" y="29"/>
                          <a:pt x="199" y="29"/>
                        </a:cubicBezTo>
                        <a:cubicBezTo>
                          <a:pt x="205" y="18"/>
                          <a:pt x="213" y="21"/>
                          <a:pt x="221" y="17"/>
                        </a:cubicBezTo>
                        <a:cubicBezTo>
                          <a:pt x="217" y="15"/>
                          <a:pt x="214" y="14"/>
                          <a:pt x="214" y="11"/>
                        </a:cubicBezTo>
                        <a:cubicBezTo>
                          <a:pt x="214" y="9"/>
                          <a:pt x="222" y="7"/>
                          <a:pt x="223" y="5"/>
                        </a:cubicBezTo>
                        <a:cubicBezTo>
                          <a:pt x="226" y="8"/>
                          <a:pt x="228" y="11"/>
                          <a:pt x="232" y="11"/>
                        </a:cubicBezTo>
                        <a:cubicBezTo>
                          <a:pt x="239" y="11"/>
                          <a:pt x="256" y="0"/>
                          <a:pt x="256" y="6"/>
                        </a:cubicBezTo>
                        <a:cubicBezTo>
                          <a:pt x="256" y="12"/>
                          <a:pt x="248" y="14"/>
                          <a:pt x="247" y="20"/>
                        </a:cubicBezTo>
                        <a:cubicBezTo>
                          <a:pt x="255" y="21"/>
                          <a:pt x="258" y="11"/>
                          <a:pt x="266" y="7"/>
                        </a:cubicBezTo>
                        <a:cubicBezTo>
                          <a:pt x="267" y="10"/>
                          <a:pt x="267" y="12"/>
                          <a:pt x="268" y="15"/>
                        </a:cubicBezTo>
                        <a:cubicBezTo>
                          <a:pt x="274" y="9"/>
                          <a:pt x="277" y="7"/>
                          <a:pt x="285" y="2"/>
                        </a:cubicBezTo>
                        <a:cubicBezTo>
                          <a:pt x="285" y="8"/>
                          <a:pt x="284" y="12"/>
                          <a:pt x="289" y="13"/>
                        </a:cubicBezTo>
                        <a:cubicBezTo>
                          <a:pt x="290" y="9"/>
                          <a:pt x="292" y="6"/>
                          <a:pt x="296" y="6"/>
                        </a:cubicBezTo>
                        <a:cubicBezTo>
                          <a:pt x="298" y="6"/>
                          <a:pt x="307" y="11"/>
                          <a:pt x="311" y="13"/>
                        </a:cubicBezTo>
                        <a:cubicBezTo>
                          <a:pt x="307" y="24"/>
                          <a:pt x="303" y="20"/>
                          <a:pt x="293" y="24"/>
                        </a:cubicBezTo>
                        <a:cubicBezTo>
                          <a:pt x="298" y="27"/>
                          <a:pt x="301" y="28"/>
                          <a:pt x="301" y="30"/>
                        </a:cubicBezTo>
                        <a:cubicBezTo>
                          <a:pt x="305" y="31"/>
                          <a:pt x="314" y="32"/>
                          <a:pt x="315" y="32"/>
                        </a:cubicBezTo>
                        <a:cubicBezTo>
                          <a:pt x="309" y="36"/>
                          <a:pt x="293" y="44"/>
                          <a:pt x="293" y="55"/>
                        </a:cubicBezTo>
                        <a:cubicBezTo>
                          <a:pt x="293" y="63"/>
                          <a:pt x="309" y="62"/>
                          <a:pt x="309" y="72"/>
                        </a:cubicBezTo>
                        <a:cubicBezTo>
                          <a:pt x="309" y="80"/>
                          <a:pt x="301" y="83"/>
                          <a:pt x="301" y="91"/>
                        </a:cubicBezTo>
                        <a:cubicBezTo>
                          <a:pt x="301" y="99"/>
                          <a:pt x="310" y="104"/>
                          <a:pt x="310" y="113"/>
                        </a:cubicBezTo>
                        <a:cubicBezTo>
                          <a:pt x="310" y="118"/>
                          <a:pt x="305" y="121"/>
                          <a:pt x="305" y="126"/>
                        </a:cubicBezTo>
                        <a:cubicBezTo>
                          <a:pt x="305" y="136"/>
                          <a:pt x="318" y="138"/>
                          <a:pt x="318" y="148"/>
                        </a:cubicBezTo>
                        <a:cubicBezTo>
                          <a:pt x="318" y="151"/>
                          <a:pt x="314" y="153"/>
                          <a:pt x="313" y="154"/>
                        </a:cubicBezTo>
                        <a:cubicBezTo>
                          <a:pt x="317" y="161"/>
                          <a:pt x="327" y="163"/>
                          <a:pt x="327" y="172"/>
                        </a:cubicBezTo>
                        <a:cubicBezTo>
                          <a:pt x="327" y="187"/>
                          <a:pt x="297" y="203"/>
                          <a:pt x="288" y="215"/>
                        </a:cubicBezTo>
                        <a:cubicBezTo>
                          <a:pt x="283" y="224"/>
                          <a:pt x="263" y="226"/>
                          <a:pt x="255" y="224"/>
                        </a:cubicBezTo>
                        <a:cubicBezTo>
                          <a:pt x="246" y="227"/>
                          <a:pt x="236" y="231"/>
                          <a:pt x="228" y="231"/>
                        </a:cubicBezTo>
                        <a:cubicBezTo>
                          <a:pt x="222" y="231"/>
                          <a:pt x="218" y="230"/>
                          <a:pt x="218" y="225"/>
                        </a:cubicBezTo>
                        <a:cubicBezTo>
                          <a:pt x="209" y="225"/>
                          <a:pt x="199" y="219"/>
                          <a:pt x="199" y="210"/>
                        </a:cubicBezTo>
                        <a:cubicBezTo>
                          <a:pt x="199" y="205"/>
                          <a:pt x="204" y="202"/>
                          <a:pt x="206" y="200"/>
                        </a:cubicBezTo>
                        <a:cubicBezTo>
                          <a:pt x="201" y="198"/>
                          <a:pt x="197" y="188"/>
                          <a:pt x="197" y="183"/>
                        </a:cubicBezTo>
                        <a:cubicBezTo>
                          <a:pt x="197" y="180"/>
                          <a:pt x="198" y="178"/>
                          <a:pt x="197" y="174"/>
                        </a:cubicBezTo>
                        <a:cubicBezTo>
                          <a:pt x="216" y="174"/>
                          <a:pt x="225" y="150"/>
                          <a:pt x="237" y="144"/>
                        </a:cubicBezTo>
                        <a:cubicBezTo>
                          <a:pt x="243" y="140"/>
                          <a:pt x="254" y="138"/>
                          <a:pt x="254" y="130"/>
                        </a:cubicBezTo>
                        <a:cubicBezTo>
                          <a:pt x="254" y="119"/>
                          <a:pt x="239" y="117"/>
                          <a:pt x="228" y="117"/>
                        </a:cubicBezTo>
                        <a:cubicBezTo>
                          <a:pt x="213" y="117"/>
                          <a:pt x="202" y="122"/>
                          <a:pt x="202" y="135"/>
                        </a:cubicBezTo>
                        <a:cubicBezTo>
                          <a:pt x="202" y="140"/>
                          <a:pt x="203" y="142"/>
                          <a:pt x="202" y="145"/>
                        </a:cubicBezTo>
                        <a:cubicBezTo>
                          <a:pt x="202" y="155"/>
                          <a:pt x="181" y="164"/>
                          <a:pt x="172" y="169"/>
                        </a:cubicBezTo>
                        <a:cubicBezTo>
                          <a:pt x="165" y="174"/>
                          <a:pt x="157" y="175"/>
                          <a:pt x="152" y="183"/>
                        </a:cubicBezTo>
                        <a:cubicBezTo>
                          <a:pt x="149" y="189"/>
                          <a:pt x="153" y="198"/>
                          <a:pt x="146" y="201"/>
                        </a:cubicBezTo>
                        <a:cubicBezTo>
                          <a:pt x="146" y="210"/>
                          <a:pt x="146" y="210"/>
                          <a:pt x="146" y="210"/>
                        </a:cubicBezTo>
                        <a:cubicBezTo>
                          <a:pt x="149" y="212"/>
                          <a:pt x="150" y="215"/>
                          <a:pt x="150" y="218"/>
                        </a:cubicBezTo>
                        <a:cubicBezTo>
                          <a:pt x="158" y="219"/>
                          <a:pt x="170" y="227"/>
                          <a:pt x="170" y="235"/>
                        </a:cubicBezTo>
                        <a:cubicBezTo>
                          <a:pt x="170" y="242"/>
                          <a:pt x="157" y="253"/>
                          <a:pt x="152" y="253"/>
                        </a:cubicBezTo>
                        <a:cubicBezTo>
                          <a:pt x="143" y="253"/>
                          <a:pt x="140" y="266"/>
                          <a:pt x="140" y="275"/>
                        </a:cubicBezTo>
                        <a:cubicBezTo>
                          <a:pt x="140" y="280"/>
                          <a:pt x="144" y="282"/>
                          <a:pt x="146" y="283"/>
                        </a:cubicBezTo>
                        <a:cubicBezTo>
                          <a:pt x="145" y="294"/>
                          <a:pt x="135" y="295"/>
                          <a:pt x="133" y="304"/>
                        </a:cubicBezTo>
                        <a:cubicBezTo>
                          <a:pt x="127" y="304"/>
                          <a:pt x="125" y="304"/>
                          <a:pt x="121" y="304"/>
                        </a:cubicBezTo>
                        <a:cubicBezTo>
                          <a:pt x="114" y="304"/>
                          <a:pt x="111" y="318"/>
                          <a:pt x="100" y="318"/>
                        </a:cubicBezTo>
                        <a:cubicBezTo>
                          <a:pt x="97" y="318"/>
                          <a:pt x="90" y="299"/>
                          <a:pt x="90" y="297"/>
                        </a:cubicBezTo>
                        <a:cubicBezTo>
                          <a:pt x="90" y="296"/>
                          <a:pt x="91" y="294"/>
                          <a:pt x="91" y="293"/>
                        </a:cubicBezTo>
                        <a:cubicBezTo>
                          <a:pt x="84" y="285"/>
                          <a:pt x="85" y="279"/>
                          <a:pt x="82" y="269"/>
                        </a:cubicBezTo>
                        <a:cubicBezTo>
                          <a:pt x="79" y="263"/>
                          <a:pt x="73" y="261"/>
                          <a:pt x="73" y="253"/>
                        </a:cubicBezTo>
                        <a:cubicBezTo>
                          <a:pt x="73" y="250"/>
                          <a:pt x="75" y="246"/>
                          <a:pt x="76" y="245"/>
                        </a:cubicBezTo>
                        <a:lnTo>
                          <a:pt x="76" y="24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2" name="Freeform 26">
                    <a:extLst>
                      <a:ext uri="{FF2B5EF4-FFF2-40B4-BE49-F238E27FC236}">
                        <a16:creationId xmlns:a16="http://schemas.microsoft.com/office/drawing/2014/main" id="{42E0B089-7647-4038-942D-AABC9603BF60}"/>
                      </a:ext>
                    </a:extLst>
                  </p:cNvPr>
                  <p:cNvSpPr>
                    <a:spLocks/>
                  </p:cNvSpPr>
                  <p:nvPr/>
                </p:nvSpPr>
                <p:spPr bwMode="auto">
                  <a:xfrm>
                    <a:off x="4559300" y="1109663"/>
                    <a:ext cx="234950" cy="128588"/>
                  </a:xfrm>
                  <a:custGeom>
                    <a:avLst/>
                    <a:gdLst/>
                    <a:ahLst/>
                    <a:cxnLst>
                      <a:cxn ang="0">
                        <a:pos x="148" y="79"/>
                      </a:cxn>
                      <a:cxn ang="0">
                        <a:pos x="148" y="71"/>
                      </a:cxn>
                      <a:cxn ang="0">
                        <a:pos x="128" y="71"/>
                      </a:cxn>
                      <a:cxn ang="0">
                        <a:pos x="135" y="58"/>
                      </a:cxn>
                      <a:cxn ang="0">
                        <a:pos x="126" y="46"/>
                      </a:cxn>
                      <a:cxn ang="0">
                        <a:pos x="132" y="45"/>
                      </a:cxn>
                      <a:cxn ang="0">
                        <a:pos x="121" y="38"/>
                      </a:cxn>
                      <a:cxn ang="0">
                        <a:pos x="97" y="69"/>
                      </a:cxn>
                      <a:cxn ang="0">
                        <a:pos x="90" y="73"/>
                      </a:cxn>
                      <a:cxn ang="0">
                        <a:pos x="78" y="97"/>
                      </a:cxn>
                      <a:cxn ang="0">
                        <a:pos x="43" y="69"/>
                      </a:cxn>
                      <a:cxn ang="0">
                        <a:pos x="60" y="70"/>
                      </a:cxn>
                      <a:cxn ang="0">
                        <a:pos x="74" y="66"/>
                      </a:cxn>
                      <a:cxn ang="0">
                        <a:pos x="54" y="64"/>
                      </a:cxn>
                      <a:cxn ang="0">
                        <a:pos x="38" y="58"/>
                      </a:cxn>
                      <a:cxn ang="0">
                        <a:pos x="50" y="54"/>
                      </a:cxn>
                      <a:cxn ang="0">
                        <a:pos x="72" y="43"/>
                      </a:cxn>
                      <a:cxn ang="0">
                        <a:pos x="61" y="43"/>
                      </a:cxn>
                      <a:cxn ang="0">
                        <a:pos x="54" y="39"/>
                      </a:cxn>
                      <a:cxn ang="0">
                        <a:pos x="51" y="39"/>
                      </a:cxn>
                      <a:cxn ang="0">
                        <a:pos x="38" y="51"/>
                      </a:cxn>
                      <a:cxn ang="0">
                        <a:pos x="23" y="44"/>
                      </a:cxn>
                      <a:cxn ang="0">
                        <a:pos x="27" y="43"/>
                      </a:cxn>
                      <a:cxn ang="0">
                        <a:pos x="15" y="28"/>
                      </a:cxn>
                      <a:cxn ang="0">
                        <a:pos x="11" y="26"/>
                      </a:cxn>
                      <a:cxn ang="0">
                        <a:pos x="0" y="16"/>
                      </a:cxn>
                      <a:cxn ang="0">
                        <a:pos x="16" y="5"/>
                      </a:cxn>
                      <a:cxn ang="0">
                        <a:pos x="38" y="7"/>
                      </a:cxn>
                      <a:cxn ang="0">
                        <a:pos x="32" y="13"/>
                      </a:cxn>
                      <a:cxn ang="0">
                        <a:pos x="44" y="20"/>
                      </a:cxn>
                      <a:cxn ang="0">
                        <a:pos x="41" y="14"/>
                      </a:cxn>
                      <a:cxn ang="0">
                        <a:pos x="49" y="7"/>
                      </a:cxn>
                      <a:cxn ang="0">
                        <a:pos x="68" y="26"/>
                      </a:cxn>
                      <a:cxn ang="0">
                        <a:pos x="63" y="7"/>
                      </a:cxn>
                      <a:cxn ang="0">
                        <a:pos x="72" y="0"/>
                      </a:cxn>
                      <a:cxn ang="0">
                        <a:pos x="90" y="9"/>
                      </a:cxn>
                      <a:cxn ang="0">
                        <a:pos x="88" y="18"/>
                      </a:cxn>
                      <a:cxn ang="0">
                        <a:pos x="96" y="12"/>
                      </a:cxn>
                      <a:cxn ang="0">
                        <a:pos x="102" y="23"/>
                      </a:cxn>
                      <a:cxn ang="0">
                        <a:pos x="106" y="23"/>
                      </a:cxn>
                      <a:cxn ang="0">
                        <a:pos x="141" y="41"/>
                      </a:cxn>
                      <a:cxn ang="0">
                        <a:pos x="137" y="42"/>
                      </a:cxn>
                      <a:cxn ang="0">
                        <a:pos x="145" y="42"/>
                      </a:cxn>
                      <a:cxn ang="0">
                        <a:pos x="145" y="49"/>
                      </a:cxn>
                      <a:cxn ang="0">
                        <a:pos x="159" y="49"/>
                      </a:cxn>
                      <a:cxn ang="0">
                        <a:pos x="176" y="64"/>
                      </a:cxn>
                      <a:cxn ang="0">
                        <a:pos x="148" y="79"/>
                      </a:cxn>
                    </a:cxnLst>
                    <a:rect l="0" t="0" r="r" b="b"/>
                    <a:pathLst>
                      <a:path w="176" h="97">
                        <a:moveTo>
                          <a:pt x="148" y="79"/>
                        </a:moveTo>
                        <a:cubicBezTo>
                          <a:pt x="147" y="76"/>
                          <a:pt x="147" y="74"/>
                          <a:pt x="148" y="71"/>
                        </a:cubicBezTo>
                        <a:cubicBezTo>
                          <a:pt x="143" y="71"/>
                          <a:pt x="134" y="71"/>
                          <a:pt x="128" y="71"/>
                        </a:cubicBezTo>
                        <a:cubicBezTo>
                          <a:pt x="129" y="63"/>
                          <a:pt x="134" y="65"/>
                          <a:pt x="135" y="58"/>
                        </a:cubicBezTo>
                        <a:cubicBezTo>
                          <a:pt x="132" y="57"/>
                          <a:pt x="128" y="49"/>
                          <a:pt x="126" y="46"/>
                        </a:cubicBezTo>
                        <a:cubicBezTo>
                          <a:pt x="128" y="45"/>
                          <a:pt x="130" y="45"/>
                          <a:pt x="132" y="45"/>
                        </a:cubicBezTo>
                        <a:cubicBezTo>
                          <a:pt x="125" y="44"/>
                          <a:pt x="121" y="38"/>
                          <a:pt x="121" y="38"/>
                        </a:cubicBezTo>
                        <a:cubicBezTo>
                          <a:pt x="106" y="38"/>
                          <a:pt x="102" y="58"/>
                          <a:pt x="97" y="69"/>
                        </a:cubicBezTo>
                        <a:cubicBezTo>
                          <a:pt x="96" y="72"/>
                          <a:pt x="93" y="71"/>
                          <a:pt x="90" y="73"/>
                        </a:cubicBezTo>
                        <a:cubicBezTo>
                          <a:pt x="83" y="79"/>
                          <a:pt x="84" y="91"/>
                          <a:pt x="78" y="97"/>
                        </a:cubicBezTo>
                        <a:cubicBezTo>
                          <a:pt x="67" y="90"/>
                          <a:pt x="43" y="84"/>
                          <a:pt x="43" y="69"/>
                        </a:cubicBezTo>
                        <a:cubicBezTo>
                          <a:pt x="49" y="68"/>
                          <a:pt x="60" y="70"/>
                          <a:pt x="60" y="70"/>
                        </a:cubicBezTo>
                        <a:cubicBezTo>
                          <a:pt x="64" y="66"/>
                          <a:pt x="69" y="67"/>
                          <a:pt x="74" y="66"/>
                        </a:cubicBezTo>
                        <a:cubicBezTo>
                          <a:pt x="72" y="64"/>
                          <a:pt x="57" y="64"/>
                          <a:pt x="54" y="64"/>
                        </a:cubicBezTo>
                        <a:cubicBezTo>
                          <a:pt x="49" y="64"/>
                          <a:pt x="38" y="69"/>
                          <a:pt x="38" y="58"/>
                        </a:cubicBezTo>
                        <a:cubicBezTo>
                          <a:pt x="38" y="54"/>
                          <a:pt x="48" y="54"/>
                          <a:pt x="50" y="54"/>
                        </a:cubicBezTo>
                        <a:cubicBezTo>
                          <a:pt x="56" y="52"/>
                          <a:pt x="68" y="47"/>
                          <a:pt x="72" y="43"/>
                        </a:cubicBezTo>
                        <a:cubicBezTo>
                          <a:pt x="66" y="43"/>
                          <a:pt x="63" y="43"/>
                          <a:pt x="61" y="43"/>
                        </a:cubicBezTo>
                        <a:cubicBezTo>
                          <a:pt x="60" y="43"/>
                          <a:pt x="56" y="40"/>
                          <a:pt x="54" y="39"/>
                        </a:cubicBezTo>
                        <a:cubicBezTo>
                          <a:pt x="53" y="39"/>
                          <a:pt x="52" y="39"/>
                          <a:pt x="51" y="39"/>
                        </a:cubicBezTo>
                        <a:cubicBezTo>
                          <a:pt x="47" y="41"/>
                          <a:pt x="47" y="51"/>
                          <a:pt x="38" y="51"/>
                        </a:cubicBezTo>
                        <a:cubicBezTo>
                          <a:pt x="31" y="51"/>
                          <a:pt x="26" y="48"/>
                          <a:pt x="23" y="44"/>
                        </a:cubicBezTo>
                        <a:cubicBezTo>
                          <a:pt x="25" y="43"/>
                          <a:pt x="26" y="43"/>
                          <a:pt x="27" y="43"/>
                        </a:cubicBezTo>
                        <a:cubicBezTo>
                          <a:pt x="19" y="39"/>
                          <a:pt x="13" y="35"/>
                          <a:pt x="15" y="28"/>
                        </a:cubicBezTo>
                        <a:cubicBezTo>
                          <a:pt x="13" y="28"/>
                          <a:pt x="12" y="26"/>
                          <a:pt x="11" y="26"/>
                        </a:cubicBezTo>
                        <a:cubicBezTo>
                          <a:pt x="8" y="26"/>
                          <a:pt x="3" y="19"/>
                          <a:pt x="0" y="16"/>
                        </a:cubicBezTo>
                        <a:cubicBezTo>
                          <a:pt x="2" y="14"/>
                          <a:pt x="11" y="5"/>
                          <a:pt x="16" y="5"/>
                        </a:cubicBezTo>
                        <a:cubicBezTo>
                          <a:pt x="23" y="5"/>
                          <a:pt x="27" y="5"/>
                          <a:pt x="38" y="7"/>
                        </a:cubicBezTo>
                        <a:cubicBezTo>
                          <a:pt x="35" y="10"/>
                          <a:pt x="34" y="11"/>
                          <a:pt x="32" y="13"/>
                        </a:cubicBezTo>
                        <a:cubicBezTo>
                          <a:pt x="37" y="17"/>
                          <a:pt x="41" y="17"/>
                          <a:pt x="44" y="20"/>
                        </a:cubicBezTo>
                        <a:cubicBezTo>
                          <a:pt x="42" y="19"/>
                          <a:pt x="41" y="17"/>
                          <a:pt x="41" y="14"/>
                        </a:cubicBezTo>
                        <a:cubicBezTo>
                          <a:pt x="41" y="10"/>
                          <a:pt x="45" y="7"/>
                          <a:pt x="49" y="7"/>
                        </a:cubicBezTo>
                        <a:cubicBezTo>
                          <a:pt x="60" y="7"/>
                          <a:pt x="57" y="22"/>
                          <a:pt x="68" y="26"/>
                        </a:cubicBezTo>
                        <a:cubicBezTo>
                          <a:pt x="66" y="19"/>
                          <a:pt x="63" y="15"/>
                          <a:pt x="63" y="7"/>
                        </a:cubicBezTo>
                        <a:cubicBezTo>
                          <a:pt x="63" y="0"/>
                          <a:pt x="66" y="0"/>
                          <a:pt x="72" y="0"/>
                        </a:cubicBezTo>
                        <a:cubicBezTo>
                          <a:pt x="78" y="0"/>
                          <a:pt x="90" y="4"/>
                          <a:pt x="90" y="9"/>
                        </a:cubicBezTo>
                        <a:cubicBezTo>
                          <a:pt x="90" y="12"/>
                          <a:pt x="88" y="15"/>
                          <a:pt x="88" y="18"/>
                        </a:cubicBezTo>
                        <a:cubicBezTo>
                          <a:pt x="92" y="16"/>
                          <a:pt x="93" y="12"/>
                          <a:pt x="96" y="12"/>
                        </a:cubicBezTo>
                        <a:cubicBezTo>
                          <a:pt x="103" y="12"/>
                          <a:pt x="102" y="19"/>
                          <a:pt x="102" y="23"/>
                        </a:cubicBezTo>
                        <a:cubicBezTo>
                          <a:pt x="103" y="23"/>
                          <a:pt x="105" y="23"/>
                          <a:pt x="106" y="23"/>
                        </a:cubicBezTo>
                        <a:cubicBezTo>
                          <a:pt x="113" y="23"/>
                          <a:pt x="137" y="36"/>
                          <a:pt x="141" y="41"/>
                        </a:cubicBezTo>
                        <a:cubicBezTo>
                          <a:pt x="140" y="42"/>
                          <a:pt x="138" y="42"/>
                          <a:pt x="137" y="42"/>
                        </a:cubicBezTo>
                        <a:cubicBezTo>
                          <a:pt x="140" y="43"/>
                          <a:pt x="142" y="42"/>
                          <a:pt x="145" y="42"/>
                        </a:cubicBezTo>
                        <a:cubicBezTo>
                          <a:pt x="146" y="44"/>
                          <a:pt x="146" y="47"/>
                          <a:pt x="145" y="49"/>
                        </a:cubicBezTo>
                        <a:cubicBezTo>
                          <a:pt x="151" y="49"/>
                          <a:pt x="154" y="49"/>
                          <a:pt x="159" y="49"/>
                        </a:cubicBezTo>
                        <a:cubicBezTo>
                          <a:pt x="159" y="62"/>
                          <a:pt x="172" y="59"/>
                          <a:pt x="176" y="64"/>
                        </a:cubicBezTo>
                        <a:cubicBezTo>
                          <a:pt x="164" y="68"/>
                          <a:pt x="159" y="76"/>
                          <a:pt x="148" y="7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3" name="Freeform 27">
                    <a:extLst>
                      <a:ext uri="{FF2B5EF4-FFF2-40B4-BE49-F238E27FC236}">
                        <a16:creationId xmlns:a16="http://schemas.microsoft.com/office/drawing/2014/main" id="{C234C8D3-0BB1-44AA-B677-BE93EE48007C}"/>
                      </a:ext>
                    </a:extLst>
                  </p:cNvPr>
                  <p:cNvSpPr>
                    <a:spLocks/>
                  </p:cNvSpPr>
                  <p:nvPr/>
                </p:nvSpPr>
                <p:spPr bwMode="auto">
                  <a:xfrm>
                    <a:off x="4683125" y="1089025"/>
                    <a:ext cx="150813" cy="55563"/>
                  </a:xfrm>
                  <a:custGeom>
                    <a:avLst/>
                    <a:gdLst/>
                    <a:ahLst/>
                    <a:cxnLst>
                      <a:cxn ang="0">
                        <a:pos x="114" y="19"/>
                      </a:cxn>
                      <a:cxn ang="0">
                        <a:pos x="69" y="41"/>
                      </a:cxn>
                      <a:cxn ang="0">
                        <a:pos x="54" y="34"/>
                      </a:cxn>
                      <a:cxn ang="0">
                        <a:pos x="28" y="34"/>
                      </a:cxn>
                      <a:cxn ang="0">
                        <a:pos x="23" y="26"/>
                      </a:cxn>
                      <a:cxn ang="0">
                        <a:pos x="32" y="26"/>
                      </a:cxn>
                      <a:cxn ang="0">
                        <a:pos x="43" y="24"/>
                      </a:cxn>
                      <a:cxn ang="0">
                        <a:pos x="22" y="23"/>
                      </a:cxn>
                      <a:cxn ang="0">
                        <a:pos x="6" y="18"/>
                      </a:cxn>
                      <a:cxn ang="0">
                        <a:pos x="0" y="7"/>
                      </a:cxn>
                      <a:cxn ang="0">
                        <a:pos x="6" y="7"/>
                      </a:cxn>
                      <a:cxn ang="0">
                        <a:pos x="15" y="8"/>
                      </a:cxn>
                      <a:cxn ang="0">
                        <a:pos x="15" y="6"/>
                      </a:cxn>
                      <a:cxn ang="0">
                        <a:pos x="23" y="6"/>
                      </a:cxn>
                      <a:cxn ang="0">
                        <a:pos x="21" y="2"/>
                      </a:cxn>
                      <a:cxn ang="0">
                        <a:pos x="33" y="2"/>
                      </a:cxn>
                      <a:cxn ang="0">
                        <a:pos x="51" y="11"/>
                      </a:cxn>
                      <a:cxn ang="0">
                        <a:pos x="62" y="0"/>
                      </a:cxn>
                      <a:cxn ang="0">
                        <a:pos x="67" y="0"/>
                      </a:cxn>
                      <a:cxn ang="0">
                        <a:pos x="67" y="12"/>
                      </a:cxn>
                      <a:cxn ang="0">
                        <a:pos x="80" y="7"/>
                      </a:cxn>
                      <a:cxn ang="0">
                        <a:pos x="95" y="7"/>
                      </a:cxn>
                      <a:cxn ang="0">
                        <a:pos x="114" y="19"/>
                      </a:cxn>
                    </a:cxnLst>
                    <a:rect l="0" t="0" r="r" b="b"/>
                    <a:pathLst>
                      <a:path w="114" h="41">
                        <a:moveTo>
                          <a:pt x="114" y="19"/>
                        </a:moveTo>
                        <a:cubicBezTo>
                          <a:pt x="104" y="26"/>
                          <a:pt x="82" y="41"/>
                          <a:pt x="69" y="41"/>
                        </a:cubicBezTo>
                        <a:cubicBezTo>
                          <a:pt x="61" y="41"/>
                          <a:pt x="57" y="39"/>
                          <a:pt x="54" y="34"/>
                        </a:cubicBezTo>
                        <a:cubicBezTo>
                          <a:pt x="28" y="34"/>
                          <a:pt x="28" y="34"/>
                          <a:pt x="28" y="34"/>
                        </a:cubicBezTo>
                        <a:cubicBezTo>
                          <a:pt x="25" y="32"/>
                          <a:pt x="23" y="30"/>
                          <a:pt x="23" y="26"/>
                        </a:cubicBezTo>
                        <a:cubicBezTo>
                          <a:pt x="26" y="26"/>
                          <a:pt x="31" y="26"/>
                          <a:pt x="32" y="26"/>
                        </a:cubicBezTo>
                        <a:cubicBezTo>
                          <a:pt x="36" y="25"/>
                          <a:pt x="40" y="25"/>
                          <a:pt x="43" y="24"/>
                        </a:cubicBezTo>
                        <a:cubicBezTo>
                          <a:pt x="41" y="24"/>
                          <a:pt x="23" y="23"/>
                          <a:pt x="22" y="23"/>
                        </a:cubicBezTo>
                        <a:cubicBezTo>
                          <a:pt x="14" y="23"/>
                          <a:pt x="6" y="28"/>
                          <a:pt x="6" y="18"/>
                        </a:cubicBezTo>
                        <a:cubicBezTo>
                          <a:pt x="3" y="15"/>
                          <a:pt x="0" y="12"/>
                          <a:pt x="0" y="7"/>
                        </a:cubicBezTo>
                        <a:cubicBezTo>
                          <a:pt x="6" y="7"/>
                          <a:pt x="6" y="7"/>
                          <a:pt x="6" y="7"/>
                        </a:cubicBezTo>
                        <a:cubicBezTo>
                          <a:pt x="9" y="9"/>
                          <a:pt x="13" y="10"/>
                          <a:pt x="15" y="8"/>
                        </a:cubicBezTo>
                        <a:cubicBezTo>
                          <a:pt x="15" y="6"/>
                          <a:pt x="15" y="6"/>
                          <a:pt x="15" y="6"/>
                        </a:cubicBezTo>
                        <a:cubicBezTo>
                          <a:pt x="23" y="6"/>
                          <a:pt x="23" y="6"/>
                          <a:pt x="23" y="6"/>
                        </a:cubicBezTo>
                        <a:cubicBezTo>
                          <a:pt x="21" y="2"/>
                          <a:pt x="21" y="2"/>
                          <a:pt x="21" y="2"/>
                        </a:cubicBezTo>
                        <a:cubicBezTo>
                          <a:pt x="33" y="2"/>
                          <a:pt x="33" y="2"/>
                          <a:pt x="33" y="2"/>
                        </a:cubicBezTo>
                        <a:cubicBezTo>
                          <a:pt x="36" y="4"/>
                          <a:pt x="48" y="11"/>
                          <a:pt x="51" y="11"/>
                        </a:cubicBezTo>
                        <a:cubicBezTo>
                          <a:pt x="56" y="11"/>
                          <a:pt x="59" y="2"/>
                          <a:pt x="62" y="0"/>
                        </a:cubicBezTo>
                        <a:cubicBezTo>
                          <a:pt x="67" y="0"/>
                          <a:pt x="67" y="0"/>
                          <a:pt x="67" y="0"/>
                        </a:cubicBezTo>
                        <a:cubicBezTo>
                          <a:pt x="67" y="6"/>
                          <a:pt x="66" y="8"/>
                          <a:pt x="67" y="12"/>
                        </a:cubicBezTo>
                        <a:cubicBezTo>
                          <a:pt x="71" y="12"/>
                          <a:pt x="73" y="7"/>
                          <a:pt x="80" y="7"/>
                        </a:cubicBezTo>
                        <a:cubicBezTo>
                          <a:pt x="91" y="7"/>
                          <a:pt x="88" y="7"/>
                          <a:pt x="95" y="7"/>
                        </a:cubicBezTo>
                        <a:cubicBezTo>
                          <a:pt x="103" y="7"/>
                          <a:pt x="112" y="14"/>
                          <a:pt x="114" y="1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4" name="Freeform 28">
                    <a:extLst>
                      <a:ext uri="{FF2B5EF4-FFF2-40B4-BE49-F238E27FC236}">
                        <a16:creationId xmlns:a16="http://schemas.microsoft.com/office/drawing/2014/main" id="{A2E6552D-0B3A-428F-ADF6-3B1054277805}"/>
                      </a:ext>
                    </a:extLst>
                  </p:cNvPr>
                  <p:cNvSpPr>
                    <a:spLocks/>
                  </p:cNvSpPr>
                  <p:nvPr/>
                </p:nvSpPr>
                <p:spPr bwMode="auto">
                  <a:xfrm>
                    <a:off x="4219575" y="1841500"/>
                    <a:ext cx="73025" cy="87313"/>
                  </a:xfrm>
                  <a:custGeom>
                    <a:avLst/>
                    <a:gdLst/>
                    <a:ahLst/>
                    <a:cxnLst>
                      <a:cxn ang="0">
                        <a:pos x="9" y="19"/>
                      </a:cxn>
                      <a:cxn ang="0">
                        <a:pos x="22" y="14"/>
                      </a:cxn>
                      <a:cxn ang="0">
                        <a:pos x="19" y="8"/>
                      </a:cxn>
                      <a:cxn ang="0">
                        <a:pos x="32" y="0"/>
                      </a:cxn>
                      <a:cxn ang="0">
                        <a:pos x="40" y="0"/>
                      </a:cxn>
                      <a:cxn ang="0">
                        <a:pos x="55" y="18"/>
                      </a:cxn>
                      <a:cxn ang="0">
                        <a:pos x="47" y="24"/>
                      </a:cxn>
                      <a:cxn ang="0">
                        <a:pos x="47" y="39"/>
                      </a:cxn>
                      <a:cxn ang="0">
                        <a:pos x="47" y="52"/>
                      </a:cxn>
                      <a:cxn ang="0">
                        <a:pos x="35" y="54"/>
                      </a:cxn>
                      <a:cxn ang="0">
                        <a:pos x="19" y="64"/>
                      </a:cxn>
                      <a:cxn ang="0">
                        <a:pos x="11" y="65"/>
                      </a:cxn>
                      <a:cxn ang="0">
                        <a:pos x="0" y="55"/>
                      </a:cxn>
                      <a:cxn ang="0">
                        <a:pos x="13" y="33"/>
                      </a:cxn>
                      <a:cxn ang="0">
                        <a:pos x="4" y="23"/>
                      </a:cxn>
                      <a:cxn ang="0">
                        <a:pos x="9" y="19"/>
                      </a:cxn>
                    </a:cxnLst>
                    <a:rect l="0" t="0" r="r" b="b"/>
                    <a:pathLst>
                      <a:path w="55" h="65">
                        <a:moveTo>
                          <a:pt x="9" y="19"/>
                        </a:moveTo>
                        <a:cubicBezTo>
                          <a:pt x="12" y="19"/>
                          <a:pt x="19" y="16"/>
                          <a:pt x="22" y="14"/>
                        </a:cubicBezTo>
                        <a:cubicBezTo>
                          <a:pt x="20" y="11"/>
                          <a:pt x="19" y="10"/>
                          <a:pt x="19" y="8"/>
                        </a:cubicBezTo>
                        <a:cubicBezTo>
                          <a:pt x="19" y="5"/>
                          <a:pt x="28" y="0"/>
                          <a:pt x="32" y="0"/>
                        </a:cubicBezTo>
                        <a:cubicBezTo>
                          <a:pt x="35" y="0"/>
                          <a:pt x="37" y="0"/>
                          <a:pt x="40" y="0"/>
                        </a:cubicBezTo>
                        <a:cubicBezTo>
                          <a:pt x="50" y="0"/>
                          <a:pt x="55" y="10"/>
                          <a:pt x="55" y="18"/>
                        </a:cubicBezTo>
                        <a:cubicBezTo>
                          <a:pt x="55" y="21"/>
                          <a:pt x="47" y="21"/>
                          <a:pt x="47" y="24"/>
                        </a:cubicBezTo>
                        <a:cubicBezTo>
                          <a:pt x="47" y="27"/>
                          <a:pt x="47" y="39"/>
                          <a:pt x="47" y="39"/>
                        </a:cubicBezTo>
                        <a:cubicBezTo>
                          <a:pt x="47" y="43"/>
                          <a:pt x="50" y="48"/>
                          <a:pt x="47" y="52"/>
                        </a:cubicBezTo>
                        <a:cubicBezTo>
                          <a:pt x="44" y="54"/>
                          <a:pt x="40" y="54"/>
                          <a:pt x="35" y="54"/>
                        </a:cubicBezTo>
                        <a:cubicBezTo>
                          <a:pt x="28" y="54"/>
                          <a:pt x="23" y="61"/>
                          <a:pt x="19" y="64"/>
                        </a:cubicBezTo>
                        <a:cubicBezTo>
                          <a:pt x="17" y="65"/>
                          <a:pt x="13" y="65"/>
                          <a:pt x="11" y="65"/>
                        </a:cubicBezTo>
                        <a:cubicBezTo>
                          <a:pt x="6" y="65"/>
                          <a:pt x="0" y="60"/>
                          <a:pt x="0" y="55"/>
                        </a:cubicBezTo>
                        <a:cubicBezTo>
                          <a:pt x="0" y="44"/>
                          <a:pt x="11" y="43"/>
                          <a:pt x="13" y="33"/>
                        </a:cubicBezTo>
                        <a:cubicBezTo>
                          <a:pt x="8" y="30"/>
                          <a:pt x="4" y="28"/>
                          <a:pt x="4" y="23"/>
                        </a:cubicBezTo>
                        <a:cubicBezTo>
                          <a:pt x="4" y="18"/>
                          <a:pt x="8" y="19"/>
                          <a:pt x="9" y="1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5" name="Freeform 29">
                    <a:extLst>
                      <a:ext uri="{FF2B5EF4-FFF2-40B4-BE49-F238E27FC236}">
                        <a16:creationId xmlns:a16="http://schemas.microsoft.com/office/drawing/2014/main" id="{09C7F7C8-5687-4627-843F-A59EFE695B18}"/>
                      </a:ext>
                    </a:extLst>
                  </p:cNvPr>
                  <p:cNvSpPr>
                    <a:spLocks/>
                  </p:cNvSpPr>
                  <p:nvPr/>
                </p:nvSpPr>
                <p:spPr bwMode="auto">
                  <a:xfrm>
                    <a:off x="4276725" y="1758950"/>
                    <a:ext cx="139700" cy="203200"/>
                  </a:xfrm>
                  <a:custGeom>
                    <a:avLst/>
                    <a:gdLst/>
                    <a:ahLst/>
                    <a:cxnLst>
                      <a:cxn ang="0">
                        <a:pos x="96" y="102"/>
                      </a:cxn>
                      <a:cxn ang="0">
                        <a:pos x="91" y="128"/>
                      </a:cxn>
                      <a:cxn ang="0">
                        <a:pos x="100" y="133"/>
                      </a:cxn>
                      <a:cxn ang="0">
                        <a:pos x="70" y="139"/>
                      </a:cxn>
                      <a:cxn ang="0">
                        <a:pos x="39" y="141"/>
                      </a:cxn>
                      <a:cxn ang="0">
                        <a:pos x="26" y="148"/>
                      </a:cxn>
                      <a:cxn ang="0">
                        <a:pos x="16" y="152"/>
                      </a:cxn>
                      <a:cxn ang="0">
                        <a:pos x="32" y="133"/>
                      </a:cxn>
                      <a:cxn ang="0">
                        <a:pos x="46" y="124"/>
                      </a:cxn>
                      <a:cxn ang="0">
                        <a:pos x="26" y="123"/>
                      </a:cxn>
                      <a:cxn ang="0">
                        <a:pos x="19" y="123"/>
                      </a:cxn>
                      <a:cxn ang="0">
                        <a:pos x="28" y="96"/>
                      </a:cxn>
                      <a:cxn ang="0">
                        <a:pos x="48" y="81"/>
                      </a:cxn>
                      <a:cxn ang="0">
                        <a:pos x="40" y="70"/>
                      </a:cxn>
                      <a:cxn ang="0">
                        <a:pos x="26" y="72"/>
                      </a:cxn>
                      <a:cxn ang="0">
                        <a:pos x="23" y="59"/>
                      </a:cxn>
                      <a:cxn ang="0">
                        <a:pos x="16" y="49"/>
                      </a:cxn>
                      <a:cxn ang="0">
                        <a:pos x="12" y="55"/>
                      </a:cxn>
                      <a:cxn ang="0">
                        <a:pos x="14" y="45"/>
                      </a:cxn>
                      <a:cxn ang="0">
                        <a:pos x="8" y="38"/>
                      </a:cxn>
                      <a:cxn ang="0">
                        <a:pos x="11" y="29"/>
                      </a:cxn>
                      <a:cxn ang="0">
                        <a:pos x="8" y="20"/>
                      </a:cxn>
                      <a:cxn ang="0">
                        <a:pos x="12" y="21"/>
                      </a:cxn>
                      <a:cxn ang="0">
                        <a:pos x="16" y="14"/>
                      </a:cxn>
                      <a:cxn ang="0">
                        <a:pos x="25" y="0"/>
                      </a:cxn>
                      <a:cxn ang="0">
                        <a:pos x="42" y="4"/>
                      </a:cxn>
                      <a:cxn ang="0">
                        <a:pos x="33" y="19"/>
                      </a:cxn>
                      <a:cxn ang="0">
                        <a:pos x="47" y="46"/>
                      </a:cxn>
                      <a:cxn ang="0">
                        <a:pos x="53" y="50"/>
                      </a:cxn>
                      <a:cxn ang="0">
                        <a:pos x="84" y="89"/>
                      </a:cxn>
                      <a:cxn ang="0">
                        <a:pos x="87" y="102"/>
                      </a:cxn>
                      <a:cxn ang="0">
                        <a:pos x="92" y="102"/>
                      </a:cxn>
                    </a:cxnLst>
                    <a:rect l="0" t="0" r="r" b="b"/>
                    <a:pathLst>
                      <a:path w="105" h="152">
                        <a:moveTo>
                          <a:pt x="90" y="103"/>
                        </a:moveTo>
                        <a:cubicBezTo>
                          <a:pt x="93" y="101"/>
                          <a:pt x="92" y="102"/>
                          <a:pt x="96" y="102"/>
                        </a:cubicBezTo>
                        <a:cubicBezTo>
                          <a:pt x="101" y="102"/>
                          <a:pt x="105" y="106"/>
                          <a:pt x="105" y="110"/>
                        </a:cubicBezTo>
                        <a:cubicBezTo>
                          <a:pt x="105" y="118"/>
                          <a:pt x="94" y="122"/>
                          <a:pt x="91" y="128"/>
                        </a:cubicBezTo>
                        <a:cubicBezTo>
                          <a:pt x="95" y="129"/>
                          <a:pt x="97" y="130"/>
                          <a:pt x="100" y="130"/>
                        </a:cubicBezTo>
                        <a:cubicBezTo>
                          <a:pt x="100" y="133"/>
                          <a:pt x="100" y="133"/>
                          <a:pt x="100" y="133"/>
                        </a:cubicBezTo>
                        <a:cubicBezTo>
                          <a:pt x="96" y="137"/>
                          <a:pt x="93" y="139"/>
                          <a:pt x="87" y="139"/>
                        </a:cubicBezTo>
                        <a:cubicBezTo>
                          <a:pt x="82" y="139"/>
                          <a:pt x="72" y="139"/>
                          <a:pt x="70" y="139"/>
                        </a:cubicBezTo>
                        <a:cubicBezTo>
                          <a:pt x="65" y="139"/>
                          <a:pt x="53" y="143"/>
                          <a:pt x="47" y="143"/>
                        </a:cubicBezTo>
                        <a:cubicBezTo>
                          <a:pt x="44" y="143"/>
                          <a:pt x="42" y="141"/>
                          <a:pt x="39" y="141"/>
                        </a:cubicBezTo>
                        <a:cubicBezTo>
                          <a:pt x="34" y="141"/>
                          <a:pt x="32" y="144"/>
                          <a:pt x="32" y="148"/>
                        </a:cubicBezTo>
                        <a:cubicBezTo>
                          <a:pt x="26" y="148"/>
                          <a:pt x="26" y="148"/>
                          <a:pt x="26" y="148"/>
                        </a:cubicBezTo>
                        <a:cubicBezTo>
                          <a:pt x="23" y="148"/>
                          <a:pt x="21" y="150"/>
                          <a:pt x="19" y="152"/>
                        </a:cubicBezTo>
                        <a:cubicBezTo>
                          <a:pt x="16" y="152"/>
                          <a:pt x="16" y="152"/>
                          <a:pt x="16" y="152"/>
                        </a:cubicBezTo>
                        <a:cubicBezTo>
                          <a:pt x="16" y="149"/>
                          <a:pt x="16" y="149"/>
                          <a:pt x="16" y="149"/>
                        </a:cubicBezTo>
                        <a:cubicBezTo>
                          <a:pt x="17" y="147"/>
                          <a:pt x="30" y="133"/>
                          <a:pt x="32" y="133"/>
                        </a:cubicBezTo>
                        <a:cubicBezTo>
                          <a:pt x="38" y="131"/>
                          <a:pt x="47" y="133"/>
                          <a:pt x="47" y="127"/>
                        </a:cubicBezTo>
                        <a:cubicBezTo>
                          <a:pt x="47" y="126"/>
                          <a:pt x="46" y="125"/>
                          <a:pt x="46" y="124"/>
                        </a:cubicBezTo>
                        <a:cubicBezTo>
                          <a:pt x="44" y="126"/>
                          <a:pt x="41" y="128"/>
                          <a:pt x="38" y="128"/>
                        </a:cubicBezTo>
                        <a:cubicBezTo>
                          <a:pt x="32" y="128"/>
                          <a:pt x="30" y="123"/>
                          <a:pt x="26" y="123"/>
                        </a:cubicBezTo>
                        <a:cubicBezTo>
                          <a:pt x="23" y="123"/>
                          <a:pt x="23" y="125"/>
                          <a:pt x="21" y="125"/>
                        </a:cubicBezTo>
                        <a:cubicBezTo>
                          <a:pt x="20" y="125"/>
                          <a:pt x="19" y="124"/>
                          <a:pt x="19" y="123"/>
                        </a:cubicBezTo>
                        <a:cubicBezTo>
                          <a:pt x="19" y="116"/>
                          <a:pt x="31" y="116"/>
                          <a:pt x="31" y="109"/>
                        </a:cubicBezTo>
                        <a:cubicBezTo>
                          <a:pt x="31" y="103"/>
                          <a:pt x="28" y="101"/>
                          <a:pt x="28" y="96"/>
                        </a:cubicBezTo>
                        <a:cubicBezTo>
                          <a:pt x="36" y="96"/>
                          <a:pt x="45" y="92"/>
                          <a:pt x="48" y="88"/>
                        </a:cubicBezTo>
                        <a:cubicBezTo>
                          <a:pt x="48" y="81"/>
                          <a:pt x="48" y="81"/>
                          <a:pt x="48" y="81"/>
                        </a:cubicBezTo>
                        <a:cubicBezTo>
                          <a:pt x="43" y="82"/>
                          <a:pt x="37" y="81"/>
                          <a:pt x="37" y="77"/>
                        </a:cubicBezTo>
                        <a:cubicBezTo>
                          <a:pt x="37" y="73"/>
                          <a:pt x="39" y="72"/>
                          <a:pt x="40" y="70"/>
                        </a:cubicBezTo>
                        <a:cubicBezTo>
                          <a:pt x="39" y="70"/>
                          <a:pt x="38" y="70"/>
                          <a:pt x="36" y="70"/>
                        </a:cubicBezTo>
                        <a:cubicBezTo>
                          <a:pt x="32" y="70"/>
                          <a:pt x="30" y="72"/>
                          <a:pt x="26" y="72"/>
                        </a:cubicBezTo>
                        <a:cubicBezTo>
                          <a:pt x="22" y="72"/>
                          <a:pt x="19" y="72"/>
                          <a:pt x="19" y="69"/>
                        </a:cubicBezTo>
                        <a:cubicBezTo>
                          <a:pt x="19" y="65"/>
                          <a:pt x="23" y="63"/>
                          <a:pt x="23" y="59"/>
                        </a:cubicBezTo>
                        <a:cubicBezTo>
                          <a:pt x="23" y="55"/>
                          <a:pt x="22" y="55"/>
                          <a:pt x="23" y="51"/>
                        </a:cubicBezTo>
                        <a:cubicBezTo>
                          <a:pt x="20" y="51"/>
                          <a:pt x="17" y="50"/>
                          <a:pt x="16" y="49"/>
                        </a:cubicBezTo>
                        <a:cubicBezTo>
                          <a:pt x="14" y="52"/>
                          <a:pt x="15" y="54"/>
                          <a:pt x="16" y="55"/>
                        </a:cubicBezTo>
                        <a:cubicBezTo>
                          <a:pt x="12" y="55"/>
                          <a:pt x="12" y="55"/>
                          <a:pt x="12" y="55"/>
                        </a:cubicBezTo>
                        <a:cubicBezTo>
                          <a:pt x="12" y="52"/>
                          <a:pt x="12" y="51"/>
                          <a:pt x="12" y="48"/>
                        </a:cubicBezTo>
                        <a:cubicBezTo>
                          <a:pt x="12" y="47"/>
                          <a:pt x="13" y="46"/>
                          <a:pt x="14" y="45"/>
                        </a:cubicBezTo>
                        <a:cubicBezTo>
                          <a:pt x="14" y="41"/>
                          <a:pt x="14" y="41"/>
                          <a:pt x="14" y="41"/>
                        </a:cubicBezTo>
                        <a:cubicBezTo>
                          <a:pt x="12" y="41"/>
                          <a:pt x="8" y="40"/>
                          <a:pt x="8" y="38"/>
                        </a:cubicBezTo>
                        <a:cubicBezTo>
                          <a:pt x="8" y="36"/>
                          <a:pt x="11" y="32"/>
                          <a:pt x="11" y="32"/>
                        </a:cubicBezTo>
                        <a:cubicBezTo>
                          <a:pt x="11" y="29"/>
                          <a:pt x="11" y="29"/>
                          <a:pt x="11" y="29"/>
                        </a:cubicBezTo>
                        <a:cubicBezTo>
                          <a:pt x="4" y="27"/>
                          <a:pt x="0" y="26"/>
                          <a:pt x="0" y="20"/>
                        </a:cubicBezTo>
                        <a:cubicBezTo>
                          <a:pt x="8" y="20"/>
                          <a:pt x="8" y="20"/>
                          <a:pt x="8" y="20"/>
                        </a:cubicBezTo>
                        <a:cubicBezTo>
                          <a:pt x="8" y="23"/>
                          <a:pt x="10" y="24"/>
                          <a:pt x="11" y="24"/>
                        </a:cubicBezTo>
                        <a:cubicBezTo>
                          <a:pt x="12" y="24"/>
                          <a:pt x="12" y="22"/>
                          <a:pt x="12" y="21"/>
                        </a:cubicBezTo>
                        <a:cubicBezTo>
                          <a:pt x="12" y="21"/>
                          <a:pt x="10" y="20"/>
                          <a:pt x="10" y="19"/>
                        </a:cubicBezTo>
                        <a:cubicBezTo>
                          <a:pt x="10" y="15"/>
                          <a:pt x="13" y="14"/>
                          <a:pt x="16" y="14"/>
                        </a:cubicBezTo>
                        <a:cubicBezTo>
                          <a:pt x="16" y="10"/>
                          <a:pt x="18" y="8"/>
                          <a:pt x="18" y="6"/>
                        </a:cubicBezTo>
                        <a:cubicBezTo>
                          <a:pt x="18" y="4"/>
                          <a:pt x="23" y="0"/>
                          <a:pt x="25" y="0"/>
                        </a:cubicBezTo>
                        <a:cubicBezTo>
                          <a:pt x="30" y="0"/>
                          <a:pt x="35" y="0"/>
                          <a:pt x="38" y="0"/>
                        </a:cubicBezTo>
                        <a:cubicBezTo>
                          <a:pt x="40" y="0"/>
                          <a:pt x="42" y="3"/>
                          <a:pt x="42" y="4"/>
                        </a:cubicBezTo>
                        <a:cubicBezTo>
                          <a:pt x="42" y="10"/>
                          <a:pt x="33" y="10"/>
                          <a:pt x="31" y="16"/>
                        </a:cubicBezTo>
                        <a:cubicBezTo>
                          <a:pt x="31" y="17"/>
                          <a:pt x="32" y="18"/>
                          <a:pt x="33" y="19"/>
                        </a:cubicBezTo>
                        <a:cubicBezTo>
                          <a:pt x="59" y="19"/>
                          <a:pt x="59" y="19"/>
                          <a:pt x="59" y="19"/>
                        </a:cubicBezTo>
                        <a:cubicBezTo>
                          <a:pt x="60" y="32"/>
                          <a:pt x="47" y="37"/>
                          <a:pt x="47" y="46"/>
                        </a:cubicBezTo>
                        <a:cubicBezTo>
                          <a:pt x="45" y="47"/>
                          <a:pt x="44" y="48"/>
                          <a:pt x="43" y="50"/>
                        </a:cubicBezTo>
                        <a:cubicBezTo>
                          <a:pt x="48" y="51"/>
                          <a:pt x="50" y="49"/>
                          <a:pt x="53" y="50"/>
                        </a:cubicBezTo>
                        <a:cubicBezTo>
                          <a:pt x="62" y="53"/>
                          <a:pt x="60" y="63"/>
                          <a:pt x="66" y="69"/>
                        </a:cubicBezTo>
                        <a:cubicBezTo>
                          <a:pt x="73" y="76"/>
                          <a:pt x="84" y="79"/>
                          <a:pt x="84" y="89"/>
                        </a:cubicBezTo>
                        <a:cubicBezTo>
                          <a:pt x="84" y="93"/>
                          <a:pt x="89" y="95"/>
                          <a:pt x="89" y="99"/>
                        </a:cubicBezTo>
                        <a:cubicBezTo>
                          <a:pt x="89" y="100"/>
                          <a:pt x="88" y="101"/>
                          <a:pt x="87" y="102"/>
                        </a:cubicBezTo>
                        <a:cubicBezTo>
                          <a:pt x="87" y="105"/>
                          <a:pt x="87" y="105"/>
                          <a:pt x="87" y="105"/>
                        </a:cubicBezTo>
                        <a:cubicBezTo>
                          <a:pt x="90" y="104"/>
                          <a:pt x="90" y="103"/>
                          <a:pt x="92" y="102"/>
                        </a:cubicBezTo>
                        <a:lnTo>
                          <a:pt x="90" y="10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6" name="Freeform 31">
                    <a:extLst>
                      <a:ext uri="{FF2B5EF4-FFF2-40B4-BE49-F238E27FC236}">
                        <a16:creationId xmlns:a16="http://schemas.microsoft.com/office/drawing/2014/main" id="{07F51698-DD8A-4D5F-87A1-0CB90699895A}"/>
                      </a:ext>
                    </a:extLst>
                  </p:cNvPr>
                  <p:cNvSpPr>
                    <a:spLocks/>
                  </p:cNvSpPr>
                  <p:nvPr/>
                </p:nvSpPr>
                <p:spPr bwMode="auto">
                  <a:xfrm>
                    <a:off x="4592638" y="2203450"/>
                    <a:ext cx="46038" cy="30163"/>
                  </a:xfrm>
                  <a:custGeom>
                    <a:avLst/>
                    <a:gdLst/>
                    <a:ahLst/>
                    <a:cxnLst>
                      <a:cxn ang="0">
                        <a:pos x="0" y="5"/>
                      </a:cxn>
                      <a:cxn ang="0">
                        <a:pos x="0" y="8"/>
                      </a:cxn>
                      <a:cxn ang="0">
                        <a:pos x="7" y="10"/>
                      </a:cxn>
                      <a:cxn ang="0">
                        <a:pos x="27" y="21"/>
                      </a:cxn>
                      <a:cxn ang="0">
                        <a:pos x="30" y="23"/>
                      </a:cxn>
                      <a:cxn ang="0">
                        <a:pos x="33" y="20"/>
                      </a:cxn>
                      <a:cxn ang="0">
                        <a:pos x="31" y="13"/>
                      </a:cxn>
                      <a:cxn ang="0">
                        <a:pos x="33" y="8"/>
                      </a:cxn>
                      <a:cxn ang="0">
                        <a:pos x="35" y="3"/>
                      </a:cxn>
                      <a:cxn ang="0">
                        <a:pos x="20" y="6"/>
                      </a:cxn>
                      <a:cxn ang="0">
                        <a:pos x="0" y="5"/>
                      </a:cxn>
                    </a:cxnLst>
                    <a:rect l="0" t="0" r="r" b="b"/>
                    <a:pathLst>
                      <a:path w="35" h="23">
                        <a:moveTo>
                          <a:pt x="0" y="5"/>
                        </a:moveTo>
                        <a:cubicBezTo>
                          <a:pt x="0" y="8"/>
                          <a:pt x="0" y="8"/>
                          <a:pt x="0" y="8"/>
                        </a:cubicBezTo>
                        <a:cubicBezTo>
                          <a:pt x="2" y="10"/>
                          <a:pt x="5" y="10"/>
                          <a:pt x="7" y="10"/>
                        </a:cubicBezTo>
                        <a:cubicBezTo>
                          <a:pt x="14" y="12"/>
                          <a:pt x="19" y="20"/>
                          <a:pt x="27" y="21"/>
                        </a:cubicBezTo>
                        <a:cubicBezTo>
                          <a:pt x="27" y="23"/>
                          <a:pt x="29" y="23"/>
                          <a:pt x="30" y="23"/>
                        </a:cubicBezTo>
                        <a:cubicBezTo>
                          <a:pt x="32" y="23"/>
                          <a:pt x="33" y="21"/>
                          <a:pt x="33" y="20"/>
                        </a:cubicBezTo>
                        <a:cubicBezTo>
                          <a:pt x="33" y="17"/>
                          <a:pt x="31" y="16"/>
                          <a:pt x="31" y="13"/>
                        </a:cubicBezTo>
                        <a:cubicBezTo>
                          <a:pt x="31" y="11"/>
                          <a:pt x="33" y="8"/>
                          <a:pt x="33" y="8"/>
                        </a:cubicBezTo>
                        <a:cubicBezTo>
                          <a:pt x="35" y="3"/>
                          <a:pt x="35" y="3"/>
                          <a:pt x="35" y="3"/>
                        </a:cubicBezTo>
                        <a:cubicBezTo>
                          <a:pt x="28" y="2"/>
                          <a:pt x="25" y="6"/>
                          <a:pt x="20" y="6"/>
                        </a:cubicBezTo>
                        <a:cubicBezTo>
                          <a:pt x="14" y="6"/>
                          <a:pt x="10" y="0"/>
                          <a:pt x="0"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7" name="Freeform 32">
                    <a:extLst>
                      <a:ext uri="{FF2B5EF4-FFF2-40B4-BE49-F238E27FC236}">
                        <a16:creationId xmlns:a16="http://schemas.microsoft.com/office/drawing/2014/main" id="{B56799DE-7B58-4236-B9DB-3641C1CA9659}"/>
                      </a:ext>
                    </a:extLst>
                  </p:cNvPr>
                  <p:cNvSpPr>
                    <a:spLocks/>
                  </p:cNvSpPr>
                  <p:nvPr/>
                </p:nvSpPr>
                <p:spPr bwMode="auto">
                  <a:xfrm>
                    <a:off x="4527550" y="2111375"/>
                    <a:ext cx="15875" cy="30163"/>
                  </a:xfrm>
                  <a:custGeom>
                    <a:avLst/>
                    <a:gdLst/>
                    <a:ahLst/>
                    <a:cxnLst>
                      <a:cxn ang="0">
                        <a:pos x="3" y="5"/>
                      </a:cxn>
                      <a:cxn ang="0">
                        <a:pos x="10" y="0"/>
                      </a:cxn>
                      <a:cxn ang="0">
                        <a:pos x="12" y="5"/>
                      </a:cxn>
                      <a:cxn ang="0">
                        <a:pos x="8" y="23"/>
                      </a:cxn>
                      <a:cxn ang="0">
                        <a:pos x="0" y="6"/>
                      </a:cxn>
                      <a:cxn ang="0">
                        <a:pos x="3" y="5"/>
                      </a:cxn>
                    </a:cxnLst>
                    <a:rect l="0" t="0" r="r" b="b"/>
                    <a:pathLst>
                      <a:path w="12" h="23">
                        <a:moveTo>
                          <a:pt x="3" y="5"/>
                        </a:moveTo>
                        <a:cubicBezTo>
                          <a:pt x="6" y="5"/>
                          <a:pt x="8" y="1"/>
                          <a:pt x="10" y="0"/>
                        </a:cubicBezTo>
                        <a:cubicBezTo>
                          <a:pt x="10" y="3"/>
                          <a:pt x="11" y="5"/>
                          <a:pt x="12" y="5"/>
                        </a:cubicBezTo>
                        <a:cubicBezTo>
                          <a:pt x="11" y="11"/>
                          <a:pt x="10" y="20"/>
                          <a:pt x="8" y="23"/>
                        </a:cubicBezTo>
                        <a:cubicBezTo>
                          <a:pt x="4" y="22"/>
                          <a:pt x="2" y="9"/>
                          <a:pt x="0" y="6"/>
                        </a:cubicBezTo>
                        <a:cubicBezTo>
                          <a:pt x="1" y="6"/>
                          <a:pt x="2" y="5"/>
                          <a:pt x="3"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8" name="Freeform 33">
                    <a:extLst>
                      <a:ext uri="{FF2B5EF4-FFF2-40B4-BE49-F238E27FC236}">
                        <a16:creationId xmlns:a16="http://schemas.microsoft.com/office/drawing/2014/main" id="{10AD2123-368F-4DCF-AABE-D6595DC7A9B6}"/>
                      </a:ext>
                    </a:extLst>
                  </p:cNvPr>
                  <p:cNvSpPr>
                    <a:spLocks/>
                  </p:cNvSpPr>
                  <p:nvPr/>
                </p:nvSpPr>
                <p:spPr bwMode="auto">
                  <a:xfrm>
                    <a:off x="4524375" y="2144713"/>
                    <a:ext cx="25400" cy="44450"/>
                  </a:xfrm>
                  <a:custGeom>
                    <a:avLst/>
                    <a:gdLst/>
                    <a:ahLst/>
                    <a:cxnLst>
                      <a:cxn ang="0">
                        <a:pos x="5" y="15"/>
                      </a:cxn>
                      <a:cxn ang="0">
                        <a:pos x="0" y="6"/>
                      </a:cxn>
                      <a:cxn ang="0">
                        <a:pos x="9" y="0"/>
                      </a:cxn>
                      <a:cxn ang="0">
                        <a:pos x="15" y="3"/>
                      </a:cxn>
                      <a:cxn ang="0">
                        <a:pos x="18" y="21"/>
                      </a:cxn>
                      <a:cxn ang="0">
                        <a:pos x="6" y="33"/>
                      </a:cxn>
                      <a:cxn ang="0">
                        <a:pos x="2" y="24"/>
                      </a:cxn>
                      <a:cxn ang="0">
                        <a:pos x="5" y="15"/>
                      </a:cxn>
                    </a:cxnLst>
                    <a:rect l="0" t="0" r="r" b="b"/>
                    <a:pathLst>
                      <a:path w="19" h="33">
                        <a:moveTo>
                          <a:pt x="5" y="15"/>
                        </a:moveTo>
                        <a:cubicBezTo>
                          <a:pt x="5" y="12"/>
                          <a:pt x="1" y="9"/>
                          <a:pt x="0" y="6"/>
                        </a:cubicBezTo>
                        <a:cubicBezTo>
                          <a:pt x="5" y="4"/>
                          <a:pt x="5" y="0"/>
                          <a:pt x="9" y="0"/>
                        </a:cubicBezTo>
                        <a:cubicBezTo>
                          <a:pt x="13" y="0"/>
                          <a:pt x="14" y="3"/>
                          <a:pt x="15" y="3"/>
                        </a:cubicBezTo>
                        <a:cubicBezTo>
                          <a:pt x="19" y="10"/>
                          <a:pt x="18" y="14"/>
                          <a:pt x="18" y="21"/>
                        </a:cubicBezTo>
                        <a:cubicBezTo>
                          <a:pt x="18" y="27"/>
                          <a:pt x="10" y="33"/>
                          <a:pt x="6" y="33"/>
                        </a:cubicBezTo>
                        <a:cubicBezTo>
                          <a:pt x="2" y="33"/>
                          <a:pt x="2" y="27"/>
                          <a:pt x="2" y="24"/>
                        </a:cubicBezTo>
                        <a:cubicBezTo>
                          <a:pt x="2" y="20"/>
                          <a:pt x="5" y="18"/>
                          <a:pt x="5"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19" name="Freeform 34">
                    <a:extLst>
                      <a:ext uri="{FF2B5EF4-FFF2-40B4-BE49-F238E27FC236}">
                        <a16:creationId xmlns:a16="http://schemas.microsoft.com/office/drawing/2014/main" id="{38BE3DB4-4FD0-4C04-AE16-19F6ED4CD20B}"/>
                      </a:ext>
                    </a:extLst>
                  </p:cNvPr>
                  <p:cNvSpPr>
                    <a:spLocks/>
                  </p:cNvSpPr>
                  <p:nvPr/>
                </p:nvSpPr>
                <p:spPr bwMode="auto">
                  <a:xfrm>
                    <a:off x="4429125" y="2171700"/>
                    <a:ext cx="12700" cy="9525"/>
                  </a:xfrm>
                  <a:custGeom>
                    <a:avLst/>
                    <a:gdLst/>
                    <a:ahLst/>
                    <a:cxnLst>
                      <a:cxn ang="0">
                        <a:pos x="9" y="5"/>
                      </a:cxn>
                      <a:cxn ang="0">
                        <a:pos x="6" y="7"/>
                      </a:cxn>
                      <a:cxn ang="0">
                        <a:pos x="0" y="3"/>
                      </a:cxn>
                      <a:cxn ang="0">
                        <a:pos x="7" y="0"/>
                      </a:cxn>
                      <a:cxn ang="0">
                        <a:pos x="9" y="5"/>
                      </a:cxn>
                    </a:cxnLst>
                    <a:rect l="0" t="0" r="r" b="b"/>
                    <a:pathLst>
                      <a:path w="9" h="7">
                        <a:moveTo>
                          <a:pt x="9" y="5"/>
                        </a:moveTo>
                        <a:cubicBezTo>
                          <a:pt x="9" y="6"/>
                          <a:pt x="7" y="7"/>
                          <a:pt x="6" y="7"/>
                        </a:cubicBezTo>
                        <a:cubicBezTo>
                          <a:pt x="4" y="7"/>
                          <a:pt x="1" y="3"/>
                          <a:pt x="0" y="3"/>
                        </a:cubicBezTo>
                        <a:cubicBezTo>
                          <a:pt x="3" y="2"/>
                          <a:pt x="5" y="0"/>
                          <a:pt x="7" y="0"/>
                        </a:cubicBezTo>
                        <a:cubicBezTo>
                          <a:pt x="7" y="1"/>
                          <a:pt x="9" y="3"/>
                          <a:pt x="9"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0" name="Freeform 35">
                    <a:extLst>
                      <a:ext uri="{FF2B5EF4-FFF2-40B4-BE49-F238E27FC236}">
                        <a16:creationId xmlns:a16="http://schemas.microsoft.com/office/drawing/2014/main" id="{1BBE9F9B-213D-4855-B346-8C1728DD20EE}"/>
                      </a:ext>
                    </a:extLst>
                  </p:cNvPr>
                  <p:cNvSpPr>
                    <a:spLocks/>
                  </p:cNvSpPr>
                  <p:nvPr/>
                </p:nvSpPr>
                <p:spPr bwMode="auto">
                  <a:xfrm>
                    <a:off x="4551363" y="1833563"/>
                    <a:ext cx="15875" cy="19050"/>
                  </a:xfrm>
                  <a:custGeom>
                    <a:avLst/>
                    <a:gdLst/>
                    <a:ahLst/>
                    <a:cxnLst>
                      <a:cxn ang="0">
                        <a:pos x="11" y="10"/>
                      </a:cxn>
                      <a:cxn ang="0">
                        <a:pos x="0" y="5"/>
                      </a:cxn>
                      <a:cxn ang="0">
                        <a:pos x="0" y="0"/>
                      </a:cxn>
                      <a:cxn ang="0">
                        <a:pos x="9" y="0"/>
                      </a:cxn>
                      <a:cxn ang="0">
                        <a:pos x="12" y="9"/>
                      </a:cxn>
                      <a:cxn ang="0">
                        <a:pos x="11" y="14"/>
                      </a:cxn>
                      <a:cxn ang="0">
                        <a:pos x="11" y="10"/>
                      </a:cxn>
                    </a:cxnLst>
                    <a:rect l="0" t="0" r="r" b="b"/>
                    <a:pathLst>
                      <a:path w="12" h="14">
                        <a:moveTo>
                          <a:pt x="11" y="10"/>
                        </a:moveTo>
                        <a:cubicBezTo>
                          <a:pt x="5" y="10"/>
                          <a:pt x="0" y="9"/>
                          <a:pt x="0" y="5"/>
                        </a:cubicBezTo>
                        <a:cubicBezTo>
                          <a:pt x="0" y="3"/>
                          <a:pt x="0" y="2"/>
                          <a:pt x="0" y="0"/>
                        </a:cubicBezTo>
                        <a:cubicBezTo>
                          <a:pt x="9" y="0"/>
                          <a:pt x="9" y="0"/>
                          <a:pt x="9" y="0"/>
                        </a:cubicBezTo>
                        <a:cubicBezTo>
                          <a:pt x="9" y="6"/>
                          <a:pt x="12" y="5"/>
                          <a:pt x="12" y="9"/>
                        </a:cubicBezTo>
                        <a:cubicBezTo>
                          <a:pt x="12" y="13"/>
                          <a:pt x="11" y="12"/>
                          <a:pt x="11" y="14"/>
                        </a:cubicBezTo>
                        <a:cubicBezTo>
                          <a:pt x="11" y="13"/>
                          <a:pt x="11" y="12"/>
                          <a:pt x="11"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1" name="Freeform 37">
                    <a:extLst>
                      <a:ext uri="{FF2B5EF4-FFF2-40B4-BE49-F238E27FC236}">
                        <a16:creationId xmlns:a16="http://schemas.microsoft.com/office/drawing/2014/main" id="{B2C2EC6E-C7F9-42FB-841A-04F61993F8C1}"/>
                      </a:ext>
                    </a:extLst>
                  </p:cNvPr>
                  <p:cNvSpPr>
                    <a:spLocks/>
                  </p:cNvSpPr>
                  <p:nvPr/>
                </p:nvSpPr>
                <p:spPr bwMode="auto">
                  <a:xfrm>
                    <a:off x="4684713" y="1773238"/>
                    <a:ext cx="15875" cy="23813"/>
                  </a:xfrm>
                  <a:custGeom>
                    <a:avLst/>
                    <a:gdLst/>
                    <a:ahLst/>
                    <a:cxnLst>
                      <a:cxn ang="0">
                        <a:pos x="8" y="6"/>
                      </a:cxn>
                      <a:cxn ang="0">
                        <a:pos x="1" y="17"/>
                      </a:cxn>
                      <a:cxn ang="0">
                        <a:pos x="1" y="11"/>
                      </a:cxn>
                      <a:cxn ang="0">
                        <a:pos x="11" y="0"/>
                      </a:cxn>
                      <a:cxn ang="0">
                        <a:pos x="8" y="6"/>
                      </a:cxn>
                    </a:cxnLst>
                    <a:rect l="0" t="0" r="r" b="b"/>
                    <a:pathLst>
                      <a:path w="11" h="17">
                        <a:moveTo>
                          <a:pt x="8" y="6"/>
                        </a:moveTo>
                        <a:cubicBezTo>
                          <a:pt x="8" y="11"/>
                          <a:pt x="4" y="13"/>
                          <a:pt x="1" y="17"/>
                        </a:cubicBezTo>
                        <a:cubicBezTo>
                          <a:pt x="0" y="15"/>
                          <a:pt x="1" y="14"/>
                          <a:pt x="1" y="11"/>
                        </a:cubicBezTo>
                        <a:cubicBezTo>
                          <a:pt x="1" y="9"/>
                          <a:pt x="3" y="1"/>
                          <a:pt x="11" y="0"/>
                        </a:cubicBezTo>
                        <a:cubicBezTo>
                          <a:pt x="10" y="2"/>
                          <a:pt x="8" y="4"/>
                          <a:pt x="8"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22" name="Freeform 38">
                    <a:extLst>
                      <a:ext uri="{FF2B5EF4-FFF2-40B4-BE49-F238E27FC236}">
                        <a16:creationId xmlns:a16="http://schemas.microsoft.com/office/drawing/2014/main" id="{16D9CF50-0F45-4D8E-AB8A-8982ECBC5D91}"/>
                      </a:ext>
                    </a:extLst>
                  </p:cNvPr>
                  <p:cNvSpPr>
                    <a:spLocks/>
                  </p:cNvSpPr>
                  <p:nvPr/>
                </p:nvSpPr>
                <p:spPr bwMode="auto">
                  <a:xfrm>
                    <a:off x="4746625" y="1744663"/>
                    <a:ext cx="20638" cy="26988"/>
                  </a:xfrm>
                  <a:custGeom>
                    <a:avLst/>
                    <a:gdLst/>
                    <a:ahLst/>
                    <a:cxnLst>
                      <a:cxn ang="0">
                        <a:pos x="12" y="10"/>
                      </a:cxn>
                      <a:cxn ang="0">
                        <a:pos x="12" y="16"/>
                      </a:cxn>
                      <a:cxn ang="0">
                        <a:pos x="5" y="20"/>
                      </a:cxn>
                      <a:cxn ang="0">
                        <a:pos x="0" y="13"/>
                      </a:cxn>
                      <a:cxn ang="0">
                        <a:pos x="10" y="10"/>
                      </a:cxn>
                      <a:cxn ang="0">
                        <a:pos x="7" y="5"/>
                      </a:cxn>
                      <a:cxn ang="0">
                        <a:pos x="11" y="0"/>
                      </a:cxn>
                      <a:cxn ang="0">
                        <a:pos x="16" y="5"/>
                      </a:cxn>
                      <a:cxn ang="0">
                        <a:pos x="12" y="10"/>
                      </a:cxn>
                    </a:cxnLst>
                    <a:rect l="0" t="0" r="r" b="b"/>
                    <a:pathLst>
                      <a:path w="16" h="20">
                        <a:moveTo>
                          <a:pt x="12" y="10"/>
                        </a:moveTo>
                        <a:cubicBezTo>
                          <a:pt x="12" y="12"/>
                          <a:pt x="12" y="14"/>
                          <a:pt x="12" y="16"/>
                        </a:cubicBezTo>
                        <a:cubicBezTo>
                          <a:pt x="12" y="17"/>
                          <a:pt x="6" y="20"/>
                          <a:pt x="5" y="20"/>
                        </a:cubicBezTo>
                        <a:cubicBezTo>
                          <a:pt x="1" y="20"/>
                          <a:pt x="0" y="16"/>
                          <a:pt x="0" y="13"/>
                        </a:cubicBezTo>
                        <a:cubicBezTo>
                          <a:pt x="4" y="13"/>
                          <a:pt x="6" y="10"/>
                          <a:pt x="10" y="10"/>
                        </a:cubicBezTo>
                        <a:cubicBezTo>
                          <a:pt x="9" y="8"/>
                          <a:pt x="7" y="7"/>
                          <a:pt x="7" y="5"/>
                        </a:cubicBezTo>
                        <a:cubicBezTo>
                          <a:pt x="7" y="2"/>
                          <a:pt x="11" y="0"/>
                          <a:pt x="11" y="0"/>
                        </a:cubicBezTo>
                        <a:cubicBezTo>
                          <a:pt x="13" y="3"/>
                          <a:pt x="14" y="4"/>
                          <a:pt x="16" y="5"/>
                        </a:cubicBezTo>
                        <a:cubicBezTo>
                          <a:pt x="15" y="7"/>
                          <a:pt x="13" y="10"/>
                          <a:pt x="12"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grpSp>
            <p:nvGrpSpPr>
              <p:cNvPr id="421" name="Group 363">
                <a:extLst>
                  <a:ext uri="{FF2B5EF4-FFF2-40B4-BE49-F238E27FC236}">
                    <a16:creationId xmlns:a16="http://schemas.microsoft.com/office/drawing/2014/main" id="{8803A9B8-1C74-43D8-B20A-CA9B12BE58B6}"/>
                  </a:ext>
                </a:extLst>
              </p:cNvPr>
              <p:cNvGrpSpPr/>
              <p:nvPr/>
            </p:nvGrpSpPr>
            <p:grpSpPr>
              <a:xfrm>
                <a:off x="5105582" y="3000650"/>
                <a:ext cx="941496" cy="822457"/>
                <a:chOff x="6275388" y="2879725"/>
                <a:chExt cx="966788" cy="844551"/>
              </a:xfrm>
              <a:grpFill/>
            </p:grpSpPr>
            <p:sp>
              <p:nvSpPr>
                <p:cNvPr id="490" name="Freeform 9">
                  <a:extLst>
                    <a:ext uri="{FF2B5EF4-FFF2-40B4-BE49-F238E27FC236}">
                      <a16:creationId xmlns:a16="http://schemas.microsoft.com/office/drawing/2014/main" id="{503CF733-E847-4CD5-AF04-089004B8925A}"/>
                    </a:ext>
                  </a:extLst>
                </p:cNvPr>
                <p:cNvSpPr>
                  <a:spLocks/>
                </p:cNvSpPr>
                <p:nvPr/>
              </p:nvSpPr>
              <p:spPr bwMode="auto">
                <a:xfrm>
                  <a:off x="6567488" y="2879725"/>
                  <a:ext cx="339725" cy="176213"/>
                </a:xfrm>
                <a:custGeom>
                  <a:avLst/>
                  <a:gdLst/>
                  <a:ahLst/>
                  <a:cxnLst>
                    <a:cxn ang="0">
                      <a:pos x="128" y="28"/>
                    </a:cxn>
                    <a:cxn ang="0">
                      <a:pos x="160" y="39"/>
                    </a:cxn>
                    <a:cxn ang="0">
                      <a:pos x="173" y="45"/>
                    </a:cxn>
                    <a:cxn ang="0">
                      <a:pos x="179" y="49"/>
                    </a:cxn>
                    <a:cxn ang="0">
                      <a:pos x="203" y="71"/>
                    </a:cxn>
                    <a:cxn ang="0">
                      <a:pos x="217" y="78"/>
                    </a:cxn>
                    <a:cxn ang="0">
                      <a:pos x="208" y="85"/>
                    </a:cxn>
                    <a:cxn ang="0">
                      <a:pos x="217" y="96"/>
                    </a:cxn>
                    <a:cxn ang="0">
                      <a:pos x="224" y="108"/>
                    </a:cxn>
                    <a:cxn ang="0">
                      <a:pos x="233" y="113"/>
                    </a:cxn>
                    <a:cxn ang="0">
                      <a:pos x="237" y="118"/>
                    </a:cxn>
                    <a:cxn ang="0">
                      <a:pos x="242" y="119"/>
                    </a:cxn>
                    <a:cxn ang="0">
                      <a:pos x="247" y="124"/>
                    </a:cxn>
                    <a:cxn ang="0">
                      <a:pos x="255" y="126"/>
                    </a:cxn>
                    <a:cxn ang="0">
                      <a:pos x="250" y="133"/>
                    </a:cxn>
                    <a:cxn ang="0">
                      <a:pos x="247" y="133"/>
                    </a:cxn>
                    <a:cxn ang="0">
                      <a:pos x="239" y="127"/>
                    </a:cxn>
                    <a:cxn ang="0">
                      <a:pos x="227" y="127"/>
                    </a:cxn>
                    <a:cxn ang="0">
                      <a:pos x="210" y="116"/>
                    </a:cxn>
                    <a:cxn ang="0">
                      <a:pos x="206" y="113"/>
                    </a:cxn>
                    <a:cxn ang="0">
                      <a:pos x="175" y="92"/>
                    </a:cxn>
                    <a:cxn ang="0">
                      <a:pos x="158" y="103"/>
                    </a:cxn>
                    <a:cxn ang="0">
                      <a:pos x="156" y="113"/>
                    </a:cxn>
                    <a:cxn ang="0">
                      <a:pos x="139" y="113"/>
                    </a:cxn>
                    <a:cxn ang="0">
                      <a:pos x="113" y="100"/>
                    </a:cxn>
                    <a:cxn ang="0">
                      <a:pos x="107" y="102"/>
                    </a:cxn>
                    <a:cxn ang="0">
                      <a:pos x="98" y="102"/>
                    </a:cxn>
                    <a:cxn ang="0">
                      <a:pos x="90" y="99"/>
                    </a:cxn>
                    <a:cxn ang="0">
                      <a:pos x="101" y="90"/>
                    </a:cxn>
                    <a:cxn ang="0">
                      <a:pos x="96" y="71"/>
                    </a:cxn>
                    <a:cxn ang="0">
                      <a:pos x="77" y="59"/>
                    </a:cxn>
                    <a:cxn ang="0">
                      <a:pos x="53" y="54"/>
                    </a:cxn>
                    <a:cxn ang="0">
                      <a:pos x="37" y="45"/>
                    </a:cxn>
                    <a:cxn ang="0">
                      <a:pos x="37" y="41"/>
                    </a:cxn>
                    <a:cxn ang="0">
                      <a:pos x="30" y="49"/>
                    </a:cxn>
                    <a:cxn ang="0">
                      <a:pos x="26" y="48"/>
                    </a:cxn>
                    <a:cxn ang="0">
                      <a:pos x="24" y="38"/>
                    </a:cxn>
                    <a:cxn ang="0">
                      <a:pos x="16" y="33"/>
                    </a:cxn>
                    <a:cxn ang="0">
                      <a:pos x="38" y="25"/>
                    </a:cxn>
                    <a:cxn ang="0">
                      <a:pos x="35" y="25"/>
                    </a:cxn>
                    <a:cxn ang="0">
                      <a:pos x="23" y="27"/>
                    </a:cxn>
                    <a:cxn ang="0">
                      <a:pos x="16" y="26"/>
                    </a:cxn>
                    <a:cxn ang="0">
                      <a:pos x="14" y="22"/>
                    </a:cxn>
                    <a:cxn ang="0">
                      <a:pos x="0" y="12"/>
                    </a:cxn>
                    <a:cxn ang="0">
                      <a:pos x="6" y="8"/>
                    </a:cxn>
                    <a:cxn ang="0">
                      <a:pos x="23" y="0"/>
                    </a:cxn>
                    <a:cxn ang="0">
                      <a:pos x="44" y="9"/>
                    </a:cxn>
                    <a:cxn ang="0">
                      <a:pos x="44" y="25"/>
                    </a:cxn>
                    <a:cxn ang="0">
                      <a:pos x="50" y="29"/>
                    </a:cxn>
                    <a:cxn ang="0">
                      <a:pos x="59" y="38"/>
                    </a:cxn>
                    <a:cxn ang="0">
                      <a:pos x="67" y="30"/>
                    </a:cxn>
                    <a:cxn ang="0">
                      <a:pos x="78" y="25"/>
                    </a:cxn>
                    <a:cxn ang="0">
                      <a:pos x="92" y="14"/>
                    </a:cxn>
                    <a:cxn ang="0">
                      <a:pos x="98" y="17"/>
                    </a:cxn>
                    <a:cxn ang="0">
                      <a:pos x="109" y="25"/>
                    </a:cxn>
                    <a:cxn ang="0">
                      <a:pos x="121" y="25"/>
                    </a:cxn>
                    <a:cxn ang="0">
                      <a:pos x="130" y="29"/>
                    </a:cxn>
                    <a:cxn ang="0">
                      <a:pos x="130" y="30"/>
                    </a:cxn>
                    <a:cxn ang="0">
                      <a:pos x="128" y="28"/>
                    </a:cxn>
                  </a:cxnLst>
                  <a:rect l="0" t="0" r="r" b="b"/>
                  <a:pathLst>
                    <a:path w="255" h="133">
                      <a:moveTo>
                        <a:pt x="128" y="28"/>
                      </a:moveTo>
                      <a:cubicBezTo>
                        <a:pt x="133" y="33"/>
                        <a:pt x="149" y="39"/>
                        <a:pt x="160" y="39"/>
                      </a:cubicBezTo>
                      <a:cubicBezTo>
                        <a:pt x="165" y="39"/>
                        <a:pt x="168" y="45"/>
                        <a:pt x="173" y="45"/>
                      </a:cubicBezTo>
                      <a:cubicBezTo>
                        <a:pt x="173" y="48"/>
                        <a:pt x="176" y="49"/>
                        <a:pt x="179" y="49"/>
                      </a:cubicBezTo>
                      <a:cubicBezTo>
                        <a:pt x="193" y="54"/>
                        <a:pt x="192" y="66"/>
                        <a:pt x="203" y="71"/>
                      </a:cubicBezTo>
                      <a:cubicBezTo>
                        <a:pt x="207" y="73"/>
                        <a:pt x="217" y="68"/>
                        <a:pt x="217" y="78"/>
                      </a:cubicBezTo>
                      <a:cubicBezTo>
                        <a:pt x="217" y="83"/>
                        <a:pt x="208" y="81"/>
                        <a:pt x="208" y="85"/>
                      </a:cubicBezTo>
                      <a:cubicBezTo>
                        <a:pt x="208" y="87"/>
                        <a:pt x="216" y="95"/>
                        <a:pt x="217" y="96"/>
                      </a:cubicBezTo>
                      <a:cubicBezTo>
                        <a:pt x="221" y="100"/>
                        <a:pt x="220" y="103"/>
                        <a:pt x="224" y="108"/>
                      </a:cubicBezTo>
                      <a:cubicBezTo>
                        <a:pt x="225" y="111"/>
                        <a:pt x="230" y="113"/>
                        <a:pt x="233" y="113"/>
                      </a:cubicBezTo>
                      <a:cubicBezTo>
                        <a:pt x="235" y="113"/>
                        <a:pt x="236" y="116"/>
                        <a:pt x="237" y="118"/>
                      </a:cubicBezTo>
                      <a:cubicBezTo>
                        <a:pt x="238" y="120"/>
                        <a:pt x="240" y="118"/>
                        <a:pt x="242" y="119"/>
                      </a:cubicBezTo>
                      <a:cubicBezTo>
                        <a:pt x="245" y="119"/>
                        <a:pt x="246" y="122"/>
                        <a:pt x="247" y="124"/>
                      </a:cubicBezTo>
                      <a:cubicBezTo>
                        <a:pt x="247" y="126"/>
                        <a:pt x="254" y="125"/>
                        <a:pt x="255" y="126"/>
                      </a:cubicBezTo>
                      <a:cubicBezTo>
                        <a:pt x="253" y="127"/>
                        <a:pt x="250" y="130"/>
                        <a:pt x="250" y="133"/>
                      </a:cubicBezTo>
                      <a:cubicBezTo>
                        <a:pt x="249" y="133"/>
                        <a:pt x="248" y="133"/>
                        <a:pt x="247" y="133"/>
                      </a:cubicBezTo>
                      <a:cubicBezTo>
                        <a:pt x="246" y="133"/>
                        <a:pt x="240" y="128"/>
                        <a:pt x="239" y="127"/>
                      </a:cubicBezTo>
                      <a:cubicBezTo>
                        <a:pt x="227" y="127"/>
                        <a:pt x="227" y="127"/>
                        <a:pt x="227" y="127"/>
                      </a:cubicBezTo>
                      <a:cubicBezTo>
                        <a:pt x="221" y="126"/>
                        <a:pt x="210" y="121"/>
                        <a:pt x="210" y="116"/>
                      </a:cubicBezTo>
                      <a:cubicBezTo>
                        <a:pt x="210" y="115"/>
                        <a:pt x="207" y="114"/>
                        <a:pt x="206" y="113"/>
                      </a:cubicBezTo>
                      <a:cubicBezTo>
                        <a:pt x="197" y="104"/>
                        <a:pt x="189" y="92"/>
                        <a:pt x="175" y="92"/>
                      </a:cubicBezTo>
                      <a:cubicBezTo>
                        <a:pt x="164" y="92"/>
                        <a:pt x="165" y="100"/>
                        <a:pt x="158" y="103"/>
                      </a:cubicBezTo>
                      <a:cubicBezTo>
                        <a:pt x="160" y="108"/>
                        <a:pt x="156" y="110"/>
                        <a:pt x="156" y="113"/>
                      </a:cubicBezTo>
                      <a:cubicBezTo>
                        <a:pt x="146" y="113"/>
                        <a:pt x="144" y="113"/>
                        <a:pt x="139" y="113"/>
                      </a:cubicBezTo>
                      <a:cubicBezTo>
                        <a:pt x="128" y="113"/>
                        <a:pt x="125" y="100"/>
                        <a:pt x="113" y="100"/>
                      </a:cubicBezTo>
                      <a:cubicBezTo>
                        <a:pt x="112" y="100"/>
                        <a:pt x="107" y="100"/>
                        <a:pt x="107" y="102"/>
                      </a:cubicBezTo>
                      <a:cubicBezTo>
                        <a:pt x="98" y="102"/>
                        <a:pt x="98" y="102"/>
                        <a:pt x="98" y="102"/>
                      </a:cubicBezTo>
                      <a:cubicBezTo>
                        <a:pt x="94" y="102"/>
                        <a:pt x="90" y="102"/>
                        <a:pt x="90" y="99"/>
                      </a:cubicBezTo>
                      <a:cubicBezTo>
                        <a:pt x="90" y="93"/>
                        <a:pt x="99" y="91"/>
                        <a:pt x="101" y="90"/>
                      </a:cubicBezTo>
                      <a:cubicBezTo>
                        <a:pt x="95" y="84"/>
                        <a:pt x="98" y="78"/>
                        <a:pt x="96" y="71"/>
                      </a:cubicBezTo>
                      <a:cubicBezTo>
                        <a:pt x="94" y="66"/>
                        <a:pt x="82" y="61"/>
                        <a:pt x="77" y="59"/>
                      </a:cubicBezTo>
                      <a:cubicBezTo>
                        <a:pt x="72" y="56"/>
                        <a:pt x="60" y="54"/>
                        <a:pt x="53" y="54"/>
                      </a:cubicBezTo>
                      <a:cubicBezTo>
                        <a:pt x="47" y="54"/>
                        <a:pt x="44" y="43"/>
                        <a:pt x="37" y="45"/>
                      </a:cubicBezTo>
                      <a:cubicBezTo>
                        <a:pt x="37" y="41"/>
                        <a:pt x="37" y="41"/>
                        <a:pt x="37" y="41"/>
                      </a:cubicBezTo>
                      <a:cubicBezTo>
                        <a:pt x="36" y="44"/>
                        <a:pt x="34" y="49"/>
                        <a:pt x="30" y="49"/>
                      </a:cubicBezTo>
                      <a:cubicBezTo>
                        <a:pt x="29" y="49"/>
                        <a:pt x="26" y="49"/>
                        <a:pt x="26" y="48"/>
                      </a:cubicBezTo>
                      <a:cubicBezTo>
                        <a:pt x="24" y="43"/>
                        <a:pt x="26" y="41"/>
                        <a:pt x="24" y="38"/>
                      </a:cubicBezTo>
                      <a:cubicBezTo>
                        <a:pt x="22" y="34"/>
                        <a:pt x="17" y="36"/>
                        <a:pt x="16" y="33"/>
                      </a:cubicBezTo>
                      <a:cubicBezTo>
                        <a:pt x="22" y="29"/>
                        <a:pt x="35" y="30"/>
                        <a:pt x="38" y="25"/>
                      </a:cubicBezTo>
                      <a:cubicBezTo>
                        <a:pt x="35" y="25"/>
                        <a:pt x="35" y="25"/>
                        <a:pt x="35" y="25"/>
                      </a:cubicBezTo>
                      <a:cubicBezTo>
                        <a:pt x="30" y="26"/>
                        <a:pt x="27" y="27"/>
                        <a:pt x="23" y="27"/>
                      </a:cubicBezTo>
                      <a:cubicBezTo>
                        <a:pt x="20" y="27"/>
                        <a:pt x="19" y="26"/>
                        <a:pt x="16" y="26"/>
                      </a:cubicBezTo>
                      <a:cubicBezTo>
                        <a:pt x="15" y="25"/>
                        <a:pt x="14" y="23"/>
                        <a:pt x="14" y="22"/>
                      </a:cubicBezTo>
                      <a:cubicBezTo>
                        <a:pt x="11" y="15"/>
                        <a:pt x="0" y="18"/>
                        <a:pt x="0" y="12"/>
                      </a:cubicBezTo>
                      <a:cubicBezTo>
                        <a:pt x="0" y="9"/>
                        <a:pt x="4" y="8"/>
                        <a:pt x="6" y="8"/>
                      </a:cubicBezTo>
                      <a:cubicBezTo>
                        <a:pt x="12" y="8"/>
                        <a:pt x="15" y="0"/>
                        <a:pt x="23" y="0"/>
                      </a:cubicBezTo>
                      <a:cubicBezTo>
                        <a:pt x="30" y="0"/>
                        <a:pt x="36" y="7"/>
                        <a:pt x="44" y="9"/>
                      </a:cubicBezTo>
                      <a:cubicBezTo>
                        <a:pt x="44" y="15"/>
                        <a:pt x="44" y="22"/>
                        <a:pt x="44" y="25"/>
                      </a:cubicBezTo>
                      <a:cubicBezTo>
                        <a:pt x="44" y="27"/>
                        <a:pt x="46" y="29"/>
                        <a:pt x="50" y="29"/>
                      </a:cubicBezTo>
                      <a:cubicBezTo>
                        <a:pt x="50" y="31"/>
                        <a:pt x="56" y="38"/>
                        <a:pt x="59" y="38"/>
                      </a:cubicBezTo>
                      <a:cubicBezTo>
                        <a:pt x="62" y="38"/>
                        <a:pt x="66" y="31"/>
                        <a:pt x="67" y="30"/>
                      </a:cubicBezTo>
                      <a:cubicBezTo>
                        <a:pt x="71" y="27"/>
                        <a:pt x="71" y="26"/>
                        <a:pt x="78" y="25"/>
                      </a:cubicBezTo>
                      <a:cubicBezTo>
                        <a:pt x="82" y="23"/>
                        <a:pt x="87" y="15"/>
                        <a:pt x="92" y="14"/>
                      </a:cubicBezTo>
                      <a:cubicBezTo>
                        <a:pt x="93" y="17"/>
                        <a:pt x="96" y="16"/>
                        <a:pt x="98" y="17"/>
                      </a:cubicBezTo>
                      <a:cubicBezTo>
                        <a:pt x="103" y="18"/>
                        <a:pt x="106" y="24"/>
                        <a:pt x="109" y="25"/>
                      </a:cubicBezTo>
                      <a:cubicBezTo>
                        <a:pt x="121" y="25"/>
                        <a:pt x="121" y="25"/>
                        <a:pt x="121" y="25"/>
                      </a:cubicBezTo>
                      <a:cubicBezTo>
                        <a:pt x="123" y="27"/>
                        <a:pt x="128" y="29"/>
                        <a:pt x="130" y="29"/>
                      </a:cubicBezTo>
                      <a:cubicBezTo>
                        <a:pt x="130" y="30"/>
                        <a:pt x="130" y="30"/>
                        <a:pt x="130" y="30"/>
                      </a:cubicBezTo>
                      <a:lnTo>
                        <a:pt x="128" y="28"/>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nvGrpSpPr>
                <p:cNvPr id="491" name="Group 361">
                  <a:extLst>
                    <a:ext uri="{FF2B5EF4-FFF2-40B4-BE49-F238E27FC236}">
                      <a16:creationId xmlns:a16="http://schemas.microsoft.com/office/drawing/2014/main" id="{EC80B548-3EA3-44AB-859C-B958BBFF1467}"/>
                    </a:ext>
                  </a:extLst>
                </p:cNvPr>
                <p:cNvGrpSpPr/>
                <p:nvPr/>
              </p:nvGrpSpPr>
              <p:grpSpPr>
                <a:xfrm>
                  <a:off x="6275388" y="2917825"/>
                  <a:ext cx="966788" cy="806451"/>
                  <a:chOff x="6275388" y="2917825"/>
                  <a:chExt cx="966788" cy="806451"/>
                </a:xfrm>
                <a:grpFill/>
              </p:grpSpPr>
              <p:sp>
                <p:nvSpPr>
                  <p:cNvPr id="492" name="Freeform 7">
                    <a:extLst>
                      <a:ext uri="{FF2B5EF4-FFF2-40B4-BE49-F238E27FC236}">
                        <a16:creationId xmlns:a16="http://schemas.microsoft.com/office/drawing/2014/main" id="{FF350A42-BFE7-4F59-91F6-8FD5DB3856F6}"/>
                      </a:ext>
                    </a:extLst>
                  </p:cNvPr>
                  <p:cNvSpPr>
                    <a:spLocks/>
                  </p:cNvSpPr>
                  <p:nvPr/>
                </p:nvSpPr>
                <p:spPr bwMode="auto">
                  <a:xfrm>
                    <a:off x="6623050" y="2968625"/>
                    <a:ext cx="11113" cy="25400"/>
                  </a:xfrm>
                  <a:custGeom>
                    <a:avLst/>
                    <a:gdLst/>
                    <a:ahLst/>
                    <a:cxnLst>
                      <a:cxn ang="0">
                        <a:pos x="7" y="0"/>
                      </a:cxn>
                      <a:cxn ang="0">
                        <a:pos x="8" y="5"/>
                      </a:cxn>
                      <a:cxn ang="0">
                        <a:pos x="5" y="9"/>
                      </a:cxn>
                      <a:cxn ang="0">
                        <a:pos x="2" y="19"/>
                      </a:cxn>
                      <a:cxn ang="0">
                        <a:pos x="0" y="15"/>
                      </a:cxn>
                      <a:cxn ang="0">
                        <a:pos x="4" y="8"/>
                      </a:cxn>
                      <a:cxn ang="0">
                        <a:pos x="7" y="0"/>
                      </a:cxn>
                    </a:cxnLst>
                    <a:rect l="0" t="0" r="r" b="b"/>
                    <a:pathLst>
                      <a:path w="8" h="19">
                        <a:moveTo>
                          <a:pt x="7" y="0"/>
                        </a:moveTo>
                        <a:cubicBezTo>
                          <a:pt x="7" y="4"/>
                          <a:pt x="8" y="2"/>
                          <a:pt x="8" y="5"/>
                        </a:cubicBezTo>
                        <a:cubicBezTo>
                          <a:pt x="8" y="8"/>
                          <a:pt x="7" y="9"/>
                          <a:pt x="5" y="9"/>
                        </a:cubicBezTo>
                        <a:cubicBezTo>
                          <a:pt x="5" y="14"/>
                          <a:pt x="6" y="19"/>
                          <a:pt x="2" y="19"/>
                        </a:cubicBezTo>
                        <a:cubicBezTo>
                          <a:pt x="1" y="19"/>
                          <a:pt x="0" y="16"/>
                          <a:pt x="0" y="15"/>
                        </a:cubicBezTo>
                        <a:cubicBezTo>
                          <a:pt x="0" y="11"/>
                          <a:pt x="4" y="10"/>
                          <a:pt x="4" y="8"/>
                        </a:cubicBezTo>
                        <a:cubicBezTo>
                          <a:pt x="4" y="4"/>
                          <a:pt x="3" y="0"/>
                          <a:pt x="7"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3" name="Freeform 8">
                    <a:extLst>
                      <a:ext uri="{FF2B5EF4-FFF2-40B4-BE49-F238E27FC236}">
                        <a16:creationId xmlns:a16="http://schemas.microsoft.com/office/drawing/2014/main" id="{831226F7-969E-4646-B5E1-08661B1F73B0}"/>
                      </a:ext>
                    </a:extLst>
                  </p:cNvPr>
                  <p:cNvSpPr>
                    <a:spLocks/>
                  </p:cNvSpPr>
                  <p:nvPr/>
                </p:nvSpPr>
                <p:spPr bwMode="auto">
                  <a:xfrm>
                    <a:off x="6867525" y="2944813"/>
                    <a:ext cx="65088" cy="38100"/>
                  </a:xfrm>
                  <a:custGeom>
                    <a:avLst/>
                    <a:gdLst/>
                    <a:ahLst/>
                    <a:cxnLst>
                      <a:cxn ang="0">
                        <a:pos x="13" y="27"/>
                      </a:cxn>
                      <a:cxn ang="0">
                        <a:pos x="0" y="18"/>
                      </a:cxn>
                      <a:cxn ang="0">
                        <a:pos x="13" y="18"/>
                      </a:cxn>
                      <a:cxn ang="0">
                        <a:pos x="18" y="17"/>
                      </a:cxn>
                      <a:cxn ang="0">
                        <a:pos x="35" y="13"/>
                      </a:cxn>
                      <a:cxn ang="0">
                        <a:pos x="45" y="0"/>
                      </a:cxn>
                      <a:cxn ang="0">
                        <a:pos x="49" y="7"/>
                      </a:cxn>
                      <a:cxn ang="0">
                        <a:pos x="40" y="22"/>
                      </a:cxn>
                      <a:cxn ang="0">
                        <a:pos x="19" y="29"/>
                      </a:cxn>
                      <a:cxn ang="0">
                        <a:pos x="11" y="25"/>
                      </a:cxn>
                      <a:cxn ang="0">
                        <a:pos x="13" y="27"/>
                      </a:cxn>
                    </a:cxnLst>
                    <a:rect l="0" t="0" r="r" b="b"/>
                    <a:pathLst>
                      <a:path w="49" h="29">
                        <a:moveTo>
                          <a:pt x="13" y="27"/>
                        </a:moveTo>
                        <a:cubicBezTo>
                          <a:pt x="9" y="22"/>
                          <a:pt x="1" y="24"/>
                          <a:pt x="0" y="18"/>
                        </a:cubicBezTo>
                        <a:cubicBezTo>
                          <a:pt x="13" y="18"/>
                          <a:pt x="13" y="18"/>
                          <a:pt x="13" y="18"/>
                        </a:cubicBezTo>
                        <a:cubicBezTo>
                          <a:pt x="14" y="18"/>
                          <a:pt x="18" y="17"/>
                          <a:pt x="18" y="17"/>
                        </a:cubicBezTo>
                        <a:cubicBezTo>
                          <a:pt x="25" y="14"/>
                          <a:pt x="31" y="15"/>
                          <a:pt x="35" y="13"/>
                        </a:cubicBezTo>
                        <a:cubicBezTo>
                          <a:pt x="41" y="10"/>
                          <a:pt x="39" y="0"/>
                          <a:pt x="45" y="0"/>
                        </a:cubicBezTo>
                        <a:cubicBezTo>
                          <a:pt x="48" y="0"/>
                          <a:pt x="49" y="4"/>
                          <a:pt x="49" y="7"/>
                        </a:cubicBezTo>
                        <a:cubicBezTo>
                          <a:pt x="49" y="16"/>
                          <a:pt x="40" y="14"/>
                          <a:pt x="40" y="22"/>
                        </a:cubicBezTo>
                        <a:cubicBezTo>
                          <a:pt x="32" y="24"/>
                          <a:pt x="28" y="29"/>
                          <a:pt x="19" y="29"/>
                        </a:cubicBezTo>
                        <a:cubicBezTo>
                          <a:pt x="17" y="29"/>
                          <a:pt x="11" y="26"/>
                          <a:pt x="11" y="25"/>
                        </a:cubicBezTo>
                        <a:lnTo>
                          <a:pt x="13" y="2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4" name="Freeform 10">
                    <a:extLst>
                      <a:ext uri="{FF2B5EF4-FFF2-40B4-BE49-F238E27FC236}">
                        <a16:creationId xmlns:a16="http://schemas.microsoft.com/office/drawing/2014/main" id="{FA6074A3-9ADF-4C16-AF9B-ADDED983218F}"/>
                      </a:ext>
                    </a:extLst>
                  </p:cNvPr>
                  <p:cNvSpPr>
                    <a:spLocks/>
                  </p:cNvSpPr>
                  <p:nvPr/>
                </p:nvSpPr>
                <p:spPr bwMode="auto">
                  <a:xfrm>
                    <a:off x="6911975" y="2917825"/>
                    <a:ext cx="34925" cy="34925"/>
                  </a:xfrm>
                  <a:custGeom>
                    <a:avLst/>
                    <a:gdLst/>
                    <a:ahLst/>
                    <a:cxnLst>
                      <a:cxn ang="0">
                        <a:pos x="23" y="25"/>
                      </a:cxn>
                      <a:cxn ang="0">
                        <a:pos x="19" y="17"/>
                      </a:cxn>
                      <a:cxn ang="0">
                        <a:pos x="8" y="6"/>
                      </a:cxn>
                      <a:cxn ang="0">
                        <a:pos x="0" y="0"/>
                      </a:cxn>
                      <a:cxn ang="0">
                        <a:pos x="18" y="13"/>
                      </a:cxn>
                      <a:cxn ang="0">
                        <a:pos x="26" y="22"/>
                      </a:cxn>
                      <a:cxn ang="0">
                        <a:pos x="26" y="25"/>
                      </a:cxn>
                      <a:cxn ang="0">
                        <a:pos x="23" y="25"/>
                      </a:cxn>
                    </a:cxnLst>
                    <a:rect l="0" t="0" r="r" b="b"/>
                    <a:pathLst>
                      <a:path w="26" h="26">
                        <a:moveTo>
                          <a:pt x="23" y="25"/>
                        </a:moveTo>
                        <a:cubicBezTo>
                          <a:pt x="18" y="24"/>
                          <a:pt x="18" y="21"/>
                          <a:pt x="19" y="17"/>
                        </a:cubicBezTo>
                        <a:cubicBezTo>
                          <a:pt x="13" y="14"/>
                          <a:pt x="14" y="9"/>
                          <a:pt x="8" y="6"/>
                        </a:cubicBezTo>
                        <a:cubicBezTo>
                          <a:pt x="5" y="4"/>
                          <a:pt x="2" y="4"/>
                          <a:pt x="0" y="0"/>
                        </a:cubicBezTo>
                        <a:cubicBezTo>
                          <a:pt x="9" y="3"/>
                          <a:pt x="13" y="8"/>
                          <a:pt x="18" y="13"/>
                        </a:cubicBezTo>
                        <a:cubicBezTo>
                          <a:pt x="21" y="17"/>
                          <a:pt x="26" y="16"/>
                          <a:pt x="26" y="22"/>
                        </a:cubicBezTo>
                        <a:cubicBezTo>
                          <a:pt x="26" y="23"/>
                          <a:pt x="26" y="24"/>
                          <a:pt x="26" y="25"/>
                        </a:cubicBezTo>
                        <a:cubicBezTo>
                          <a:pt x="25" y="25"/>
                          <a:pt x="24" y="26"/>
                          <a:pt x="23" y="2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5" name="Freeform 11">
                    <a:extLst>
                      <a:ext uri="{FF2B5EF4-FFF2-40B4-BE49-F238E27FC236}">
                        <a16:creationId xmlns:a16="http://schemas.microsoft.com/office/drawing/2014/main" id="{E5035178-254C-4FA8-AC82-8C3F225773BE}"/>
                      </a:ext>
                    </a:extLst>
                  </p:cNvPr>
                  <p:cNvSpPr>
                    <a:spLocks/>
                  </p:cNvSpPr>
                  <p:nvPr/>
                </p:nvSpPr>
                <p:spPr bwMode="auto">
                  <a:xfrm>
                    <a:off x="6972300" y="2967038"/>
                    <a:ext cx="17463" cy="20638"/>
                  </a:xfrm>
                  <a:custGeom>
                    <a:avLst/>
                    <a:gdLst/>
                    <a:ahLst/>
                    <a:cxnLst>
                      <a:cxn ang="0">
                        <a:pos x="7" y="9"/>
                      </a:cxn>
                      <a:cxn ang="0">
                        <a:pos x="1" y="0"/>
                      </a:cxn>
                      <a:cxn ang="0">
                        <a:pos x="13" y="12"/>
                      </a:cxn>
                      <a:cxn ang="0">
                        <a:pos x="10" y="16"/>
                      </a:cxn>
                      <a:cxn ang="0">
                        <a:pos x="7" y="13"/>
                      </a:cxn>
                      <a:cxn ang="0">
                        <a:pos x="7" y="9"/>
                      </a:cxn>
                    </a:cxnLst>
                    <a:rect l="0" t="0" r="r" b="b"/>
                    <a:pathLst>
                      <a:path w="13" h="16">
                        <a:moveTo>
                          <a:pt x="7" y="9"/>
                        </a:moveTo>
                        <a:cubicBezTo>
                          <a:pt x="2" y="9"/>
                          <a:pt x="0" y="4"/>
                          <a:pt x="1" y="0"/>
                        </a:cubicBezTo>
                        <a:cubicBezTo>
                          <a:pt x="4" y="1"/>
                          <a:pt x="13" y="11"/>
                          <a:pt x="13" y="12"/>
                        </a:cubicBezTo>
                        <a:cubicBezTo>
                          <a:pt x="13" y="14"/>
                          <a:pt x="11" y="16"/>
                          <a:pt x="10" y="16"/>
                        </a:cubicBezTo>
                        <a:cubicBezTo>
                          <a:pt x="9" y="16"/>
                          <a:pt x="7" y="14"/>
                          <a:pt x="7" y="13"/>
                        </a:cubicBezTo>
                        <a:cubicBezTo>
                          <a:pt x="7" y="12"/>
                          <a:pt x="7" y="11"/>
                          <a:pt x="7" y="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6" name="Freeform 12">
                    <a:extLst>
                      <a:ext uri="{FF2B5EF4-FFF2-40B4-BE49-F238E27FC236}">
                        <a16:creationId xmlns:a16="http://schemas.microsoft.com/office/drawing/2014/main" id="{8627C25D-9BE1-4601-8FCE-F11463B1CDCE}"/>
                      </a:ext>
                    </a:extLst>
                  </p:cNvPr>
                  <p:cNvSpPr>
                    <a:spLocks/>
                  </p:cNvSpPr>
                  <p:nvPr/>
                </p:nvSpPr>
                <p:spPr bwMode="auto">
                  <a:xfrm>
                    <a:off x="7086600" y="3046413"/>
                    <a:ext cx="9525" cy="11113"/>
                  </a:xfrm>
                  <a:custGeom>
                    <a:avLst/>
                    <a:gdLst/>
                    <a:ahLst/>
                    <a:cxnLst>
                      <a:cxn ang="0">
                        <a:pos x="7" y="6"/>
                      </a:cxn>
                      <a:cxn ang="0">
                        <a:pos x="7" y="9"/>
                      </a:cxn>
                      <a:cxn ang="0">
                        <a:pos x="0" y="0"/>
                      </a:cxn>
                      <a:cxn ang="0">
                        <a:pos x="7" y="6"/>
                      </a:cxn>
                    </a:cxnLst>
                    <a:rect l="0" t="0" r="r" b="b"/>
                    <a:pathLst>
                      <a:path w="7" h="9">
                        <a:moveTo>
                          <a:pt x="7" y="6"/>
                        </a:moveTo>
                        <a:cubicBezTo>
                          <a:pt x="7" y="7"/>
                          <a:pt x="7" y="8"/>
                          <a:pt x="7" y="9"/>
                        </a:cubicBezTo>
                        <a:cubicBezTo>
                          <a:pt x="3" y="9"/>
                          <a:pt x="0" y="2"/>
                          <a:pt x="0" y="0"/>
                        </a:cubicBezTo>
                        <a:cubicBezTo>
                          <a:pt x="4" y="2"/>
                          <a:pt x="7" y="3"/>
                          <a:pt x="7"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7" name="Freeform 13">
                    <a:extLst>
                      <a:ext uri="{FF2B5EF4-FFF2-40B4-BE49-F238E27FC236}">
                        <a16:creationId xmlns:a16="http://schemas.microsoft.com/office/drawing/2014/main" id="{E492FF11-EC8B-459B-BBAE-9BAD2D1157FB}"/>
                      </a:ext>
                    </a:extLst>
                  </p:cNvPr>
                  <p:cNvSpPr>
                    <a:spLocks/>
                  </p:cNvSpPr>
                  <p:nvPr/>
                </p:nvSpPr>
                <p:spPr bwMode="auto">
                  <a:xfrm>
                    <a:off x="7061200" y="3036888"/>
                    <a:ext cx="20638" cy="9525"/>
                  </a:xfrm>
                  <a:custGeom>
                    <a:avLst/>
                    <a:gdLst/>
                    <a:ahLst/>
                    <a:cxnLst>
                      <a:cxn ang="0">
                        <a:pos x="15" y="6"/>
                      </a:cxn>
                      <a:cxn ang="0">
                        <a:pos x="12" y="7"/>
                      </a:cxn>
                      <a:cxn ang="0">
                        <a:pos x="0" y="0"/>
                      </a:cxn>
                      <a:cxn ang="0">
                        <a:pos x="15" y="6"/>
                      </a:cxn>
                    </a:cxnLst>
                    <a:rect l="0" t="0" r="r" b="b"/>
                    <a:pathLst>
                      <a:path w="15" h="7">
                        <a:moveTo>
                          <a:pt x="15" y="6"/>
                        </a:moveTo>
                        <a:cubicBezTo>
                          <a:pt x="14" y="6"/>
                          <a:pt x="13" y="7"/>
                          <a:pt x="12" y="7"/>
                        </a:cubicBezTo>
                        <a:cubicBezTo>
                          <a:pt x="7" y="7"/>
                          <a:pt x="0" y="5"/>
                          <a:pt x="0" y="0"/>
                        </a:cubicBezTo>
                        <a:cubicBezTo>
                          <a:pt x="7" y="0"/>
                          <a:pt x="11" y="1"/>
                          <a:pt x="15"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8" name="Freeform 14">
                    <a:extLst>
                      <a:ext uri="{FF2B5EF4-FFF2-40B4-BE49-F238E27FC236}">
                        <a16:creationId xmlns:a16="http://schemas.microsoft.com/office/drawing/2014/main" id="{A626BFC3-52BD-485C-AB1E-EB76F906911E}"/>
                      </a:ext>
                    </a:extLst>
                  </p:cNvPr>
                  <p:cNvSpPr>
                    <a:spLocks/>
                  </p:cNvSpPr>
                  <p:nvPr/>
                </p:nvSpPr>
                <p:spPr bwMode="auto">
                  <a:xfrm>
                    <a:off x="7064375" y="3013075"/>
                    <a:ext cx="17463" cy="19050"/>
                  </a:xfrm>
                  <a:custGeom>
                    <a:avLst/>
                    <a:gdLst/>
                    <a:ahLst/>
                    <a:cxnLst>
                      <a:cxn ang="0">
                        <a:pos x="13" y="14"/>
                      </a:cxn>
                      <a:cxn ang="0">
                        <a:pos x="0" y="0"/>
                      </a:cxn>
                      <a:cxn ang="0">
                        <a:pos x="13" y="14"/>
                      </a:cxn>
                    </a:cxnLst>
                    <a:rect l="0" t="0" r="r" b="b"/>
                    <a:pathLst>
                      <a:path w="13" h="14">
                        <a:moveTo>
                          <a:pt x="13" y="14"/>
                        </a:moveTo>
                        <a:cubicBezTo>
                          <a:pt x="9" y="14"/>
                          <a:pt x="1" y="3"/>
                          <a:pt x="0" y="0"/>
                        </a:cubicBezTo>
                        <a:cubicBezTo>
                          <a:pt x="6" y="3"/>
                          <a:pt x="11" y="7"/>
                          <a:pt x="13" y="1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99" name="Freeform 15">
                    <a:extLst>
                      <a:ext uri="{FF2B5EF4-FFF2-40B4-BE49-F238E27FC236}">
                        <a16:creationId xmlns:a16="http://schemas.microsoft.com/office/drawing/2014/main" id="{14D9F615-A2FE-4A60-8C03-AA27997CEA8E}"/>
                      </a:ext>
                    </a:extLst>
                  </p:cNvPr>
                  <p:cNvSpPr>
                    <a:spLocks/>
                  </p:cNvSpPr>
                  <p:nvPr/>
                </p:nvSpPr>
                <p:spPr bwMode="auto">
                  <a:xfrm>
                    <a:off x="7027863" y="2998788"/>
                    <a:ext cx="23813" cy="14288"/>
                  </a:xfrm>
                  <a:custGeom>
                    <a:avLst/>
                    <a:gdLst/>
                    <a:ahLst/>
                    <a:cxnLst>
                      <a:cxn ang="0">
                        <a:pos x="2" y="0"/>
                      </a:cxn>
                      <a:cxn ang="0">
                        <a:pos x="17" y="9"/>
                      </a:cxn>
                      <a:cxn ang="0">
                        <a:pos x="14" y="10"/>
                      </a:cxn>
                      <a:cxn ang="0">
                        <a:pos x="0" y="1"/>
                      </a:cxn>
                      <a:cxn ang="0">
                        <a:pos x="1" y="1"/>
                      </a:cxn>
                      <a:cxn ang="0">
                        <a:pos x="2" y="0"/>
                      </a:cxn>
                    </a:cxnLst>
                    <a:rect l="0" t="0" r="r" b="b"/>
                    <a:pathLst>
                      <a:path w="17" h="10">
                        <a:moveTo>
                          <a:pt x="2" y="0"/>
                        </a:moveTo>
                        <a:cubicBezTo>
                          <a:pt x="6" y="2"/>
                          <a:pt x="15" y="5"/>
                          <a:pt x="17" y="9"/>
                        </a:cubicBezTo>
                        <a:cubicBezTo>
                          <a:pt x="17" y="9"/>
                          <a:pt x="15" y="10"/>
                          <a:pt x="14" y="10"/>
                        </a:cubicBezTo>
                        <a:cubicBezTo>
                          <a:pt x="10" y="10"/>
                          <a:pt x="0" y="6"/>
                          <a:pt x="0" y="1"/>
                        </a:cubicBezTo>
                        <a:cubicBezTo>
                          <a:pt x="1" y="1"/>
                          <a:pt x="1" y="1"/>
                          <a:pt x="1" y="1"/>
                        </a:cubicBezTo>
                        <a:lnTo>
                          <a:pt x="2"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0" name="Freeform 16">
                    <a:extLst>
                      <a:ext uri="{FF2B5EF4-FFF2-40B4-BE49-F238E27FC236}">
                        <a16:creationId xmlns:a16="http://schemas.microsoft.com/office/drawing/2014/main" id="{46420B48-8A2D-4250-8C72-A7C8D87322D4}"/>
                      </a:ext>
                    </a:extLst>
                  </p:cNvPr>
                  <p:cNvSpPr>
                    <a:spLocks/>
                  </p:cNvSpPr>
                  <p:nvPr/>
                </p:nvSpPr>
                <p:spPr bwMode="auto">
                  <a:xfrm>
                    <a:off x="7002463" y="2984500"/>
                    <a:ext cx="14288" cy="7938"/>
                  </a:xfrm>
                  <a:custGeom>
                    <a:avLst/>
                    <a:gdLst/>
                    <a:ahLst/>
                    <a:cxnLst>
                      <a:cxn ang="0">
                        <a:pos x="0" y="0"/>
                      </a:cxn>
                      <a:cxn ang="0">
                        <a:pos x="11" y="6"/>
                      </a:cxn>
                      <a:cxn ang="0">
                        <a:pos x="7" y="6"/>
                      </a:cxn>
                      <a:cxn ang="0">
                        <a:pos x="0" y="2"/>
                      </a:cxn>
                      <a:cxn ang="0">
                        <a:pos x="3" y="1"/>
                      </a:cxn>
                      <a:cxn ang="0">
                        <a:pos x="0" y="0"/>
                      </a:cxn>
                    </a:cxnLst>
                    <a:rect l="0" t="0" r="r" b="b"/>
                    <a:pathLst>
                      <a:path w="11" h="6">
                        <a:moveTo>
                          <a:pt x="0" y="0"/>
                        </a:moveTo>
                        <a:cubicBezTo>
                          <a:pt x="5" y="3"/>
                          <a:pt x="8" y="2"/>
                          <a:pt x="11" y="6"/>
                        </a:cubicBezTo>
                        <a:cubicBezTo>
                          <a:pt x="7" y="6"/>
                          <a:pt x="7" y="6"/>
                          <a:pt x="7" y="6"/>
                        </a:cubicBezTo>
                        <a:cubicBezTo>
                          <a:pt x="0" y="2"/>
                          <a:pt x="0" y="2"/>
                          <a:pt x="0" y="2"/>
                        </a:cubicBezTo>
                        <a:cubicBezTo>
                          <a:pt x="1" y="2"/>
                          <a:pt x="3" y="2"/>
                          <a:pt x="3" y="1"/>
                        </a:cubicBezTo>
                        <a:lnTo>
                          <a:pt x="0"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1" name="Freeform 17">
                    <a:extLst>
                      <a:ext uri="{FF2B5EF4-FFF2-40B4-BE49-F238E27FC236}">
                        <a16:creationId xmlns:a16="http://schemas.microsoft.com/office/drawing/2014/main" id="{693031E2-3B98-4296-9F1A-0B5BF4E0ADCA}"/>
                      </a:ext>
                    </a:extLst>
                  </p:cNvPr>
                  <p:cNvSpPr>
                    <a:spLocks/>
                  </p:cNvSpPr>
                  <p:nvPr/>
                </p:nvSpPr>
                <p:spPr bwMode="auto">
                  <a:xfrm>
                    <a:off x="6800850" y="3594100"/>
                    <a:ext cx="63500" cy="65088"/>
                  </a:xfrm>
                  <a:custGeom>
                    <a:avLst/>
                    <a:gdLst/>
                    <a:ahLst/>
                    <a:cxnLst>
                      <a:cxn ang="0">
                        <a:pos x="24" y="7"/>
                      </a:cxn>
                      <a:cxn ang="0">
                        <a:pos x="43" y="3"/>
                      </a:cxn>
                      <a:cxn ang="0">
                        <a:pos x="48" y="16"/>
                      </a:cxn>
                      <a:cxn ang="0">
                        <a:pos x="27" y="49"/>
                      </a:cxn>
                      <a:cxn ang="0">
                        <a:pos x="0" y="7"/>
                      </a:cxn>
                      <a:cxn ang="0">
                        <a:pos x="24" y="7"/>
                      </a:cxn>
                    </a:cxnLst>
                    <a:rect l="0" t="0" r="r" b="b"/>
                    <a:pathLst>
                      <a:path w="48" h="49">
                        <a:moveTo>
                          <a:pt x="24" y="7"/>
                        </a:moveTo>
                        <a:cubicBezTo>
                          <a:pt x="30" y="7"/>
                          <a:pt x="37" y="5"/>
                          <a:pt x="43" y="3"/>
                        </a:cubicBezTo>
                        <a:cubicBezTo>
                          <a:pt x="45" y="8"/>
                          <a:pt x="48" y="11"/>
                          <a:pt x="48" y="16"/>
                        </a:cubicBezTo>
                        <a:cubicBezTo>
                          <a:pt x="48" y="26"/>
                          <a:pt x="36" y="49"/>
                          <a:pt x="27" y="49"/>
                        </a:cubicBezTo>
                        <a:cubicBezTo>
                          <a:pt x="14" y="49"/>
                          <a:pt x="0" y="16"/>
                          <a:pt x="0" y="7"/>
                        </a:cubicBezTo>
                        <a:cubicBezTo>
                          <a:pt x="0" y="0"/>
                          <a:pt x="24" y="7"/>
                          <a:pt x="24" y="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2" name="Freeform 18">
                    <a:extLst>
                      <a:ext uri="{FF2B5EF4-FFF2-40B4-BE49-F238E27FC236}">
                        <a16:creationId xmlns:a16="http://schemas.microsoft.com/office/drawing/2014/main" id="{6566C8A1-F55E-471E-8D00-58E5321521AE}"/>
                      </a:ext>
                    </a:extLst>
                  </p:cNvPr>
                  <p:cNvSpPr>
                    <a:spLocks/>
                  </p:cNvSpPr>
                  <p:nvPr/>
                </p:nvSpPr>
                <p:spPr bwMode="auto">
                  <a:xfrm>
                    <a:off x="6275388" y="3057525"/>
                    <a:ext cx="676275" cy="509588"/>
                  </a:xfrm>
                  <a:custGeom>
                    <a:avLst/>
                    <a:gdLst/>
                    <a:ahLst/>
                    <a:cxnLst>
                      <a:cxn ang="0">
                        <a:pos x="508" y="232"/>
                      </a:cxn>
                      <a:cxn ang="0">
                        <a:pos x="501" y="272"/>
                      </a:cxn>
                      <a:cxn ang="0">
                        <a:pos x="478" y="312"/>
                      </a:cxn>
                      <a:cxn ang="0">
                        <a:pos x="465" y="351"/>
                      </a:cxn>
                      <a:cxn ang="0">
                        <a:pos x="398" y="370"/>
                      </a:cxn>
                      <a:cxn ang="0">
                        <a:pos x="335" y="350"/>
                      </a:cxn>
                      <a:cxn ang="0">
                        <a:pos x="329" y="330"/>
                      </a:cxn>
                      <a:cxn ang="0">
                        <a:pos x="314" y="333"/>
                      </a:cxn>
                      <a:cxn ang="0">
                        <a:pos x="313" y="315"/>
                      </a:cxn>
                      <a:cxn ang="0">
                        <a:pos x="301" y="329"/>
                      </a:cxn>
                      <a:cxn ang="0">
                        <a:pos x="310" y="292"/>
                      </a:cxn>
                      <a:cxn ang="0">
                        <a:pos x="278" y="315"/>
                      </a:cxn>
                      <a:cxn ang="0">
                        <a:pos x="214" y="276"/>
                      </a:cxn>
                      <a:cxn ang="0">
                        <a:pos x="131" y="308"/>
                      </a:cxn>
                      <a:cxn ang="0">
                        <a:pos x="93" y="311"/>
                      </a:cxn>
                      <a:cxn ang="0">
                        <a:pos x="22" y="310"/>
                      </a:cxn>
                      <a:cxn ang="0">
                        <a:pos x="23" y="262"/>
                      </a:cxn>
                      <a:cxn ang="0">
                        <a:pos x="2" y="204"/>
                      </a:cxn>
                      <a:cxn ang="0">
                        <a:pos x="9" y="204"/>
                      </a:cxn>
                      <a:cxn ang="0">
                        <a:pos x="3" y="176"/>
                      </a:cxn>
                      <a:cxn ang="0">
                        <a:pos x="8" y="145"/>
                      </a:cxn>
                      <a:cxn ang="0">
                        <a:pos x="32" y="132"/>
                      </a:cxn>
                      <a:cxn ang="0">
                        <a:pos x="114" y="95"/>
                      </a:cxn>
                      <a:cxn ang="0">
                        <a:pos x="119" y="76"/>
                      </a:cxn>
                      <a:cxn ang="0">
                        <a:pos x="131" y="71"/>
                      </a:cxn>
                      <a:cxn ang="0">
                        <a:pos x="150" y="50"/>
                      </a:cxn>
                      <a:cxn ang="0">
                        <a:pos x="187" y="58"/>
                      </a:cxn>
                      <a:cxn ang="0">
                        <a:pos x="203" y="56"/>
                      </a:cxn>
                      <a:cxn ang="0">
                        <a:pos x="211" y="30"/>
                      </a:cxn>
                      <a:cxn ang="0">
                        <a:pos x="244" y="17"/>
                      </a:cxn>
                      <a:cxn ang="0">
                        <a:pos x="276" y="19"/>
                      </a:cxn>
                      <a:cxn ang="0">
                        <a:pos x="297" y="23"/>
                      </a:cxn>
                      <a:cxn ang="0">
                        <a:pos x="281" y="54"/>
                      </a:cxn>
                      <a:cxn ang="0">
                        <a:pos x="295" y="68"/>
                      </a:cxn>
                      <a:cxn ang="0">
                        <a:pos x="341" y="90"/>
                      </a:cxn>
                      <a:cxn ang="0">
                        <a:pos x="359" y="15"/>
                      </a:cxn>
                      <a:cxn ang="0">
                        <a:pos x="381" y="28"/>
                      </a:cxn>
                      <a:cxn ang="0">
                        <a:pos x="400" y="50"/>
                      </a:cxn>
                      <a:cxn ang="0">
                        <a:pos x="419" y="104"/>
                      </a:cxn>
                      <a:cxn ang="0">
                        <a:pos x="457" y="146"/>
                      </a:cxn>
                      <a:cxn ang="0">
                        <a:pos x="497" y="185"/>
                      </a:cxn>
                    </a:cxnLst>
                    <a:rect l="0" t="0" r="r" b="b"/>
                    <a:pathLst>
                      <a:path w="508" h="383">
                        <a:moveTo>
                          <a:pt x="496" y="186"/>
                        </a:moveTo>
                        <a:cubicBezTo>
                          <a:pt x="503" y="195"/>
                          <a:pt x="508" y="219"/>
                          <a:pt x="508" y="232"/>
                        </a:cubicBezTo>
                        <a:cubicBezTo>
                          <a:pt x="508" y="242"/>
                          <a:pt x="505" y="256"/>
                          <a:pt x="501" y="260"/>
                        </a:cubicBezTo>
                        <a:cubicBezTo>
                          <a:pt x="501" y="272"/>
                          <a:pt x="501" y="272"/>
                          <a:pt x="501" y="272"/>
                        </a:cubicBezTo>
                        <a:cubicBezTo>
                          <a:pt x="499" y="276"/>
                          <a:pt x="500" y="277"/>
                          <a:pt x="498" y="281"/>
                        </a:cubicBezTo>
                        <a:cubicBezTo>
                          <a:pt x="490" y="293"/>
                          <a:pt x="482" y="298"/>
                          <a:pt x="478" y="312"/>
                        </a:cubicBezTo>
                        <a:cubicBezTo>
                          <a:pt x="474" y="322"/>
                          <a:pt x="465" y="336"/>
                          <a:pt x="465" y="352"/>
                        </a:cubicBezTo>
                        <a:cubicBezTo>
                          <a:pt x="465" y="351"/>
                          <a:pt x="465" y="351"/>
                          <a:pt x="465" y="351"/>
                        </a:cubicBezTo>
                        <a:cubicBezTo>
                          <a:pt x="460" y="371"/>
                          <a:pt x="424" y="362"/>
                          <a:pt x="420" y="383"/>
                        </a:cubicBezTo>
                        <a:cubicBezTo>
                          <a:pt x="417" y="382"/>
                          <a:pt x="399" y="372"/>
                          <a:pt x="398" y="370"/>
                        </a:cubicBezTo>
                        <a:cubicBezTo>
                          <a:pt x="388" y="371"/>
                          <a:pt x="392" y="379"/>
                          <a:pt x="381" y="379"/>
                        </a:cubicBezTo>
                        <a:cubicBezTo>
                          <a:pt x="363" y="379"/>
                          <a:pt x="335" y="368"/>
                          <a:pt x="335" y="350"/>
                        </a:cubicBezTo>
                        <a:cubicBezTo>
                          <a:pt x="335" y="343"/>
                          <a:pt x="329" y="338"/>
                          <a:pt x="329" y="332"/>
                        </a:cubicBezTo>
                        <a:cubicBezTo>
                          <a:pt x="329" y="332"/>
                          <a:pt x="329" y="330"/>
                          <a:pt x="329" y="330"/>
                        </a:cubicBezTo>
                        <a:cubicBezTo>
                          <a:pt x="325" y="332"/>
                          <a:pt x="323" y="332"/>
                          <a:pt x="320" y="333"/>
                        </a:cubicBezTo>
                        <a:cubicBezTo>
                          <a:pt x="314" y="333"/>
                          <a:pt x="314" y="333"/>
                          <a:pt x="314" y="333"/>
                        </a:cubicBezTo>
                        <a:cubicBezTo>
                          <a:pt x="316" y="330"/>
                          <a:pt x="318" y="328"/>
                          <a:pt x="318" y="323"/>
                        </a:cubicBezTo>
                        <a:cubicBezTo>
                          <a:pt x="318" y="318"/>
                          <a:pt x="315" y="316"/>
                          <a:pt x="313" y="315"/>
                        </a:cubicBezTo>
                        <a:cubicBezTo>
                          <a:pt x="313" y="316"/>
                          <a:pt x="312" y="318"/>
                          <a:pt x="312" y="319"/>
                        </a:cubicBezTo>
                        <a:cubicBezTo>
                          <a:pt x="308" y="321"/>
                          <a:pt x="308" y="329"/>
                          <a:pt x="301" y="329"/>
                        </a:cubicBezTo>
                        <a:cubicBezTo>
                          <a:pt x="299" y="329"/>
                          <a:pt x="297" y="326"/>
                          <a:pt x="297" y="324"/>
                        </a:cubicBezTo>
                        <a:cubicBezTo>
                          <a:pt x="308" y="322"/>
                          <a:pt x="310" y="299"/>
                          <a:pt x="310" y="292"/>
                        </a:cubicBezTo>
                        <a:cubicBezTo>
                          <a:pt x="302" y="300"/>
                          <a:pt x="291" y="323"/>
                          <a:pt x="281" y="323"/>
                        </a:cubicBezTo>
                        <a:cubicBezTo>
                          <a:pt x="276" y="323"/>
                          <a:pt x="278" y="315"/>
                          <a:pt x="278" y="315"/>
                        </a:cubicBezTo>
                        <a:cubicBezTo>
                          <a:pt x="275" y="315"/>
                          <a:pt x="265" y="294"/>
                          <a:pt x="262" y="289"/>
                        </a:cubicBezTo>
                        <a:cubicBezTo>
                          <a:pt x="254" y="280"/>
                          <a:pt x="228" y="276"/>
                          <a:pt x="214" y="276"/>
                        </a:cubicBezTo>
                        <a:cubicBezTo>
                          <a:pt x="198" y="276"/>
                          <a:pt x="195" y="283"/>
                          <a:pt x="185" y="286"/>
                        </a:cubicBezTo>
                        <a:cubicBezTo>
                          <a:pt x="163" y="293"/>
                          <a:pt x="135" y="285"/>
                          <a:pt x="131" y="308"/>
                        </a:cubicBezTo>
                        <a:cubicBezTo>
                          <a:pt x="122" y="309"/>
                          <a:pt x="115" y="311"/>
                          <a:pt x="105" y="311"/>
                        </a:cubicBezTo>
                        <a:cubicBezTo>
                          <a:pt x="98" y="307"/>
                          <a:pt x="98" y="311"/>
                          <a:pt x="93" y="311"/>
                        </a:cubicBezTo>
                        <a:cubicBezTo>
                          <a:pt x="77" y="311"/>
                          <a:pt x="71" y="326"/>
                          <a:pt x="51" y="326"/>
                        </a:cubicBezTo>
                        <a:cubicBezTo>
                          <a:pt x="43" y="326"/>
                          <a:pt x="22" y="316"/>
                          <a:pt x="22" y="310"/>
                        </a:cubicBezTo>
                        <a:cubicBezTo>
                          <a:pt x="22" y="303"/>
                          <a:pt x="32" y="300"/>
                          <a:pt x="32" y="290"/>
                        </a:cubicBezTo>
                        <a:cubicBezTo>
                          <a:pt x="32" y="277"/>
                          <a:pt x="26" y="270"/>
                          <a:pt x="23" y="262"/>
                        </a:cubicBezTo>
                        <a:cubicBezTo>
                          <a:pt x="18" y="243"/>
                          <a:pt x="17" y="237"/>
                          <a:pt x="11" y="220"/>
                        </a:cubicBezTo>
                        <a:cubicBezTo>
                          <a:pt x="9" y="213"/>
                          <a:pt x="0" y="211"/>
                          <a:pt x="2" y="204"/>
                        </a:cubicBezTo>
                        <a:cubicBezTo>
                          <a:pt x="3" y="202"/>
                          <a:pt x="3" y="201"/>
                          <a:pt x="5" y="198"/>
                        </a:cubicBezTo>
                        <a:cubicBezTo>
                          <a:pt x="6" y="201"/>
                          <a:pt x="7" y="203"/>
                          <a:pt x="9" y="204"/>
                        </a:cubicBezTo>
                        <a:cubicBezTo>
                          <a:pt x="10" y="202"/>
                          <a:pt x="9" y="201"/>
                          <a:pt x="9" y="198"/>
                        </a:cubicBezTo>
                        <a:cubicBezTo>
                          <a:pt x="9" y="192"/>
                          <a:pt x="3" y="187"/>
                          <a:pt x="3" y="176"/>
                        </a:cubicBezTo>
                        <a:cubicBezTo>
                          <a:pt x="3" y="162"/>
                          <a:pt x="3" y="161"/>
                          <a:pt x="3" y="150"/>
                        </a:cubicBezTo>
                        <a:cubicBezTo>
                          <a:pt x="3" y="146"/>
                          <a:pt x="7" y="146"/>
                          <a:pt x="8" y="145"/>
                        </a:cubicBezTo>
                        <a:cubicBezTo>
                          <a:pt x="9" y="146"/>
                          <a:pt x="9" y="148"/>
                          <a:pt x="9" y="149"/>
                        </a:cubicBezTo>
                        <a:cubicBezTo>
                          <a:pt x="17" y="148"/>
                          <a:pt x="27" y="137"/>
                          <a:pt x="32" y="132"/>
                        </a:cubicBezTo>
                        <a:cubicBezTo>
                          <a:pt x="37" y="127"/>
                          <a:pt x="53" y="126"/>
                          <a:pt x="62" y="125"/>
                        </a:cubicBezTo>
                        <a:cubicBezTo>
                          <a:pt x="78" y="122"/>
                          <a:pt x="114" y="110"/>
                          <a:pt x="114" y="95"/>
                        </a:cubicBezTo>
                        <a:cubicBezTo>
                          <a:pt x="114" y="92"/>
                          <a:pt x="114" y="90"/>
                          <a:pt x="114" y="87"/>
                        </a:cubicBezTo>
                        <a:cubicBezTo>
                          <a:pt x="114" y="83"/>
                          <a:pt x="115" y="79"/>
                          <a:pt x="119" y="76"/>
                        </a:cubicBezTo>
                        <a:cubicBezTo>
                          <a:pt x="122" y="80"/>
                          <a:pt x="124" y="82"/>
                          <a:pt x="126" y="85"/>
                        </a:cubicBezTo>
                        <a:cubicBezTo>
                          <a:pt x="131" y="82"/>
                          <a:pt x="129" y="75"/>
                          <a:pt x="131" y="71"/>
                        </a:cubicBezTo>
                        <a:cubicBezTo>
                          <a:pt x="134" y="72"/>
                          <a:pt x="137" y="74"/>
                          <a:pt x="140" y="74"/>
                        </a:cubicBezTo>
                        <a:cubicBezTo>
                          <a:pt x="140" y="62"/>
                          <a:pt x="149" y="60"/>
                          <a:pt x="150" y="50"/>
                        </a:cubicBezTo>
                        <a:cubicBezTo>
                          <a:pt x="162" y="50"/>
                          <a:pt x="164" y="41"/>
                          <a:pt x="173" y="41"/>
                        </a:cubicBezTo>
                        <a:cubicBezTo>
                          <a:pt x="181" y="41"/>
                          <a:pt x="186" y="50"/>
                          <a:pt x="187" y="58"/>
                        </a:cubicBezTo>
                        <a:cubicBezTo>
                          <a:pt x="189" y="55"/>
                          <a:pt x="192" y="53"/>
                          <a:pt x="196" y="53"/>
                        </a:cubicBezTo>
                        <a:cubicBezTo>
                          <a:pt x="198" y="53"/>
                          <a:pt x="202" y="56"/>
                          <a:pt x="203" y="56"/>
                        </a:cubicBezTo>
                        <a:cubicBezTo>
                          <a:pt x="205" y="52"/>
                          <a:pt x="204" y="49"/>
                          <a:pt x="204" y="45"/>
                        </a:cubicBezTo>
                        <a:cubicBezTo>
                          <a:pt x="204" y="39"/>
                          <a:pt x="211" y="36"/>
                          <a:pt x="211" y="30"/>
                        </a:cubicBezTo>
                        <a:cubicBezTo>
                          <a:pt x="211" y="24"/>
                          <a:pt x="228" y="20"/>
                          <a:pt x="236" y="20"/>
                        </a:cubicBezTo>
                        <a:cubicBezTo>
                          <a:pt x="239" y="20"/>
                          <a:pt x="243" y="17"/>
                          <a:pt x="244" y="17"/>
                        </a:cubicBezTo>
                        <a:cubicBezTo>
                          <a:pt x="241" y="13"/>
                          <a:pt x="237" y="11"/>
                          <a:pt x="236" y="7"/>
                        </a:cubicBezTo>
                        <a:cubicBezTo>
                          <a:pt x="251" y="13"/>
                          <a:pt x="260" y="19"/>
                          <a:pt x="276" y="19"/>
                        </a:cubicBezTo>
                        <a:cubicBezTo>
                          <a:pt x="281" y="19"/>
                          <a:pt x="283" y="15"/>
                          <a:pt x="288" y="15"/>
                        </a:cubicBezTo>
                        <a:cubicBezTo>
                          <a:pt x="291" y="15"/>
                          <a:pt x="297" y="20"/>
                          <a:pt x="297" y="23"/>
                        </a:cubicBezTo>
                        <a:cubicBezTo>
                          <a:pt x="297" y="29"/>
                          <a:pt x="290" y="30"/>
                          <a:pt x="287" y="32"/>
                        </a:cubicBezTo>
                        <a:cubicBezTo>
                          <a:pt x="281" y="54"/>
                          <a:pt x="281" y="54"/>
                          <a:pt x="281" y="54"/>
                        </a:cubicBezTo>
                        <a:cubicBezTo>
                          <a:pt x="281" y="58"/>
                          <a:pt x="288" y="57"/>
                          <a:pt x="290" y="59"/>
                        </a:cubicBezTo>
                        <a:cubicBezTo>
                          <a:pt x="293" y="60"/>
                          <a:pt x="293" y="67"/>
                          <a:pt x="295" y="68"/>
                        </a:cubicBezTo>
                        <a:cubicBezTo>
                          <a:pt x="306" y="72"/>
                          <a:pt x="313" y="74"/>
                          <a:pt x="324" y="79"/>
                        </a:cubicBezTo>
                        <a:cubicBezTo>
                          <a:pt x="330" y="81"/>
                          <a:pt x="333" y="90"/>
                          <a:pt x="341" y="90"/>
                        </a:cubicBezTo>
                        <a:cubicBezTo>
                          <a:pt x="355" y="90"/>
                          <a:pt x="357" y="64"/>
                          <a:pt x="359" y="54"/>
                        </a:cubicBezTo>
                        <a:cubicBezTo>
                          <a:pt x="359" y="15"/>
                          <a:pt x="359" y="15"/>
                          <a:pt x="359" y="15"/>
                        </a:cubicBezTo>
                        <a:cubicBezTo>
                          <a:pt x="366" y="9"/>
                          <a:pt x="364" y="4"/>
                          <a:pt x="372" y="0"/>
                        </a:cubicBezTo>
                        <a:cubicBezTo>
                          <a:pt x="373" y="11"/>
                          <a:pt x="379" y="19"/>
                          <a:pt x="381" y="28"/>
                        </a:cubicBezTo>
                        <a:cubicBezTo>
                          <a:pt x="383" y="34"/>
                          <a:pt x="381" y="42"/>
                          <a:pt x="386" y="45"/>
                        </a:cubicBezTo>
                        <a:cubicBezTo>
                          <a:pt x="390" y="47"/>
                          <a:pt x="399" y="49"/>
                          <a:pt x="400" y="50"/>
                        </a:cubicBezTo>
                        <a:cubicBezTo>
                          <a:pt x="406" y="54"/>
                          <a:pt x="406" y="68"/>
                          <a:pt x="408" y="75"/>
                        </a:cubicBezTo>
                        <a:cubicBezTo>
                          <a:pt x="412" y="87"/>
                          <a:pt x="415" y="93"/>
                          <a:pt x="419" y="104"/>
                        </a:cubicBezTo>
                        <a:cubicBezTo>
                          <a:pt x="422" y="114"/>
                          <a:pt x="441" y="118"/>
                          <a:pt x="449" y="126"/>
                        </a:cubicBezTo>
                        <a:cubicBezTo>
                          <a:pt x="454" y="131"/>
                          <a:pt x="455" y="139"/>
                          <a:pt x="457" y="146"/>
                        </a:cubicBezTo>
                        <a:cubicBezTo>
                          <a:pt x="459" y="151"/>
                          <a:pt x="466" y="151"/>
                          <a:pt x="471" y="151"/>
                        </a:cubicBezTo>
                        <a:cubicBezTo>
                          <a:pt x="471" y="169"/>
                          <a:pt x="488" y="176"/>
                          <a:pt x="497" y="185"/>
                        </a:cubicBezTo>
                        <a:lnTo>
                          <a:pt x="496" y="186"/>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3" name="Freeform 19">
                    <a:extLst>
                      <a:ext uri="{FF2B5EF4-FFF2-40B4-BE49-F238E27FC236}">
                        <a16:creationId xmlns:a16="http://schemas.microsoft.com/office/drawing/2014/main" id="{10EBDC31-499E-48DA-820B-CCA6FFB96A58}"/>
                      </a:ext>
                    </a:extLst>
                  </p:cNvPr>
                  <p:cNvSpPr>
                    <a:spLocks/>
                  </p:cNvSpPr>
                  <p:nvPr/>
                </p:nvSpPr>
                <p:spPr bwMode="auto">
                  <a:xfrm>
                    <a:off x="7043738" y="3598863"/>
                    <a:ext cx="127000" cy="125413"/>
                  </a:xfrm>
                  <a:custGeom>
                    <a:avLst/>
                    <a:gdLst/>
                    <a:ahLst/>
                    <a:cxnLst>
                      <a:cxn ang="0">
                        <a:pos x="58" y="26"/>
                      </a:cxn>
                      <a:cxn ang="0">
                        <a:pos x="59" y="22"/>
                      </a:cxn>
                      <a:cxn ang="0">
                        <a:pos x="67" y="17"/>
                      </a:cxn>
                      <a:cxn ang="0">
                        <a:pos x="67" y="14"/>
                      </a:cxn>
                      <a:cxn ang="0">
                        <a:pos x="78" y="0"/>
                      </a:cxn>
                      <a:cxn ang="0">
                        <a:pos x="81" y="4"/>
                      </a:cxn>
                      <a:cxn ang="0">
                        <a:pos x="83" y="10"/>
                      </a:cxn>
                      <a:cxn ang="0">
                        <a:pos x="90" y="6"/>
                      </a:cxn>
                      <a:cxn ang="0">
                        <a:pos x="94" y="8"/>
                      </a:cxn>
                      <a:cxn ang="0">
                        <a:pos x="96" y="15"/>
                      </a:cxn>
                      <a:cxn ang="0">
                        <a:pos x="79" y="37"/>
                      </a:cxn>
                      <a:cxn ang="0">
                        <a:pos x="79" y="50"/>
                      </a:cxn>
                      <a:cxn ang="0">
                        <a:pos x="63" y="53"/>
                      </a:cxn>
                      <a:cxn ang="0">
                        <a:pos x="49" y="84"/>
                      </a:cxn>
                      <a:cxn ang="0">
                        <a:pos x="32" y="94"/>
                      </a:cxn>
                      <a:cxn ang="0">
                        <a:pos x="23" y="92"/>
                      </a:cxn>
                      <a:cxn ang="0">
                        <a:pos x="3" y="83"/>
                      </a:cxn>
                      <a:cxn ang="0">
                        <a:pos x="0" y="81"/>
                      </a:cxn>
                      <a:cxn ang="0">
                        <a:pos x="18" y="57"/>
                      </a:cxn>
                      <a:cxn ang="0">
                        <a:pos x="25" y="51"/>
                      </a:cxn>
                      <a:cxn ang="0">
                        <a:pos x="50" y="37"/>
                      </a:cxn>
                      <a:cxn ang="0">
                        <a:pos x="58" y="26"/>
                      </a:cxn>
                    </a:cxnLst>
                    <a:rect l="0" t="0" r="r" b="b"/>
                    <a:pathLst>
                      <a:path w="96" h="94">
                        <a:moveTo>
                          <a:pt x="58" y="26"/>
                        </a:moveTo>
                        <a:cubicBezTo>
                          <a:pt x="58" y="26"/>
                          <a:pt x="58" y="23"/>
                          <a:pt x="59" y="22"/>
                        </a:cubicBezTo>
                        <a:cubicBezTo>
                          <a:pt x="60" y="18"/>
                          <a:pt x="63" y="17"/>
                          <a:pt x="67" y="17"/>
                        </a:cubicBezTo>
                        <a:cubicBezTo>
                          <a:pt x="67" y="16"/>
                          <a:pt x="67" y="15"/>
                          <a:pt x="67" y="14"/>
                        </a:cubicBezTo>
                        <a:cubicBezTo>
                          <a:pt x="67" y="8"/>
                          <a:pt x="74" y="2"/>
                          <a:pt x="78" y="0"/>
                        </a:cubicBezTo>
                        <a:cubicBezTo>
                          <a:pt x="78" y="3"/>
                          <a:pt x="79" y="4"/>
                          <a:pt x="81" y="4"/>
                        </a:cubicBezTo>
                        <a:cubicBezTo>
                          <a:pt x="81" y="7"/>
                          <a:pt x="80" y="10"/>
                          <a:pt x="83" y="10"/>
                        </a:cubicBezTo>
                        <a:cubicBezTo>
                          <a:pt x="86" y="10"/>
                          <a:pt x="88" y="7"/>
                          <a:pt x="90" y="6"/>
                        </a:cubicBezTo>
                        <a:cubicBezTo>
                          <a:pt x="91" y="8"/>
                          <a:pt x="92" y="8"/>
                          <a:pt x="94" y="8"/>
                        </a:cubicBezTo>
                        <a:cubicBezTo>
                          <a:pt x="94" y="12"/>
                          <a:pt x="94" y="14"/>
                          <a:pt x="96" y="15"/>
                        </a:cubicBezTo>
                        <a:cubicBezTo>
                          <a:pt x="95" y="21"/>
                          <a:pt x="86" y="37"/>
                          <a:pt x="79" y="37"/>
                        </a:cubicBezTo>
                        <a:cubicBezTo>
                          <a:pt x="78" y="43"/>
                          <a:pt x="80" y="45"/>
                          <a:pt x="79" y="50"/>
                        </a:cubicBezTo>
                        <a:cubicBezTo>
                          <a:pt x="77" y="50"/>
                          <a:pt x="66" y="53"/>
                          <a:pt x="63" y="53"/>
                        </a:cubicBezTo>
                        <a:cubicBezTo>
                          <a:pt x="61" y="58"/>
                          <a:pt x="49" y="84"/>
                          <a:pt x="49" y="84"/>
                        </a:cubicBezTo>
                        <a:cubicBezTo>
                          <a:pt x="45" y="88"/>
                          <a:pt x="37" y="94"/>
                          <a:pt x="32" y="94"/>
                        </a:cubicBezTo>
                        <a:cubicBezTo>
                          <a:pt x="30" y="94"/>
                          <a:pt x="25" y="92"/>
                          <a:pt x="23" y="92"/>
                        </a:cubicBezTo>
                        <a:cubicBezTo>
                          <a:pt x="20" y="92"/>
                          <a:pt x="3" y="85"/>
                          <a:pt x="3" y="83"/>
                        </a:cubicBezTo>
                        <a:cubicBezTo>
                          <a:pt x="2" y="83"/>
                          <a:pt x="0" y="82"/>
                          <a:pt x="0" y="81"/>
                        </a:cubicBezTo>
                        <a:cubicBezTo>
                          <a:pt x="0" y="70"/>
                          <a:pt x="14" y="64"/>
                          <a:pt x="18" y="57"/>
                        </a:cubicBezTo>
                        <a:cubicBezTo>
                          <a:pt x="20" y="54"/>
                          <a:pt x="22" y="51"/>
                          <a:pt x="25" y="51"/>
                        </a:cubicBezTo>
                        <a:cubicBezTo>
                          <a:pt x="36" y="51"/>
                          <a:pt x="42" y="40"/>
                          <a:pt x="50" y="37"/>
                        </a:cubicBezTo>
                        <a:cubicBezTo>
                          <a:pt x="52" y="36"/>
                          <a:pt x="58" y="26"/>
                          <a:pt x="58" y="2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4" name="Freeform 20">
                    <a:extLst>
                      <a:ext uri="{FF2B5EF4-FFF2-40B4-BE49-F238E27FC236}">
                        <a16:creationId xmlns:a16="http://schemas.microsoft.com/office/drawing/2014/main" id="{BB654B15-929C-49C3-B452-BAAE175F4733}"/>
                      </a:ext>
                    </a:extLst>
                  </p:cNvPr>
                  <p:cNvSpPr>
                    <a:spLocks/>
                  </p:cNvSpPr>
                  <p:nvPr/>
                </p:nvSpPr>
                <p:spPr bwMode="auto">
                  <a:xfrm>
                    <a:off x="7148513" y="3476625"/>
                    <a:ext cx="93663" cy="139700"/>
                  </a:xfrm>
                  <a:custGeom>
                    <a:avLst/>
                    <a:gdLst/>
                    <a:ahLst/>
                    <a:cxnLst>
                      <a:cxn ang="0">
                        <a:pos x="22" y="40"/>
                      </a:cxn>
                      <a:cxn ang="0">
                        <a:pos x="17" y="31"/>
                      </a:cxn>
                      <a:cxn ang="0">
                        <a:pos x="19" y="27"/>
                      </a:cxn>
                      <a:cxn ang="0">
                        <a:pos x="0" y="0"/>
                      </a:cxn>
                      <a:cxn ang="0">
                        <a:pos x="16" y="12"/>
                      </a:cxn>
                      <a:cxn ang="0">
                        <a:pos x="22" y="19"/>
                      </a:cxn>
                      <a:cxn ang="0">
                        <a:pos x="20" y="22"/>
                      </a:cxn>
                      <a:cxn ang="0">
                        <a:pos x="27" y="37"/>
                      </a:cxn>
                      <a:cxn ang="0">
                        <a:pos x="30" y="37"/>
                      </a:cxn>
                      <a:cxn ang="0">
                        <a:pos x="34" y="32"/>
                      </a:cxn>
                      <a:cxn ang="0">
                        <a:pos x="37" y="32"/>
                      </a:cxn>
                      <a:cxn ang="0">
                        <a:pos x="53" y="50"/>
                      </a:cxn>
                      <a:cxn ang="0">
                        <a:pos x="68" y="46"/>
                      </a:cxn>
                      <a:cxn ang="0">
                        <a:pos x="71" y="48"/>
                      </a:cxn>
                      <a:cxn ang="0">
                        <a:pos x="63" y="71"/>
                      </a:cxn>
                      <a:cxn ang="0">
                        <a:pos x="61" y="68"/>
                      </a:cxn>
                      <a:cxn ang="0">
                        <a:pos x="60" y="70"/>
                      </a:cxn>
                      <a:cxn ang="0">
                        <a:pos x="51" y="75"/>
                      </a:cxn>
                      <a:cxn ang="0">
                        <a:pos x="52" y="80"/>
                      </a:cxn>
                      <a:cxn ang="0">
                        <a:pos x="46" y="89"/>
                      </a:cxn>
                      <a:cxn ang="0">
                        <a:pos x="30" y="104"/>
                      </a:cxn>
                      <a:cxn ang="0">
                        <a:pos x="23" y="98"/>
                      </a:cxn>
                      <a:cxn ang="0">
                        <a:pos x="29" y="86"/>
                      </a:cxn>
                      <a:cxn ang="0">
                        <a:pos x="12" y="72"/>
                      </a:cxn>
                      <a:cxn ang="0">
                        <a:pos x="19" y="65"/>
                      </a:cxn>
                      <a:cxn ang="0">
                        <a:pos x="24" y="48"/>
                      </a:cxn>
                      <a:cxn ang="0">
                        <a:pos x="22" y="38"/>
                      </a:cxn>
                      <a:cxn ang="0">
                        <a:pos x="22" y="38"/>
                      </a:cxn>
                      <a:cxn ang="0">
                        <a:pos x="22" y="40"/>
                      </a:cxn>
                    </a:cxnLst>
                    <a:rect l="0" t="0" r="r" b="b"/>
                    <a:pathLst>
                      <a:path w="71" h="104">
                        <a:moveTo>
                          <a:pt x="22" y="40"/>
                        </a:moveTo>
                        <a:cubicBezTo>
                          <a:pt x="21" y="36"/>
                          <a:pt x="17" y="35"/>
                          <a:pt x="17" y="31"/>
                        </a:cubicBezTo>
                        <a:cubicBezTo>
                          <a:pt x="17" y="30"/>
                          <a:pt x="18" y="28"/>
                          <a:pt x="19" y="27"/>
                        </a:cubicBezTo>
                        <a:cubicBezTo>
                          <a:pt x="8" y="25"/>
                          <a:pt x="2" y="11"/>
                          <a:pt x="0" y="0"/>
                        </a:cubicBezTo>
                        <a:cubicBezTo>
                          <a:pt x="4" y="7"/>
                          <a:pt x="12" y="8"/>
                          <a:pt x="16" y="12"/>
                        </a:cubicBezTo>
                        <a:cubicBezTo>
                          <a:pt x="19" y="15"/>
                          <a:pt x="19" y="18"/>
                          <a:pt x="22" y="19"/>
                        </a:cubicBezTo>
                        <a:cubicBezTo>
                          <a:pt x="21" y="21"/>
                          <a:pt x="20" y="21"/>
                          <a:pt x="20" y="22"/>
                        </a:cubicBezTo>
                        <a:cubicBezTo>
                          <a:pt x="20" y="25"/>
                          <a:pt x="25" y="34"/>
                          <a:pt x="27" y="37"/>
                        </a:cubicBezTo>
                        <a:cubicBezTo>
                          <a:pt x="30" y="37"/>
                          <a:pt x="30" y="37"/>
                          <a:pt x="30" y="37"/>
                        </a:cubicBezTo>
                        <a:cubicBezTo>
                          <a:pt x="30" y="34"/>
                          <a:pt x="32" y="32"/>
                          <a:pt x="34" y="32"/>
                        </a:cubicBezTo>
                        <a:cubicBezTo>
                          <a:pt x="35" y="32"/>
                          <a:pt x="36" y="32"/>
                          <a:pt x="37" y="32"/>
                        </a:cubicBezTo>
                        <a:cubicBezTo>
                          <a:pt x="37" y="44"/>
                          <a:pt x="42" y="50"/>
                          <a:pt x="53" y="50"/>
                        </a:cubicBezTo>
                        <a:cubicBezTo>
                          <a:pt x="61" y="50"/>
                          <a:pt x="61" y="46"/>
                          <a:pt x="68" y="46"/>
                        </a:cubicBezTo>
                        <a:cubicBezTo>
                          <a:pt x="69" y="46"/>
                          <a:pt x="71" y="47"/>
                          <a:pt x="71" y="48"/>
                        </a:cubicBezTo>
                        <a:cubicBezTo>
                          <a:pt x="65" y="55"/>
                          <a:pt x="67" y="64"/>
                          <a:pt x="63" y="71"/>
                        </a:cubicBezTo>
                        <a:cubicBezTo>
                          <a:pt x="61" y="68"/>
                          <a:pt x="61" y="68"/>
                          <a:pt x="61" y="68"/>
                        </a:cubicBezTo>
                        <a:cubicBezTo>
                          <a:pt x="60" y="68"/>
                          <a:pt x="60" y="70"/>
                          <a:pt x="60" y="70"/>
                        </a:cubicBezTo>
                        <a:cubicBezTo>
                          <a:pt x="55" y="71"/>
                          <a:pt x="51" y="72"/>
                          <a:pt x="51" y="75"/>
                        </a:cubicBezTo>
                        <a:cubicBezTo>
                          <a:pt x="51" y="77"/>
                          <a:pt x="52" y="78"/>
                          <a:pt x="52" y="80"/>
                        </a:cubicBezTo>
                        <a:cubicBezTo>
                          <a:pt x="52" y="83"/>
                          <a:pt x="47" y="87"/>
                          <a:pt x="46" y="89"/>
                        </a:cubicBezTo>
                        <a:cubicBezTo>
                          <a:pt x="42" y="95"/>
                          <a:pt x="39" y="104"/>
                          <a:pt x="30" y="104"/>
                        </a:cubicBezTo>
                        <a:cubicBezTo>
                          <a:pt x="26" y="104"/>
                          <a:pt x="23" y="102"/>
                          <a:pt x="23" y="98"/>
                        </a:cubicBezTo>
                        <a:cubicBezTo>
                          <a:pt x="23" y="93"/>
                          <a:pt x="29" y="91"/>
                          <a:pt x="29" y="86"/>
                        </a:cubicBezTo>
                        <a:cubicBezTo>
                          <a:pt x="29" y="77"/>
                          <a:pt x="12" y="80"/>
                          <a:pt x="12" y="72"/>
                        </a:cubicBezTo>
                        <a:cubicBezTo>
                          <a:pt x="12" y="68"/>
                          <a:pt x="16" y="67"/>
                          <a:pt x="19" y="65"/>
                        </a:cubicBezTo>
                        <a:cubicBezTo>
                          <a:pt x="23" y="61"/>
                          <a:pt x="24" y="55"/>
                          <a:pt x="24" y="48"/>
                        </a:cubicBezTo>
                        <a:cubicBezTo>
                          <a:pt x="24" y="44"/>
                          <a:pt x="22" y="40"/>
                          <a:pt x="22" y="38"/>
                        </a:cubicBezTo>
                        <a:cubicBezTo>
                          <a:pt x="22" y="38"/>
                          <a:pt x="22" y="38"/>
                          <a:pt x="22" y="38"/>
                        </a:cubicBezTo>
                        <a:lnTo>
                          <a:pt x="22" y="4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5" name="Freeform 116">
                    <a:extLst>
                      <a:ext uri="{FF2B5EF4-FFF2-40B4-BE49-F238E27FC236}">
                        <a16:creationId xmlns:a16="http://schemas.microsoft.com/office/drawing/2014/main" id="{DCB4C287-1B44-48FC-A859-99F7A632F54E}"/>
                      </a:ext>
                    </a:extLst>
                  </p:cNvPr>
                  <p:cNvSpPr>
                    <a:spLocks/>
                  </p:cNvSpPr>
                  <p:nvPr/>
                </p:nvSpPr>
                <p:spPr bwMode="auto">
                  <a:xfrm>
                    <a:off x="6856413" y="3582988"/>
                    <a:ext cx="6350" cy="9525"/>
                  </a:xfrm>
                  <a:custGeom>
                    <a:avLst/>
                    <a:gdLst/>
                    <a:ahLst/>
                    <a:cxnLst>
                      <a:cxn ang="0">
                        <a:pos x="5" y="0"/>
                      </a:cxn>
                      <a:cxn ang="0">
                        <a:pos x="4" y="7"/>
                      </a:cxn>
                      <a:cxn ang="0">
                        <a:pos x="0" y="0"/>
                      </a:cxn>
                      <a:cxn ang="0">
                        <a:pos x="5" y="0"/>
                      </a:cxn>
                    </a:cxnLst>
                    <a:rect l="0" t="0" r="r" b="b"/>
                    <a:pathLst>
                      <a:path w="5" h="7">
                        <a:moveTo>
                          <a:pt x="5" y="0"/>
                        </a:moveTo>
                        <a:cubicBezTo>
                          <a:pt x="5" y="4"/>
                          <a:pt x="4" y="5"/>
                          <a:pt x="4" y="7"/>
                        </a:cubicBezTo>
                        <a:cubicBezTo>
                          <a:pt x="0" y="6"/>
                          <a:pt x="0" y="3"/>
                          <a:pt x="0" y="0"/>
                        </a:cubicBezTo>
                        <a:cubicBezTo>
                          <a:pt x="2" y="0"/>
                          <a:pt x="4" y="0"/>
                          <a:pt x="5"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6" name="Freeform 117">
                    <a:extLst>
                      <a:ext uri="{FF2B5EF4-FFF2-40B4-BE49-F238E27FC236}">
                        <a16:creationId xmlns:a16="http://schemas.microsoft.com/office/drawing/2014/main" id="{77177D4D-704B-4F82-BEEC-B17331E9155F}"/>
                      </a:ext>
                    </a:extLst>
                  </p:cNvPr>
                  <p:cNvSpPr>
                    <a:spLocks/>
                  </p:cNvSpPr>
                  <p:nvPr/>
                </p:nvSpPr>
                <p:spPr bwMode="auto">
                  <a:xfrm>
                    <a:off x="6664325" y="3500438"/>
                    <a:ext cx="22225" cy="11113"/>
                  </a:xfrm>
                  <a:custGeom>
                    <a:avLst/>
                    <a:gdLst/>
                    <a:ahLst/>
                    <a:cxnLst>
                      <a:cxn ang="0">
                        <a:pos x="16" y="4"/>
                      </a:cxn>
                      <a:cxn ang="0">
                        <a:pos x="0" y="4"/>
                      </a:cxn>
                      <a:cxn ang="0">
                        <a:pos x="16" y="4"/>
                      </a:cxn>
                    </a:cxnLst>
                    <a:rect l="0" t="0" r="r" b="b"/>
                    <a:pathLst>
                      <a:path w="16" h="8">
                        <a:moveTo>
                          <a:pt x="16" y="4"/>
                        </a:moveTo>
                        <a:cubicBezTo>
                          <a:pt x="11" y="7"/>
                          <a:pt x="4" y="8"/>
                          <a:pt x="0" y="4"/>
                        </a:cubicBezTo>
                        <a:cubicBezTo>
                          <a:pt x="9" y="0"/>
                          <a:pt x="10" y="0"/>
                          <a:pt x="16"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507" name="Freeform 118">
                    <a:extLst>
                      <a:ext uri="{FF2B5EF4-FFF2-40B4-BE49-F238E27FC236}">
                        <a16:creationId xmlns:a16="http://schemas.microsoft.com/office/drawing/2014/main" id="{B8B38F2D-3717-4658-906E-8187CEF9F58B}"/>
                      </a:ext>
                    </a:extLst>
                  </p:cNvPr>
                  <p:cNvSpPr>
                    <a:spLocks/>
                  </p:cNvSpPr>
                  <p:nvPr/>
                </p:nvSpPr>
                <p:spPr bwMode="auto">
                  <a:xfrm>
                    <a:off x="6556375" y="3065463"/>
                    <a:ext cx="22225" cy="9525"/>
                  </a:xfrm>
                  <a:custGeom>
                    <a:avLst/>
                    <a:gdLst/>
                    <a:ahLst/>
                    <a:cxnLst>
                      <a:cxn ang="0">
                        <a:pos x="17" y="1"/>
                      </a:cxn>
                      <a:cxn ang="0">
                        <a:pos x="17" y="7"/>
                      </a:cxn>
                      <a:cxn ang="0">
                        <a:pos x="13" y="7"/>
                      </a:cxn>
                      <a:cxn ang="0">
                        <a:pos x="0" y="3"/>
                      </a:cxn>
                      <a:cxn ang="0">
                        <a:pos x="17" y="1"/>
                      </a:cxn>
                    </a:cxnLst>
                    <a:rect l="0" t="0" r="r" b="b"/>
                    <a:pathLst>
                      <a:path w="17" h="7">
                        <a:moveTo>
                          <a:pt x="17" y="1"/>
                        </a:moveTo>
                        <a:cubicBezTo>
                          <a:pt x="17" y="7"/>
                          <a:pt x="17" y="7"/>
                          <a:pt x="17" y="7"/>
                        </a:cubicBezTo>
                        <a:cubicBezTo>
                          <a:pt x="16" y="7"/>
                          <a:pt x="14" y="7"/>
                          <a:pt x="13" y="7"/>
                        </a:cubicBezTo>
                        <a:cubicBezTo>
                          <a:pt x="8" y="7"/>
                          <a:pt x="2" y="5"/>
                          <a:pt x="0" y="3"/>
                        </a:cubicBezTo>
                        <a:cubicBezTo>
                          <a:pt x="8" y="1"/>
                          <a:pt x="11" y="0"/>
                          <a:pt x="17" y="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grpSp>
            <p:nvGrpSpPr>
              <p:cNvPr id="422" name="Group 383">
                <a:extLst>
                  <a:ext uri="{FF2B5EF4-FFF2-40B4-BE49-F238E27FC236}">
                    <a16:creationId xmlns:a16="http://schemas.microsoft.com/office/drawing/2014/main" id="{1CD08D57-B9C4-4474-8B6D-419203C34C9B}"/>
                  </a:ext>
                </a:extLst>
              </p:cNvPr>
              <p:cNvGrpSpPr/>
              <p:nvPr/>
            </p:nvGrpSpPr>
            <p:grpSpPr>
              <a:xfrm>
                <a:off x="3584348" y="1207327"/>
                <a:ext cx="2773469" cy="1960289"/>
                <a:chOff x="4713288" y="1038225"/>
                <a:chExt cx="2847975" cy="2012950"/>
              </a:xfrm>
              <a:grpFill/>
            </p:grpSpPr>
            <p:sp>
              <p:nvSpPr>
                <p:cNvPr id="423" name="Freeform 101">
                  <a:extLst>
                    <a:ext uri="{FF2B5EF4-FFF2-40B4-BE49-F238E27FC236}">
                      <a16:creationId xmlns:a16="http://schemas.microsoft.com/office/drawing/2014/main" id="{E861D4E2-B9C0-4F39-9CAD-47D935F73723}"/>
                    </a:ext>
                  </a:extLst>
                </p:cNvPr>
                <p:cNvSpPr>
                  <a:spLocks/>
                </p:cNvSpPr>
                <p:nvPr/>
              </p:nvSpPr>
              <p:spPr bwMode="auto">
                <a:xfrm>
                  <a:off x="4818063" y="2127250"/>
                  <a:ext cx="622300" cy="538163"/>
                </a:xfrm>
                <a:custGeom>
                  <a:avLst/>
                  <a:gdLst/>
                  <a:ahLst/>
                  <a:cxnLst>
                    <a:cxn ang="0">
                      <a:pos x="102" y="154"/>
                    </a:cxn>
                    <a:cxn ang="0">
                      <a:pos x="113" y="126"/>
                    </a:cxn>
                    <a:cxn ang="0">
                      <a:pos x="122" y="86"/>
                    </a:cxn>
                    <a:cxn ang="0">
                      <a:pos x="125" y="77"/>
                    </a:cxn>
                    <a:cxn ang="0">
                      <a:pos x="108" y="77"/>
                    </a:cxn>
                    <a:cxn ang="0">
                      <a:pos x="64" y="77"/>
                    </a:cxn>
                    <a:cxn ang="0">
                      <a:pos x="27" y="79"/>
                    </a:cxn>
                    <a:cxn ang="0">
                      <a:pos x="26" y="77"/>
                    </a:cxn>
                    <a:cxn ang="0">
                      <a:pos x="0" y="55"/>
                    </a:cxn>
                    <a:cxn ang="0">
                      <a:pos x="9" y="37"/>
                    </a:cxn>
                    <a:cxn ang="0">
                      <a:pos x="41" y="20"/>
                    </a:cxn>
                    <a:cxn ang="0">
                      <a:pos x="48" y="13"/>
                    </a:cxn>
                    <a:cxn ang="0">
                      <a:pos x="80" y="4"/>
                    </a:cxn>
                    <a:cxn ang="0">
                      <a:pos x="127" y="7"/>
                    </a:cxn>
                    <a:cxn ang="0">
                      <a:pos x="174" y="15"/>
                    </a:cxn>
                    <a:cxn ang="0">
                      <a:pos x="223" y="21"/>
                    </a:cxn>
                    <a:cxn ang="0">
                      <a:pos x="256" y="44"/>
                    </a:cxn>
                    <a:cxn ang="0">
                      <a:pos x="278" y="33"/>
                    </a:cxn>
                    <a:cxn ang="0">
                      <a:pos x="281" y="43"/>
                    </a:cxn>
                    <a:cxn ang="0">
                      <a:pos x="289" y="65"/>
                    </a:cxn>
                    <a:cxn ang="0">
                      <a:pos x="309" y="76"/>
                    </a:cxn>
                    <a:cxn ang="0">
                      <a:pos x="350" y="76"/>
                    </a:cxn>
                    <a:cxn ang="0">
                      <a:pos x="359" y="63"/>
                    </a:cxn>
                    <a:cxn ang="0">
                      <a:pos x="387" y="51"/>
                    </a:cxn>
                    <a:cxn ang="0">
                      <a:pos x="439" y="74"/>
                    </a:cxn>
                    <a:cxn ang="0">
                      <a:pos x="445" y="96"/>
                    </a:cxn>
                    <a:cxn ang="0">
                      <a:pos x="435" y="119"/>
                    </a:cxn>
                    <a:cxn ang="0">
                      <a:pos x="436" y="138"/>
                    </a:cxn>
                    <a:cxn ang="0">
                      <a:pos x="449" y="156"/>
                    </a:cxn>
                    <a:cxn ang="0">
                      <a:pos x="445" y="179"/>
                    </a:cxn>
                    <a:cxn ang="0">
                      <a:pos x="448" y="232"/>
                    </a:cxn>
                    <a:cxn ang="0">
                      <a:pos x="448" y="240"/>
                    </a:cxn>
                    <a:cxn ang="0">
                      <a:pos x="393" y="231"/>
                    </a:cxn>
                    <a:cxn ang="0">
                      <a:pos x="370" y="220"/>
                    </a:cxn>
                    <a:cxn ang="0">
                      <a:pos x="333" y="207"/>
                    </a:cxn>
                    <a:cxn ang="0">
                      <a:pos x="313" y="192"/>
                    </a:cxn>
                    <a:cxn ang="0">
                      <a:pos x="278" y="183"/>
                    </a:cxn>
                    <a:cxn ang="0">
                      <a:pos x="304" y="224"/>
                    </a:cxn>
                    <a:cxn ang="0">
                      <a:pos x="315" y="227"/>
                    </a:cxn>
                    <a:cxn ang="0">
                      <a:pos x="313" y="246"/>
                    </a:cxn>
                    <a:cxn ang="0">
                      <a:pos x="379" y="225"/>
                    </a:cxn>
                    <a:cxn ang="0">
                      <a:pos x="406" y="260"/>
                    </a:cxn>
                    <a:cxn ang="0">
                      <a:pos x="414" y="270"/>
                    </a:cxn>
                    <a:cxn ang="0">
                      <a:pos x="410" y="302"/>
                    </a:cxn>
                    <a:cxn ang="0">
                      <a:pos x="390" y="321"/>
                    </a:cxn>
                    <a:cxn ang="0">
                      <a:pos x="365" y="347"/>
                    </a:cxn>
                    <a:cxn ang="0">
                      <a:pos x="328" y="368"/>
                    </a:cxn>
                    <a:cxn ang="0">
                      <a:pos x="265" y="395"/>
                    </a:cxn>
                    <a:cxn ang="0">
                      <a:pos x="234" y="404"/>
                    </a:cxn>
                    <a:cxn ang="0">
                      <a:pos x="217" y="399"/>
                    </a:cxn>
                    <a:cxn ang="0">
                      <a:pos x="209" y="372"/>
                    </a:cxn>
                    <a:cxn ang="0">
                      <a:pos x="198" y="340"/>
                    </a:cxn>
                    <a:cxn ang="0">
                      <a:pos x="162" y="280"/>
                    </a:cxn>
                    <a:cxn ang="0">
                      <a:pos x="154" y="259"/>
                    </a:cxn>
                    <a:cxn ang="0">
                      <a:pos x="140" y="251"/>
                    </a:cxn>
                    <a:cxn ang="0">
                      <a:pos x="131" y="229"/>
                    </a:cxn>
                    <a:cxn ang="0">
                      <a:pos x="109" y="196"/>
                    </a:cxn>
                    <a:cxn ang="0">
                      <a:pos x="112" y="177"/>
                    </a:cxn>
                  </a:cxnLst>
                  <a:rect l="0" t="0" r="r" b="b"/>
                  <a:pathLst>
                    <a:path w="467" h="405">
                      <a:moveTo>
                        <a:pt x="112" y="177"/>
                      </a:moveTo>
                      <a:cubicBezTo>
                        <a:pt x="102" y="154"/>
                        <a:pt x="102" y="154"/>
                        <a:pt x="102" y="154"/>
                      </a:cubicBezTo>
                      <a:cubicBezTo>
                        <a:pt x="102" y="151"/>
                        <a:pt x="105" y="151"/>
                        <a:pt x="106" y="149"/>
                      </a:cubicBezTo>
                      <a:cubicBezTo>
                        <a:pt x="109" y="139"/>
                        <a:pt x="110" y="134"/>
                        <a:pt x="113" y="126"/>
                      </a:cubicBezTo>
                      <a:cubicBezTo>
                        <a:pt x="115" y="117"/>
                        <a:pt x="124" y="115"/>
                        <a:pt x="124" y="104"/>
                      </a:cubicBezTo>
                      <a:cubicBezTo>
                        <a:pt x="124" y="97"/>
                        <a:pt x="122" y="91"/>
                        <a:pt x="122" y="86"/>
                      </a:cubicBezTo>
                      <a:cubicBezTo>
                        <a:pt x="122" y="83"/>
                        <a:pt x="124" y="82"/>
                        <a:pt x="125" y="81"/>
                      </a:cubicBezTo>
                      <a:cubicBezTo>
                        <a:pt x="125" y="77"/>
                        <a:pt x="125" y="77"/>
                        <a:pt x="125" y="77"/>
                      </a:cubicBezTo>
                      <a:cubicBezTo>
                        <a:pt x="121" y="78"/>
                        <a:pt x="120" y="81"/>
                        <a:pt x="117" y="81"/>
                      </a:cubicBezTo>
                      <a:cubicBezTo>
                        <a:pt x="112" y="81"/>
                        <a:pt x="110" y="79"/>
                        <a:pt x="108" y="77"/>
                      </a:cubicBezTo>
                      <a:cubicBezTo>
                        <a:pt x="101" y="82"/>
                        <a:pt x="98" y="88"/>
                        <a:pt x="86" y="88"/>
                      </a:cubicBezTo>
                      <a:cubicBezTo>
                        <a:pt x="76" y="88"/>
                        <a:pt x="73" y="77"/>
                        <a:pt x="64" y="77"/>
                      </a:cubicBezTo>
                      <a:cubicBezTo>
                        <a:pt x="54" y="77"/>
                        <a:pt x="56" y="87"/>
                        <a:pt x="48" y="87"/>
                      </a:cubicBezTo>
                      <a:cubicBezTo>
                        <a:pt x="40" y="87"/>
                        <a:pt x="35" y="75"/>
                        <a:pt x="27" y="79"/>
                      </a:cubicBezTo>
                      <a:cubicBezTo>
                        <a:pt x="22" y="79"/>
                        <a:pt x="22" y="79"/>
                        <a:pt x="22" y="79"/>
                      </a:cubicBezTo>
                      <a:cubicBezTo>
                        <a:pt x="24" y="79"/>
                        <a:pt x="25" y="78"/>
                        <a:pt x="26" y="77"/>
                      </a:cubicBezTo>
                      <a:cubicBezTo>
                        <a:pt x="23" y="74"/>
                        <a:pt x="10" y="67"/>
                        <a:pt x="15" y="63"/>
                      </a:cubicBezTo>
                      <a:cubicBezTo>
                        <a:pt x="11" y="57"/>
                        <a:pt x="6" y="58"/>
                        <a:pt x="0" y="55"/>
                      </a:cubicBezTo>
                      <a:cubicBezTo>
                        <a:pt x="4" y="50"/>
                        <a:pt x="9" y="51"/>
                        <a:pt x="9" y="43"/>
                      </a:cubicBezTo>
                      <a:cubicBezTo>
                        <a:pt x="9" y="40"/>
                        <a:pt x="8" y="40"/>
                        <a:pt x="9" y="37"/>
                      </a:cubicBezTo>
                      <a:cubicBezTo>
                        <a:pt x="6" y="37"/>
                        <a:pt x="1" y="38"/>
                        <a:pt x="1" y="35"/>
                      </a:cubicBezTo>
                      <a:cubicBezTo>
                        <a:pt x="1" y="22"/>
                        <a:pt x="33" y="24"/>
                        <a:pt x="41" y="20"/>
                      </a:cubicBezTo>
                      <a:cubicBezTo>
                        <a:pt x="40" y="17"/>
                        <a:pt x="38" y="18"/>
                        <a:pt x="38" y="15"/>
                      </a:cubicBezTo>
                      <a:cubicBezTo>
                        <a:pt x="38" y="11"/>
                        <a:pt x="46" y="13"/>
                        <a:pt x="48" y="13"/>
                      </a:cubicBezTo>
                      <a:cubicBezTo>
                        <a:pt x="53" y="13"/>
                        <a:pt x="62" y="13"/>
                        <a:pt x="62" y="13"/>
                      </a:cubicBezTo>
                      <a:cubicBezTo>
                        <a:pt x="67" y="13"/>
                        <a:pt x="75" y="7"/>
                        <a:pt x="80" y="4"/>
                      </a:cubicBezTo>
                      <a:cubicBezTo>
                        <a:pt x="86" y="0"/>
                        <a:pt x="98" y="0"/>
                        <a:pt x="106" y="0"/>
                      </a:cubicBezTo>
                      <a:cubicBezTo>
                        <a:pt x="117" y="0"/>
                        <a:pt x="117" y="7"/>
                        <a:pt x="127" y="7"/>
                      </a:cubicBezTo>
                      <a:cubicBezTo>
                        <a:pt x="127" y="12"/>
                        <a:pt x="144" y="15"/>
                        <a:pt x="149" y="15"/>
                      </a:cubicBezTo>
                      <a:cubicBezTo>
                        <a:pt x="162" y="15"/>
                        <a:pt x="170" y="15"/>
                        <a:pt x="174" y="15"/>
                      </a:cubicBezTo>
                      <a:cubicBezTo>
                        <a:pt x="186" y="15"/>
                        <a:pt x="192" y="3"/>
                        <a:pt x="205" y="3"/>
                      </a:cubicBezTo>
                      <a:cubicBezTo>
                        <a:pt x="219" y="3"/>
                        <a:pt x="218" y="12"/>
                        <a:pt x="223" y="21"/>
                      </a:cubicBezTo>
                      <a:cubicBezTo>
                        <a:pt x="224" y="23"/>
                        <a:pt x="233" y="28"/>
                        <a:pt x="233" y="28"/>
                      </a:cubicBezTo>
                      <a:cubicBezTo>
                        <a:pt x="241" y="31"/>
                        <a:pt x="243" y="44"/>
                        <a:pt x="256" y="44"/>
                      </a:cubicBezTo>
                      <a:cubicBezTo>
                        <a:pt x="265" y="44"/>
                        <a:pt x="265" y="36"/>
                        <a:pt x="271" y="34"/>
                      </a:cubicBezTo>
                      <a:cubicBezTo>
                        <a:pt x="275" y="33"/>
                        <a:pt x="274" y="33"/>
                        <a:pt x="278" y="33"/>
                      </a:cubicBezTo>
                      <a:cubicBezTo>
                        <a:pt x="279" y="35"/>
                        <a:pt x="279" y="39"/>
                        <a:pt x="281" y="41"/>
                      </a:cubicBezTo>
                      <a:cubicBezTo>
                        <a:pt x="280" y="41"/>
                        <a:pt x="281" y="42"/>
                        <a:pt x="281" y="43"/>
                      </a:cubicBezTo>
                      <a:cubicBezTo>
                        <a:pt x="281" y="48"/>
                        <a:pt x="284" y="47"/>
                        <a:pt x="286" y="51"/>
                      </a:cubicBezTo>
                      <a:cubicBezTo>
                        <a:pt x="290" y="56"/>
                        <a:pt x="286" y="59"/>
                        <a:pt x="289" y="65"/>
                      </a:cubicBezTo>
                      <a:cubicBezTo>
                        <a:pt x="291" y="70"/>
                        <a:pt x="297" y="67"/>
                        <a:pt x="301" y="68"/>
                      </a:cubicBezTo>
                      <a:cubicBezTo>
                        <a:pt x="305" y="69"/>
                        <a:pt x="306" y="73"/>
                        <a:pt x="309" y="76"/>
                      </a:cubicBezTo>
                      <a:cubicBezTo>
                        <a:pt x="312" y="79"/>
                        <a:pt x="323" y="78"/>
                        <a:pt x="329" y="78"/>
                      </a:cubicBezTo>
                      <a:cubicBezTo>
                        <a:pt x="337" y="78"/>
                        <a:pt x="345" y="77"/>
                        <a:pt x="350" y="76"/>
                      </a:cubicBezTo>
                      <a:cubicBezTo>
                        <a:pt x="350" y="72"/>
                        <a:pt x="350" y="71"/>
                        <a:pt x="350" y="68"/>
                      </a:cubicBezTo>
                      <a:cubicBezTo>
                        <a:pt x="350" y="64"/>
                        <a:pt x="355" y="64"/>
                        <a:pt x="359" y="63"/>
                      </a:cubicBezTo>
                      <a:cubicBezTo>
                        <a:pt x="364" y="61"/>
                        <a:pt x="363" y="59"/>
                        <a:pt x="368" y="57"/>
                      </a:cubicBezTo>
                      <a:cubicBezTo>
                        <a:pt x="376" y="54"/>
                        <a:pt x="381" y="56"/>
                        <a:pt x="387" y="51"/>
                      </a:cubicBezTo>
                      <a:cubicBezTo>
                        <a:pt x="397" y="57"/>
                        <a:pt x="403" y="57"/>
                        <a:pt x="412" y="60"/>
                      </a:cubicBezTo>
                      <a:cubicBezTo>
                        <a:pt x="423" y="64"/>
                        <a:pt x="426" y="74"/>
                        <a:pt x="439" y="74"/>
                      </a:cubicBezTo>
                      <a:cubicBezTo>
                        <a:pt x="439" y="76"/>
                        <a:pt x="442" y="77"/>
                        <a:pt x="443" y="79"/>
                      </a:cubicBezTo>
                      <a:cubicBezTo>
                        <a:pt x="445" y="86"/>
                        <a:pt x="442" y="92"/>
                        <a:pt x="445" y="96"/>
                      </a:cubicBezTo>
                      <a:cubicBezTo>
                        <a:pt x="442" y="98"/>
                        <a:pt x="435" y="114"/>
                        <a:pt x="435" y="115"/>
                      </a:cubicBezTo>
                      <a:cubicBezTo>
                        <a:pt x="435" y="116"/>
                        <a:pt x="436" y="118"/>
                        <a:pt x="435" y="119"/>
                      </a:cubicBezTo>
                      <a:cubicBezTo>
                        <a:pt x="436" y="121"/>
                        <a:pt x="435" y="122"/>
                        <a:pt x="436" y="124"/>
                      </a:cubicBezTo>
                      <a:cubicBezTo>
                        <a:pt x="436" y="138"/>
                        <a:pt x="436" y="138"/>
                        <a:pt x="436" y="138"/>
                      </a:cubicBezTo>
                      <a:cubicBezTo>
                        <a:pt x="438" y="142"/>
                        <a:pt x="437" y="145"/>
                        <a:pt x="439" y="149"/>
                      </a:cubicBezTo>
                      <a:cubicBezTo>
                        <a:pt x="440" y="153"/>
                        <a:pt x="449" y="149"/>
                        <a:pt x="449" y="156"/>
                      </a:cubicBezTo>
                      <a:cubicBezTo>
                        <a:pt x="449" y="165"/>
                        <a:pt x="439" y="164"/>
                        <a:pt x="439" y="171"/>
                      </a:cubicBezTo>
                      <a:cubicBezTo>
                        <a:pt x="439" y="177"/>
                        <a:pt x="443" y="177"/>
                        <a:pt x="445" y="179"/>
                      </a:cubicBezTo>
                      <a:cubicBezTo>
                        <a:pt x="452" y="194"/>
                        <a:pt x="467" y="196"/>
                        <a:pt x="467" y="215"/>
                      </a:cubicBezTo>
                      <a:cubicBezTo>
                        <a:pt x="456" y="218"/>
                        <a:pt x="448" y="220"/>
                        <a:pt x="448" y="232"/>
                      </a:cubicBezTo>
                      <a:cubicBezTo>
                        <a:pt x="448" y="235"/>
                        <a:pt x="450" y="238"/>
                        <a:pt x="450" y="240"/>
                      </a:cubicBezTo>
                      <a:cubicBezTo>
                        <a:pt x="450" y="240"/>
                        <a:pt x="448" y="240"/>
                        <a:pt x="448" y="240"/>
                      </a:cubicBezTo>
                      <a:cubicBezTo>
                        <a:pt x="439" y="240"/>
                        <a:pt x="420" y="235"/>
                        <a:pt x="408" y="235"/>
                      </a:cubicBezTo>
                      <a:cubicBezTo>
                        <a:pt x="406" y="235"/>
                        <a:pt x="393" y="231"/>
                        <a:pt x="393" y="231"/>
                      </a:cubicBezTo>
                      <a:cubicBezTo>
                        <a:pt x="388" y="226"/>
                        <a:pt x="388" y="213"/>
                        <a:pt x="379" y="213"/>
                      </a:cubicBezTo>
                      <a:cubicBezTo>
                        <a:pt x="374" y="213"/>
                        <a:pt x="372" y="217"/>
                        <a:pt x="370" y="220"/>
                      </a:cubicBezTo>
                      <a:cubicBezTo>
                        <a:pt x="348" y="220"/>
                        <a:pt x="348" y="220"/>
                        <a:pt x="348" y="220"/>
                      </a:cubicBezTo>
                      <a:cubicBezTo>
                        <a:pt x="341" y="217"/>
                        <a:pt x="337" y="212"/>
                        <a:pt x="333" y="207"/>
                      </a:cubicBezTo>
                      <a:cubicBezTo>
                        <a:pt x="327" y="202"/>
                        <a:pt x="320" y="205"/>
                        <a:pt x="315" y="200"/>
                      </a:cubicBezTo>
                      <a:cubicBezTo>
                        <a:pt x="313" y="197"/>
                        <a:pt x="314" y="194"/>
                        <a:pt x="313" y="192"/>
                      </a:cubicBezTo>
                      <a:cubicBezTo>
                        <a:pt x="308" y="182"/>
                        <a:pt x="299" y="168"/>
                        <a:pt x="286" y="168"/>
                      </a:cubicBezTo>
                      <a:cubicBezTo>
                        <a:pt x="280" y="168"/>
                        <a:pt x="278" y="176"/>
                        <a:pt x="278" y="183"/>
                      </a:cubicBezTo>
                      <a:cubicBezTo>
                        <a:pt x="278" y="187"/>
                        <a:pt x="278" y="189"/>
                        <a:pt x="278" y="193"/>
                      </a:cubicBezTo>
                      <a:cubicBezTo>
                        <a:pt x="281" y="203"/>
                        <a:pt x="293" y="222"/>
                        <a:pt x="304" y="224"/>
                      </a:cubicBezTo>
                      <a:cubicBezTo>
                        <a:pt x="304" y="229"/>
                        <a:pt x="306" y="231"/>
                        <a:pt x="307" y="235"/>
                      </a:cubicBezTo>
                      <a:cubicBezTo>
                        <a:pt x="312" y="233"/>
                        <a:pt x="311" y="228"/>
                        <a:pt x="315" y="227"/>
                      </a:cubicBezTo>
                      <a:cubicBezTo>
                        <a:pt x="316" y="228"/>
                        <a:pt x="316" y="230"/>
                        <a:pt x="316" y="231"/>
                      </a:cubicBezTo>
                      <a:cubicBezTo>
                        <a:pt x="316" y="237"/>
                        <a:pt x="313" y="240"/>
                        <a:pt x="313" y="246"/>
                      </a:cubicBezTo>
                      <a:cubicBezTo>
                        <a:pt x="313" y="252"/>
                        <a:pt x="324" y="255"/>
                        <a:pt x="331" y="255"/>
                      </a:cubicBezTo>
                      <a:cubicBezTo>
                        <a:pt x="360" y="255"/>
                        <a:pt x="363" y="237"/>
                        <a:pt x="379" y="225"/>
                      </a:cubicBezTo>
                      <a:cubicBezTo>
                        <a:pt x="379" y="241"/>
                        <a:pt x="379" y="241"/>
                        <a:pt x="379" y="241"/>
                      </a:cubicBezTo>
                      <a:cubicBezTo>
                        <a:pt x="385" y="254"/>
                        <a:pt x="393" y="256"/>
                        <a:pt x="406" y="260"/>
                      </a:cubicBezTo>
                      <a:cubicBezTo>
                        <a:pt x="411" y="261"/>
                        <a:pt x="411" y="269"/>
                        <a:pt x="414" y="271"/>
                      </a:cubicBezTo>
                      <a:cubicBezTo>
                        <a:pt x="414" y="270"/>
                        <a:pt x="414" y="270"/>
                        <a:pt x="414" y="270"/>
                      </a:cubicBezTo>
                      <a:cubicBezTo>
                        <a:pt x="416" y="274"/>
                        <a:pt x="423" y="273"/>
                        <a:pt x="423" y="277"/>
                      </a:cubicBezTo>
                      <a:cubicBezTo>
                        <a:pt x="423" y="288"/>
                        <a:pt x="410" y="291"/>
                        <a:pt x="410" y="302"/>
                      </a:cubicBezTo>
                      <a:cubicBezTo>
                        <a:pt x="403" y="302"/>
                        <a:pt x="399" y="303"/>
                        <a:pt x="397" y="309"/>
                      </a:cubicBezTo>
                      <a:cubicBezTo>
                        <a:pt x="395" y="314"/>
                        <a:pt x="396" y="321"/>
                        <a:pt x="390" y="321"/>
                      </a:cubicBezTo>
                      <a:cubicBezTo>
                        <a:pt x="384" y="321"/>
                        <a:pt x="384" y="334"/>
                        <a:pt x="378" y="334"/>
                      </a:cubicBezTo>
                      <a:cubicBezTo>
                        <a:pt x="374" y="334"/>
                        <a:pt x="365" y="342"/>
                        <a:pt x="365" y="347"/>
                      </a:cubicBezTo>
                      <a:cubicBezTo>
                        <a:pt x="353" y="349"/>
                        <a:pt x="327" y="354"/>
                        <a:pt x="327" y="364"/>
                      </a:cubicBezTo>
                      <a:cubicBezTo>
                        <a:pt x="327" y="365"/>
                        <a:pt x="327" y="367"/>
                        <a:pt x="328" y="368"/>
                      </a:cubicBezTo>
                      <a:cubicBezTo>
                        <a:pt x="318" y="373"/>
                        <a:pt x="304" y="376"/>
                        <a:pt x="294" y="378"/>
                      </a:cubicBezTo>
                      <a:cubicBezTo>
                        <a:pt x="289" y="380"/>
                        <a:pt x="271" y="392"/>
                        <a:pt x="265" y="395"/>
                      </a:cubicBezTo>
                      <a:cubicBezTo>
                        <a:pt x="252" y="395"/>
                        <a:pt x="252" y="395"/>
                        <a:pt x="252" y="395"/>
                      </a:cubicBezTo>
                      <a:cubicBezTo>
                        <a:pt x="244" y="400"/>
                        <a:pt x="243" y="404"/>
                        <a:pt x="234" y="404"/>
                      </a:cubicBezTo>
                      <a:cubicBezTo>
                        <a:pt x="231" y="405"/>
                        <a:pt x="231" y="405"/>
                        <a:pt x="231" y="405"/>
                      </a:cubicBezTo>
                      <a:cubicBezTo>
                        <a:pt x="229" y="405"/>
                        <a:pt x="218" y="400"/>
                        <a:pt x="217" y="399"/>
                      </a:cubicBezTo>
                      <a:cubicBezTo>
                        <a:pt x="216" y="399"/>
                        <a:pt x="219" y="399"/>
                        <a:pt x="217" y="394"/>
                      </a:cubicBezTo>
                      <a:cubicBezTo>
                        <a:pt x="212" y="387"/>
                        <a:pt x="209" y="380"/>
                        <a:pt x="209" y="372"/>
                      </a:cubicBezTo>
                      <a:cubicBezTo>
                        <a:pt x="204" y="371"/>
                        <a:pt x="207" y="363"/>
                        <a:pt x="208" y="359"/>
                      </a:cubicBezTo>
                      <a:cubicBezTo>
                        <a:pt x="210" y="349"/>
                        <a:pt x="203" y="345"/>
                        <a:pt x="198" y="340"/>
                      </a:cubicBezTo>
                      <a:cubicBezTo>
                        <a:pt x="193" y="335"/>
                        <a:pt x="181" y="320"/>
                        <a:pt x="181" y="309"/>
                      </a:cubicBezTo>
                      <a:cubicBezTo>
                        <a:pt x="165" y="306"/>
                        <a:pt x="162" y="297"/>
                        <a:pt x="162" y="280"/>
                      </a:cubicBezTo>
                      <a:cubicBezTo>
                        <a:pt x="162" y="270"/>
                        <a:pt x="156" y="268"/>
                        <a:pt x="154" y="259"/>
                      </a:cubicBezTo>
                      <a:cubicBezTo>
                        <a:pt x="154" y="259"/>
                        <a:pt x="154" y="259"/>
                        <a:pt x="154" y="259"/>
                      </a:cubicBezTo>
                      <a:cubicBezTo>
                        <a:pt x="152" y="258"/>
                        <a:pt x="150" y="255"/>
                        <a:pt x="148" y="254"/>
                      </a:cubicBezTo>
                      <a:cubicBezTo>
                        <a:pt x="147" y="252"/>
                        <a:pt x="141" y="253"/>
                        <a:pt x="140" y="251"/>
                      </a:cubicBezTo>
                      <a:cubicBezTo>
                        <a:pt x="137" y="249"/>
                        <a:pt x="138" y="242"/>
                        <a:pt x="137" y="239"/>
                      </a:cubicBezTo>
                      <a:cubicBezTo>
                        <a:pt x="136" y="235"/>
                        <a:pt x="132" y="231"/>
                        <a:pt x="131" y="229"/>
                      </a:cubicBezTo>
                      <a:cubicBezTo>
                        <a:pt x="125" y="221"/>
                        <a:pt x="121" y="214"/>
                        <a:pt x="116" y="207"/>
                      </a:cubicBezTo>
                      <a:cubicBezTo>
                        <a:pt x="115" y="205"/>
                        <a:pt x="109" y="198"/>
                        <a:pt x="109" y="196"/>
                      </a:cubicBezTo>
                      <a:cubicBezTo>
                        <a:pt x="109" y="192"/>
                        <a:pt x="112" y="182"/>
                        <a:pt x="112" y="175"/>
                      </a:cubicBezTo>
                      <a:lnTo>
                        <a:pt x="112" y="177"/>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4" name="Freeform 102">
                  <a:extLst>
                    <a:ext uri="{FF2B5EF4-FFF2-40B4-BE49-F238E27FC236}">
                      <a16:creationId xmlns:a16="http://schemas.microsoft.com/office/drawing/2014/main" id="{FB100BE3-F1A5-4B77-96FC-C64AF6165E26}"/>
                    </a:ext>
                  </a:extLst>
                </p:cNvPr>
                <p:cNvSpPr>
                  <a:spLocks/>
                </p:cNvSpPr>
                <p:nvPr/>
              </p:nvSpPr>
              <p:spPr bwMode="auto">
                <a:xfrm>
                  <a:off x="5713413" y="2714625"/>
                  <a:ext cx="33338" cy="63500"/>
                </a:xfrm>
                <a:custGeom>
                  <a:avLst/>
                  <a:gdLst/>
                  <a:ahLst/>
                  <a:cxnLst>
                    <a:cxn ang="0">
                      <a:pos x="25" y="30"/>
                    </a:cxn>
                    <a:cxn ang="0">
                      <a:pos x="11" y="48"/>
                    </a:cxn>
                    <a:cxn ang="0">
                      <a:pos x="0" y="35"/>
                    </a:cxn>
                    <a:cxn ang="0">
                      <a:pos x="6" y="0"/>
                    </a:cxn>
                    <a:cxn ang="0">
                      <a:pos x="25" y="30"/>
                    </a:cxn>
                  </a:cxnLst>
                  <a:rect l="0" t="0" r="r" b="b"/>
                  <a:pathLst>
                    <a:path w="25" h="48">
                      <a:moveTo>
                        <a:pt x="25" y="30"/>
                      </a:moveTo>
                      <a:cubicBezTo>
                        <a:pt x="25" y="37"/>
                        <a:pt x="20" y="48"/>
                        <a:pt x="11" y="48"/>
                      </a:cubicBezTo>
                      <a:cubicBezTo>
                        <a:pt x="5" y="48"/>
                        <a:pt x="0" y="41"/>
                        <a:pt x="0" y="35"/>
                      </a:cubicBezTo>
                      <a:cubicBezTo>
                        <a:pt x="0" y="22"/>
                        <a:pt x="6" y="13"/>
                        <a:pt x="6" y="0"/>
                      </a:cubicBezTo>
                      <a:cubicBezTo>
                        <a:pt x="13" y="10"/>
                        <a:pt x="25" y="15"/>
                        <a:pt x="25" y="3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5" name="Freeform 103">
                  <a:extLst>
                    <a:ext uri="{FF2B5EF4-FFF2-40B4-BE49-F238E27FC236}">
                      <a16:creationId xmlns:a16="http://schemas.microsoft.com/office/drawing/2014/main" id="{1248459E-40A5-4C49-AA4C-479C7E58DA69}"/>
                    </a:ext>
                  </a:extLst>
                </p:cNvPr>
                <p:cNvSpPr>
                  <a:spLocks/>
                </p:cNvSpPr>
                <p:nvPr/>
              </p:nvSpPr>
              <p:spPr bwMode="auto">
                <a:xfrm>
                  <a:off x="5397500" y="2195513"/>
                  <a:ext cx="677863" cy="544513"/>
                </a:xfrm>
                <a:custGeom>
                  <a:avLst/>
                  <a:gdLst/>
                  <a:ahLst/>
                  <a:cxnLst>
                    <a:cxn ang="0">
                      <a:pos x="148" y="270"/>
                    </a:cxn>
                    <a:cxn ang="0">
                      <a:pos x="174" y="340"/>
                    </a:cxn>
                    <a:cxn ang="0">
                      <a:pos x="200" y="401"/>
                    </a:cxn>
                    <a:cxn ang="0">
                      <a:pos x="216" y="401"/>
                    </a:cxn>
                    <a:cxn ang="0">
                      <a:pos x="237" y="379"/>
                    </a:cxn>
                    <a:cxn ang="0">
                      <a:pos x="243" y="341"/>
                    </a:cxn>
                    <a:cxn ang="0">
                      <a:pos x="268" y="298"/>
                    </a:cxn>
                    <a:cxn ang="0">
                      <a:pos x="326" y="240"/>
                    </a:cxn>
                    <a:cxn ang="0">
                      <a:pos x="374" y="218"/>
                    </a:cxn>
                    <a:cxn ang="0">
                      <a:pos x="409" y="259"/>
                    </a:cxn>
                    <a:cxn ang="0">
                      <a:pos x="423" y="302"/>
                    </a:cxn>
                    <a:cxn ang="0">
                      <a:pos x="457" y="300"/>
                    </a:cxn>
                    <a:cxn ang="0">
                      <a:pos x="476" y="367"/>
                    </a:cxn>
                    <a:cxn ang="0">
                      <a:pos x="489" y="358"/>
                    </a:cxn>
                    <a:cxn ang="0">
                      <a:pos x="472" y="316"/>
                    </a:cxn>
                    <a:cxn ang="0">
                      <a:pos x="473" y="288"/>
                    </a:cxn>
                    <a:cxn ang="0">
                      <a:pos x="483" y="254"/>
                    </a:cxn>
                    <a:cxn ang="0">
                      <a:pos x="487" y="213"/>
                    </a:cxn>
                    <a:cxn ang="0">
                      <a:pos x="467" y="197"/>
                    </a:cxn>
                    <a:cxn ang="0">
                      <a:pos x="445" y="125"/>
                    </a:cxn>
                    <a:cxn ang="0">
                      <a:pos x="423" y="130"/>
                    </a:cxn>
                    <a:cxn ang="0">
                      <a:pos x="373" y="144"/>
                    </a:cxn>
                    <a:cxn ang="0">
                      <a:pos x="341" y="147"/>
                    </a:cxn>
                    <a:cxn ang="0">
                      <a:pos x="295" y="136"/>
                    </a:cxn>
                    <a:cxn ang="0">
                      <a:pos x="254" y="116"/>
                    </a:cxn>
                    <a:cxn ang="0">
                      <a:pos x="226" y="89"/>
                    </a:cxn>
                    <a:cxn ang="0">
                      <a:pos x="229" y="69"/>
                    </a:cxn>
                    <a:cxn ang="0">
                      <a:pos x="213" y="43"/>
                    </a:cxn>
                    <a:cxn ang="0">
                      <a:pos x="178" y="16"/>
                    </a:cxn>
                    <a:cxn ang="0">
                      <a:pos x="131" y="0"/>
                    </a:cxn>
                    <a:cxn ang="0">
                      <a:pos x="94" y="21"/>
                    </a:cxn>
                    <a:cxn ang="0">
                      <a:pos x="65" y="13"/>
                    </a:cxn>
                    <a:cxn ang="0">
                      <a:pos x="23" y="46"/>
                    </a:cxn>
                    <a:cxn ang="0">
                      <a:pos x="0" y="64"/>
                    </a:cxn>
                    <a:cxn ang="0">
                      <a:pos x="1" y="87"/>
                    </a:cxn>
                    <a:cxn ang="0">
                      <a:pos x="4" y="120"/>
                    </a:cxn>
                    <a:cxn ang="0">
                      <a:pos x="13" y="181"/>
                    </a:cxn>
                    <a:cxn ang="0">
                      <a:pos x="34" y="185"/>
                    </a:cxn>
                    <a:cxn ang="0">
                      <a:pos x="70" y="185"/>
                    </a:cxn>
                    <a:cxn ang="0">
                      <a:pos x="118" y="219"/>
                    </a:cxn>
                    <a:cxn ang="0">
                      <a:pos x="127" y="248"/>
                    </a:cxn>
                    <a:cxn ang="0">
                      <a:pos x="145" y="233"/>
                    </a:cxn>
                    <a:cxn ang="0">
                      <a:pos x="149" y="265"/>
                    </a:cxn>
                  </a:cxnLst>
                  <a:rect l="0" t="0" r="r" b="b"/>
                  <a:pathLst>
                    <a:path w="509" h="410">
                      <a:moveTo>
                        <a:pt x="149" y="265"/>
                      </a:moveTo>
                      <a:cubicBezTo>
                        <a:pt x="147" y="263"/>
                        <a:pt x="147" y="263"/>
                        <a:pt x="147" y="263"/>
                      </a:cubicBezTo>
                      <a:cubicBezTo>
                        <a:pt x="147" y="265"/>
                        <a:pt x="148" y="268"/>
                        <a:pt x="148" y="270"/>
                      </a:cubicBezTo>
                      <a:cubicBezTo>
                        <a:pt x="148" y="278"/>
                        <a:pt x="153" y="286"/>
                        <a:pt x="155" y="295"/>
                      </a:cubicBezTo>
                      <a:cubicBezTo>
                        <a:pt x="158" y="305"/>
                        <a:pt x="166" y="319"/>
                        <a:pt x="168" y="326"/>
                      </a:cubicBezTo>
                      <a:cubicBezTo>
                        <a:pt x="170" y="332"/>
                        <a:pt x="170" y="334"/>
                        <a:pt x="174" y="340"/>
                      </a:cubicBezTo>
                      <a:cubicBezTo>
                        <a:pt x="177" y="345"/>
                        <a:pt x="175" y="351"/>
                        <a:pt x="179" y="358"/>
                      </a:cubicBezTo>
                      <a:cubicBezTo>
                        <a:pt x="180" y="362"/>
                        <a:pt x="187" y="366"/>
                        <a:pt x="188" y="372"/>
                      </a:cubicBezTo>
                      <a:cubicBezTo>
                        <a:pt x="191" y="382"/>
                        <a:pt x="196" y="390"/>
                        <a:pt x="200" y="401"/>
                      </a:cubicBezTo>
                      <a:cubicBezTo>
                        <a:pt x="200" y="402"/>
                        <a:pt x="202" y="405"/>
                        <a:pt x="204" y="405"/>
                      </a:cubicBezTo>
                      <a:cubicBezTo>
                        <a:pt x="204" y="409"/>
                        <a:pt x="207" y="410"/>
                        <a:pt x="210" y="410"/>
                      </a:cubicBezTo>
                      <a:cubicBezTo>
                        <a:pt x="214" y="410"/>
                        <a:pt x="214" y="405"/>
                        <a:pt x="216" y="401"/>
                      </a:cubicBezTo>
                      <a:cubicBezTo>
                        <a:pt x="218" y="397"/>
                        <a:pt x="219" y="398"/>
                        <a:pt x="224" y="396"/>
                      </a:cubicBezTo>
                      <a:cubicBezTo>
                        <a:pt x="228" y="394"/>
                        <a:pt x="227" y="382"/>
                        <a:pt x="233" y="381"/>
                      </a:cubicBezTo>
                      <a:cubicBezTo>
                        <a:pt x="234" y="380"/>
                        <a:pt x="237" y="380"/>
                        <a:pt x="237" y="379"/>
                      </a:cubicBezTo>
                      <a:cubicBezTo>
                        <a:pt x="240" y="379"/>
                        <a:pt x="240" y="379"/>
                        <a:pt x="240" y="379"/>
                      </a:cubicBezTo>
                      <a:cubicBezTo>
                        <a:pt x="237" y="367"/>
                        <a:pt x="237" y="367"/>
                        <a:pt x="237" y="367"/>
                      </a:cubicBezTo>
                      <a:cubicBezTo>
                        <a:pt x="237" y="359"/>
                        <a:pt x="243" y="352"/>
                        <a:pt x="243" y="341"/>
                      </a:cubicBezTo>
                      <a:cubicBezTo>
                        <a:pt x="243" y="334"/>
                        <a:pt x="240" y="329"/>
                        <a:pt x="240" y="321"/>
                      </a:cubicBezTo>
                      <a:cubicBezTo>
                        <a:pt x="240" y="312"/>
                        <a:pt x="249" y="311"/>
                        <a:pt x="257" y="308"/>
                      </a:cubicBezTo>
                      <a:cubicBezTo>
                        <a:pt x="260" y="307"/>
                        <a:pt x="265" y="302"/>
                        <a:pt x="268" y="298"/>
                      </a:cubicBezTo>
                      <a:cubicBezTo>
                        <a:pt x="277" y="290"/>
                        <a:pt x="284" y="281"/>
                        <a:pt x="293" y="272"/>
                      </a:cubicBezTo>
                      <a:cubicBezTo>
                        <a:pt x="300" y="265"/>
                        <a:pt x="313" y="263"/>
                        <a:pt x="321" y="255"/>
                      </a:cubicBezTo>
                      <a:cubicBezTo>
                        <a:pt x="325" y="251"/>
                        <a:pt x="325" y="246"/>
                        <a:pt x="326" y="240"/>
                      </a:cubicBezTo>
                      <a:cubicBezTo>
                        <a:pt x="328" y="236"/>
                        <a:pt x="337" y="236"/>
                        <a:pt x="340" y="229"/>
                      </a:cubicBezTo>
                      <a:cubicBezTo>
                        <a:pt x="344" y="231"/>
                        <a:pt x="344" y="233"/>
                        <a:pt x="351" y="233"/>
                      </a:cubicBezTo>
                      <a:cubicBezTo>
                        <a:pt x="362" y="233"/>
                        <a:pt x="374" y="231"/>
                        <a:pt x="374" y="218"/>
                      </a:cubicBezTo>
                      <a:cubicBezTo>
                        <a:pt x="381" y="219"/>
                        <a:pt x="389" y="222"/>
                        <a:pt x="390" y="228"/>
                      </a:cubicBezTo>
                      <a:cubicBezTo>
                        <a:pt x="392" y="233"/>
                        <a:pt x="391" y="240"/>
                        <a:pt x="395" y="245"/>
                      </a:cubicBezTo>
                      <a:cubicBezTo>
                        <a:pt x="398" y="251"/>
                        <a:pt x="403" y="255"/>
                        <a:pt x="409" y="259"/>
                      </a:cubicBezTo>
                      <a:cubicBezTo>
                        <a:pt x="414" y="267"/>
                        <a:pt x="419" y="274"/>
                        <a:pt x="422" y="283"/>
                      </a:cubicBezTo>
                      <a:cubicBezTo>
                        <a:pt x="423" y="285"/>
                        <a:pt x="425" y="286"/>
                        <a:pt x="425" y="289"/>
                      </a:cubicBezTo>
                      <a:cubicBezTo>
                        <a:pt x="425" y="293"/>
                        <a:pt x="423" y="296"/>
                        <a:pt x="423" y="302"/>
                      </a:cubicBezTo>
                      <a:cubicBezTo>
                        <a:pt x="423" y="307"/>
                        <a:pt x="423" y="313"/>
                        <a:pt x="430" y="313"/>
                      </a:cubicBezTo>
                      <a:cubicBezTo>
                        <a:pt x="442" y="313"/>
                        <a:pt x="445" y="300"/>
                        <a:pt x="453" y="293"/>
                      </a:cubicBezTo>
                      <a:cubicBezTo>
                        <a:pt x="455" y="295"/>
                        <a:pt x="454" y="297"/>
                        <a:pt x="457" y="300"/>
                      </a:cubicBezTo>
                      <a:cubicBezTo>
                        <a:pt x="457" y="300"/>
                        <a:pt x="461" y="300"/>
                        <a:pt x="462" y="302"/>
                      </a:cubicBezTo>
                      <a:cubicBezTo>
                        <a:pt x="467" y="308"/>
                        <a:pt x="459" y="322"/>
                        <a:pt x="465" y="322"/>
                      </a:cubicBezTo>
                      <a:cubicBezTo>
                        <a:pt x="465" y="336"/>
                        <a:pt x="476" y="347"/>
                        <a:pt x="476" y="367"/>
                      </a:cubicBezTo>
                      <a:cubicBezTo>
                        <a:pt x="476" y="371"/>
                        <a:pt x="473" y="382"/>
                        <a:pt x="476" y="383"/>
                      </a:cubicBezTo>
                      <a:cubicBezTo>
                        <a:pt x="480" y="376"/>
                        <a:pt x="481" y="371"/>
                        <a:pt x="485" y="363"/>
                      </a:cubicBezTo>
                      <a:cubicBezTo>
                        <a:pt x="486" y="361"/>
                        <a:pt x="489" y="360"/>
                        <a:pt x="489" y="358"/>
                      </a:cubicBezTo>
                      <a:cubicBezTo>
                        <a:pt x="489" y="354"/>
                        <a:pt x="483" y="334"/>
                        <a:pt x="479" y="330"/>
                      </a:cubicBezTo>
                      <a:cubicBezTo>
                        <a:pt x="476" y="327"/>
                        <a:pt x="472" y="325"/>
                        <a:pt x="472" y="320"/>
                      </a:cubicBezTo>
                      <a:cubicBezTo>
                        <a:pt x="472" y="319"/>
                        <a:pt x="472" y="318"/>
                        <a:pt x="472" y="316"/>
                      </a:cubicBezTo>
                      <a:cubicBezTo>
                        <a:pt x="472" y="317"/>
                        <a:pt x="472" y="317"/>
                        <a:pt x="472" y="317"/>
                      </a:cubicBezTo>
                      <a:cubicBezTo>
                        <a:pt x="473" y="316"/>
                        <a:pt x="476" y="311"/>
                        <a:pt x="476" y="307"/>
                      </a:cubicBezTo>
                      <a:cubicBezTo>
                        <a:pt x="476" y="302"/>
                        <a:pt x="476" y="293"/>
                        <a:pt x="473" y="288"/>
                      </a:cubicBezTo>
                      <a:cubicBezTo>
                        <a:pt x="470" y="284"/>
                        <a:pt x="464" y="284"/>
                        <a:pt x="464" y="276"/>
                      </a:cubicBezTo>
                      <a:cubicBezTo>
                        <a:pt x="464" y="268"/>
                        <a:pt x="467" y="262"/>
                        <a:pt x="472" y="258"/>
                      </a:cubicBezTo>
                      <a:cubicBezTo>
                        <a:pt x="474" y="255"/>
                        <a:pt x="479" y="256"/>
                        <a:pt x="483" y="254"/>
                      </a:cubicBezTo>
                      <a:cubicBezTo>
                        <a:pt x="493" y="247"/>
                        <a:pt x="500" y="244"/>
                        <a:pt x="509" y="230"/>
                      </a:cubicBezTo>
                      <a:cubicBezTo>
                        <a:pt x="506" y="230"/>
                        <a:pt x="505" y="231"/>
                        <a:pt x="501" y="231"/>
                      </a:cubicBezTo>
                      <a:cubicBezTo>
                        <a:pt x="493" y="231"/>
                        <a:pt x="487" y="222"/>
                        <a:pt x="487" y="213"/>
                      </a:cubicBezTo>
                      <a:cubicBezTo>
                        <a:pt x="483" y="212"/>
                        <a:pt x="482" y="199"/>
                        <a:pt x="478" y="199"/>
                      </a:cubicBezTo>
                      <a:cubicBezTo>
                        <a:pt x="475" y="199"/>
                        <a:pt x="472" y="202"/>
                        <a:pt x="469" y="202"/>
                      </a:cubicBezTo>
                      <a:cubicBezTo>
                        <a:pt x="468" y="202"/>
                        <a:pt x="467" y="199"/>
                        <a:pt x="467" y="197"/>
                      </a:cubicBezTo>
                      <a:cubicBezTo>
                        <a:pt x="467" y="181"/>
                        <a:pt x="479" y="180"/>
                        <a:pt x="479" y="163"/>
                      </a:cubicBezTo>
                      <a:cubicBezTo>
                        <a:pt x="479" y="154"/>
                        <a:pt x="472" y="151"/>
                        <a:pt x="468" y="144"/>
                      </a:cubicBezTo>
                      <a:cubicBezTo>
                        <a:pt x="457" y="139"/>
                        <a:pt x="448" y="140"/>
                        <a:pt x="445" y="125"/>
                      </a:cubicBezTo>
                      <a:cubicBezTo>
                        <a:pt x="442" y="125"/>
                        <a:pt x="442" y="125"/>
                        <a:pt x="442" y="125"/>
                      </a:cubicBezTo>
                      <a:cubicBezTo>
                        <a:pt x="438" y="129"/>
                        <a:pt x="438" y="129"/>
                        <a:pt x="438" y="129"/>
                      </a:cubicBezTo>
                      <a:cubicBezTo>
                        <a:pt x="433" y="131"/>
                        <a:pt x="427" y="126"/>
                        <a:pt x="423" y="130"/>
                      </a:cubicBezTo>
                      <a:cubicBezTo>
                        <a:pt x="422" y="132"/>
                        <a:pt x="421" y="133"/>
                        <a:pt x="418" y="135"/>
                      </a:cubicBezTo>
                      <a:cubicBezTo>
                        <a:pt x="415" y="137"/>
                        <a:pt x="401" y="149"/>
                        <a:pt x="394" y="149"/>
                      </a:cubicBezTo>
                      <a:cubicBezTo>
                        <a:pt x="387" y="149"/>
                        <a:pt x="382" y="144"/>
                        <a:pt x="373" y="144"/>
                      </a:cubicBezTo>
                      <a:cubicBezTo>
                        <a:pt x="362" y="144"/>
                        <a:pt x="360" y="152"/>
                        <a:pt x="354" y="155"/>
                      </a:cubicBezTo>
                      <a:cubicBezTo>
                        <a:pt x="353" y="152"/>
                        <a:pt x="352" y="145"/>
                        <a:pt x="349" y="145"/>
                      </a:cubicBezTo>
                      <a:cubicBezTo>
                        <a:pt x="347" y="145"/>
                        <a:pt x="345" y="147"/>
                        <a:pt x="341" y="147"/>
                      </a:cubicBezTo>
                      <a:cubicBezTo>
                        <a:pt x="335" y="147"/>
                        <a:pt x="329" y="147"/>
                        <a:pt x="323" y="147"/>
                      </a:cubicBezTo>
                      <a:cubicBezTo>
                        <a:pt x="313" y="147"/>
                        <a:pt x="309" y="141"/>
                        <a:pt x="302" y="136"/>
                      </a:cubicBezTo>
                      <a:cubicBezTo>
                        <a:pt x="300" y="135"/>
                        <a:pt x="296" y="139"/>
                        <a:pt x="295" y="136"/>
                      </a:cubicBezTo>
                      <a:cubicBezTo>
                        <a:pt x="293" y="132"/>
                        <a:pt x="293" y="129"/>
                        <a:pt x="290" y="127"/>
                      </a:cubicBezTo>
                      <a:cubicBezTo>
                        <a:pt x="283" y="124"/>
                        <a:pt x="279" y="126"/>
                        <a:pt x="273" y="120"/>
                      </a:cubicBezTo>
                      <a:cubicBezTo>
                        <a:pt x="268" y="115"/>
                        <a:pt x="263" y="118"/>
                        <a:pt x="254" y="116"/>
                      </a:cubicBezTo>
                      <a:cubicBezTo>
                        <a:pt x="246" y="114"/>
                        <a:pt x="243" y="108"/>
                        <a:pt x="236" y="106"/>
                      </a:cubicBezTo>
                      <a:cubicBezTo>
                        <a:pt x="234" y="105"/>
                        <a:pt x="229" y="106"/>
                        <a:pt x="228" y="103"/>
                      </a:cubicBezTo>
                      <a:cubicBezTo>
                        <a:pt x="227" y="98"/>
                        <a:pt x="227" y="94"/>
                        <a:pt x="226" y="89"/>
                      </a:cubicBezTo>
                      <a:cubicBezTo>
                        <a:pt x="226" y="85"/>
                        <a:pt x="226" y="85"/>
                        <a:pt x="226" y="85"/>
                      </a:cubicBezTo>
                      <a:cubicBezTo>
                        <a:pt x="231" y="85"/>
                        <a:pt x="236" y="86"/>
                        <a:pt x="236" y="80"/>
                      </a:cubicBezTo>
                      <a:cubicBezTo>
                        <a:pt x="236" y="75"/>
                        <a:pt x="229" y="74"/>
                        <a:pt x="229" y="69"/>
                      </a:cubicBezTo>
                      <a:cubicBezTo>
                        <a:pt x="229" y="57"/>
                        <a:pt x="246" y="59"/>
                        <a:pt x="246" y="47"/>
                      </a:cubicBezTo>
                      <a:cubicBezTo>
                        <a:pt x="246" y="43"/>
                        <a:pt x="236" y="35"/>
                        <a:pt x="232" y="35"/>
                      </a:cubicBezTo>
                      <a:cubicBezTo>
                        <a:pt x="224" y="35"/>
                        <a:pt x="221" y="42"/>
                        <a:pt x="213" y="43"/>
                      </a:cubicBezTo>
                      <a:cubicBezTo>
                        <a:pt x="205" y="40"/>
                        <a:pt x="200" y="40"/>
                        <a:pt x="194" y="34"/>
                      </a:cubicBezTo>
                      <a:cubicBezTo>
                        <a:pt x="191" y="31"/>
                        <a:pt x="193" y="25"/>
                        <a:pt x="188" y="24"/>
                      </a:cubicBezTo>
                      <a:cubicBezTo>
                        <a:pt x="182" y="22"/>
                        <a:pt x="178" y="24"/>
                        <a:pt x="178" y="16"/>
                      </a:cubicBezTo>
                      <a:cubicBezTo>
                        <a:pt x="172" y="15"/>
                        <a:pt x="168" y="15"/>
                        <a:pt x="163" y="15"/>
                      </a:cubicBezTo>
                      <a:cubicBezTo>
                        <a:pt x="154" y="15"/>
                        <a:pt x="150" y="23"/>
                        <a:pt x="140" y="23"/>
                      </a:cubicBezTo>
                      <a:cubicBezTo>
                        <a:pt x="130" y="23"/>
                        <a:pt x="140" y="0"/>
                        <a:pt x="131" y="0"/>
                      </a:cubicBezTo>
                      <a:cubicBezTo>
                        <a:pt x="122" y="0"/>
                        <a:pt x="120" y="10"/>
                        <a:pt x="116" y="10"/>
                      </a:cubicBezTo>
                      <a:cubicBezTo>
                        <a:pt x="115" y="10"/>
                        <a:pt x="114" y="11"/>
                        <a:pt x="113" y="10"/>
                      </a:cubicBezTo>
                      <a:cubicBezTo>
                        <a:pt x="110" y="16"/>
                        <a:pt x="103" y="21"/>
                        <a:pt x="94" y="21"/>
                      </a:cubicBezTo>
                      <a:cubicBezTo>
                        <a:pt x="91" y="21"/>
                        <a:pt x="90" y="16"/>
                        <a:pt x="86" y="16"/>
                      </a:cubicBezTo>
                      <a:cubicBezTo>
                        <a:pt x="83" y="16"/>
                        <a:pt x="73" y="20"/>
                        <a:pt x="72" y="15"/>
                      </a:cubicBezTo>
                      <a:cubicBezTo>
                        <a:pt x="68" y="15"/>
                        <a:pt x="69" y="13"/>
                        <a:pt x="65" y="13"/>
                      </a:cubicBezTo>
                      <a:cubicBezTo>
                        <a:pt x="54" y="13"/>
                        <a:pt x="53" y="24"/>
                        <a:pt x="45" y="32"/>
                      </a:cubicBezTo>
                      <a:cubicBezTo>
                        <a:pt x="42" y="35"/>
                        <a:pt x="37" y="35"/>
                        <a:pt x="33" y="39"/>
                      </a:cubicBezTo>
                      <a:cubicBezTo>
                        <a:pt x="30" y="42"/>
                        <a:pt x="28" y="46"/>
                        <a:pt x="23" y="46"/>
                      </a:cubicBezTo>
                      <a:cubicBezTo>
                        <a:pt x="19" y="46"/>
                        <a:pt x="16" y="42"/>
                        <a:pt x="12" y="42"/>
                      </a:cubicBezTo>
                      <a:cubicBezTo>
                        <a:pt x="11" y="42"/>
                        <a:pt x="11" y="45"/>
                        <a:pt x="10" y="45"/>
                      </a:cubicBezTo>
                      <a:cubicBezTo>
                        <a:pt x="7" y="47"/>
                        <a:pt x="0" y="63"/>
                        <a:pt x="0" y="64"/>
                      </a:cubicBezTo>
                      <a:cubicBezTo>
                        <a:pt x="0" y="65"/>
                        <a:pt x="1" y="67"/>
                        <a:pt x="0" y="68"/>
                      </a:cubicBezTo>
                      <a:cubicBezTo>
                        <a:pt x="1" y="70"/>
                        <a:pt x="0" y="71"/>
                        <a:pt x="1" y="73"/>
                      </a:cubicBezTo>
                      <a:cubicBezTo>
                        <a:pt x="1" y="87"/>
                        <a:pt x="1" y="87"/>
                        <a:pt x="1" y="87"/>
                      </a:cubicBezTo>
                      <a:cubicBezTo>
                        <a:pt x="3" y="91"/>
                        <a:pt x="2" y="94"/>
                        <a:pt x="4" y="98"/>
                      </a:cubicBezTo>
                      <a:cubicBezTo>
                        <a:pt x="5" y="102"/>
                        <a:pt x="14" y="98"/>
                        <a:pt x="14" y="105"/>
                      </a:cubicBezTo>
                      <a:cubicBezTo>
                        <a:pt x="14" y="114"/>
                        <a:pt x="4" y="113"/>
                        <a:pt x="4" y="120"/>
                      </a:cubicBezTo>
                      <a:cubicBezTo>
                        <a:pt x="4" y="126"/>
                        <a:pt x="8" y="126"/>
                        <a:pt x="10" y="128"/>
                      </a:cubicBezTo>
                      <a:cubicBezTo>
                        <a:pt x="17" y="143"/>
                        <a:pt x="32" y="145"/>
                        <a:pt x="32" y="164"/>
                      </a:cubicBezTo>
                      <a:cubicBezTo>
                        <a:pt x="21" y="167"/>
                        <a:pt x="13" y="169"/>
                        <a:pt x="13" y="181"/>
                      </a:cubicBezTo>
                      <a:cubicBezTo>
                        <a:pt x="13" y="184"/>
                        <a:pt x="15" y="187"/>
                        <a:pt x="15" y="189"/>
                      </a:cubicBezTo>
                      <a:cubicBezTo>
                        <a:pt x="30" y="188"/>
                        <a:pt x="30" y="188"/>
                        <a:pt x="30" y="188"/>
                      </a:cubicBezTo>
                      <a:cubicBezTo>
                        <a:pt x="31" y="187"/>
                        <a:pt x="33" y="186"/>
                        <a:pt x="34" y="185"/>
                      </a:cubicBezTo>
                      <a:cubicBezTo>
                        <a:pt x="46" y="188"/>
                        <a:pt x="46" y="188"/>
                        <a:pt x="46" y="188"/>
                      </a:cubicBezTo>
                      <a:cubicBezTo>
                        <a:pt x="50" y="188"/>
                        <a:pt x="52" y="184"/>
                        <a:pt x="57" y="184"/>
                      </a:cubicBezTo>
                      <a:cubicBezTo>
                        <a:pt x="62" y="184"/>
                        <a:pt x="65" y="184"/>
                        <a:pt x="70" y="185"/>
                      </a:cubicBezTo>
                      <a:cubicBezTo>
                        <a:pt x="75" y="187"/>
                        <a:pt x="78" y="197"/>
                        <a:pt x="82" y="203"/>
                      </a:cubicBezTo>
                      <a:cubicBezTo>
                        <a:pt x="86" y="209"/>
                        <a:pt x="99" y="218"/>
                        <a:pt x="108" y="218"/>
                      </a:cubicBezTo>
                      <a:cubicBezTo>
                        <a:pt x="111" y="218"/>
                        <a:pt x="114" y="218"/>
                        <a:pt x="118" y="219"/>
                      </a:cubicBezTo>
                      <a:cubicBezTo>
                        <a:pt x="116" y="221"/>
                        <a:pt x="116" y="225"/>
                        <a:pt x="112" y="225"/>
                      </a:cubicBezTo>
                      <a:cubicBezTo>
                        <a:pt x="108" y="227"/>
                        <a:pt x="105" y="225"/>
                        <a:pt x="101" y="227"/>
                      </a:cubicBezTo>
                      <a:cubicBezTo>
                        <a:pt x="108" y="234"/>
                        <a:pt x="113" y="248"/>
                        <a:pt x="127" y="248"/>
                      </a:cubicBezTo>
                      <a:cubicBezTo>
                        <a:pt x="138" y="248"/>
                        <a:pt x="139" y="233"/>
                        <a:pt x="144" y="227"/>
                      </a:cubicBezTo>
                      <a:cubicBezTo>
                        <a:pt x="148" y="227"/>
                        <a:pt x="148" y="227"/>
                        <a:pt x="148" y="227"/>
                      </a:cubicBezTo>
                      <a:cubicBezTo>
                        <a:pt x="148" y="229"/>
                        <a:pt x="145" y="232"/>
                        <a:pt x="145" y="233"/>
                      </a:cubicBezTo>
                      <a:cubicBezTo>
                        <a:pt x="145" y="239"/>
                        <a:pt x="150" y="244"/>
                        <a:pt x="150" y="251"/>
                      </a:cubicBezTo>
                      <a:cubicBezTo>
                        <a:pt x="150" y="257"/>
                        <a:pt x="147" y="258"/>
                        <a:pt x="147" y="264"/>
                      </a:cubicBezTo>
                      <a:lnTo>
                        <a:pt x="149" y="265"/>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6" name="Freeform 104">
                  <a:extLst>
                    <a:ext uri="{FF2B5EF4-FFF2-40B4-BE49-F238E27FC236}">
                      <a16:creationId xmlns:a16="http://schemas.microsoft.com/office/drawing/2014/main" id="{3DB862E3-30E4-4A5A-81CE-418BF1649E9B}"/>
                    </a:ext>
                  </a:extLst>
                </p:cNvPr>
                <p:cNvSpPr>
                  <a:spLocks/>
                </p:cNvSpPr>
                <p:nvPr/>
              </p:nvSpPr>
              <p:spPr bwMode="auto">
                <a:xfrm>
                  <a:off x="5975350" y="2781300"/>
                  <a:ext cx="177800" cy="192088"/>
                </a:xfrm>
                <a:custGeom>
                  <a:avLst/>
                  <a:gdLst/>
                  <a:ahLst/>
                  <a:cxnLst>
                    <a:cxn ang="0">
                      <a:pos x="59" y="74"/>
                    </a:cxn>
                    <a:cxn ang="0">
                      <a:pos x="58" y="70"/>
                    </a:cxn>
                    <a:cxn ang="0">
                      <a:pos x="51" y="68"/>
                    </a:cxn>
                    <a:cxn ang="0">
                      <a:pos x="45" y="53"/>
                    </a:cxn>
                    <a:cxn ang="0">
                      <a:pos x="28" y="38"/>
                    </a:cxn>
                    <a:cxn ang="0">
                      <a:pos x="22" y="25"/>
                    </a:cxn>
                    <a:cxn ang="0">
                      <a:pos x="11" y="21"/>
                    </a:cxn>
                    <a:cxn ang="0">
                      <a:pos x="0" y="3"/>
                    </a:cxn>
                    <a:cxn ang="0">
                      <a:pos x="0" y="0"/>
                    </a:cxn>
                    <a:cxn ang="0">
                      <a:pos x="2" y="0"/>
                    </a:cxn>
                    <a:cxn ang="0">
                      <a:pos x="11" y="4"/>
                    </a:cxn>
                    <a:cxn ang="0">
                      <a:pos x="26" y="4"/>
                    </a:cxn>
                    <a:cxn ang="0">
                      <a:pos x="42" y="20"/>
                    </a:cxn>
                    <a:cxn ang="0">
                      <a:pos x="47" y="23"/>
                    </a:cxn>
                    <a:cxn ang="0">
                      <a:pos x="61" y="35"/>
                    </a:cxn>
                    <a:cxn ang="0">
                      <a:pos x="86" y="53"/>
                    </a:cxn>
                    <a:cxn ang="0">
                      <a:pos x="101" y="64"/>
                    </a:cxn>
                    <a:cxn ang="0">
                      <a:pos x="100" y="66"/>
                    </a:cxn>
                    <a:cxn ang="0">
                      <a:pos x="103" y="66"/>
                    </a:cxn>
                    <a:cxn ang="0">
                      <a:pos x="107" y="70"/>
                    </a:cxn>
                    <a:cxn ang="0">
                      <a:pos x="105" y="74"/>
                    </a:cxn>
                    <a:cxn ang="0">
                      <a:pos x="114" y="81"/>
                    </a:cxn>
                    <a:cxn ang="0">
                      <a:pos x="124" y="98"/>
                    </a:cxn>
                    <a:cxn ang="0">
                      <a:pos x="133" y="106"/>
                    </a:cxn>
                    <a:cxn ang="0">
                      <a:pos x="133" y="125"/>
                    </a:cxn>
                    <a:cxn ang="0">
                      <a:pos x="131" y="138"/>
                    </a:cxn>
                    <a:cxn ang="0">
                      <a:pos x="119" y="144"/>
                    </a:cxn>
                    <a:cxn ang="0">
                      <a:pos x="108" y="132"/>
                    </a:cxn>
                    <a:cxn ang="0">
                      <a:pos x="84" y="112"/>
                    </a:cxn>
                    <a:cxn ang="0">
                      <a:pos x="67" y="85"/>
                    </a:cxn>
                    <a:cxn ang="0">
                      <a:pos x="59" y="74"/>
                    </a:cxn>
                  </a:cxnLst>
                  <a:rect l="0" t="0" r="r" b="b"/>
                  <a:pathLst>
                    <a:path w="133" h="144">
                      <a:moveTo>
                        <a:pt x="59" y="74"/>
                      </a:moveTo>
                      <a:cubicBezTo>
                        <a:pt x="58" y="74"/>
                        <a:pt x="59" y="72"/>
                        <a:pt x="58" y="70"/>
                      </a:cubicBezTo>
                      <a:cubicBezTo>
                        <a:pt x="57" y="69"/>
                        <a:pt x="52" y="69"/>
                        <a:pt x="51" y="68"/>
                      </a:cubicBezTo>
                      <a:cubicBezTo>
                        <a:pt x="49" y="67"/>
                        <a:pt x="45" y="56"/>
                        <a:pt x="45" y="53"/>
                      </a:cubicBezTo>
                      <a:cubicBezTo>
                        <a:pt x="41" y="43"/>
                        <a:pt x="31" y="44"/>
                        <a:pt x="28" y="38"/>
                      </a:cubicBezTo>
                      <a:cubicBezTo>
                        <a:pt x="26" y="33"/>
                        <a:pt x="24" y="30"/>
                        <a:pt x="22" y="25"/>
                      </a:cubicBezTo>
                      <a:cubicBezTo>
                        <a:pt x="20" y="21"/>
                        <a:pt x="15" y="22"/>
                        <a:pt x="11" y="21"/>
                      </a:cubicBezTo>
                      <a:cubicBezTo>
                        <a:pt x="8" y="20"/>
                        <a:pt x="1" y="8"/>
                        <a:pt x="0" y="3"/>
                      </a:cubicBezTo>
                      <a:cubicBezTo>
                        <a:pt x="0" y="0"/>
                        <a:pt x="0" y="0"/>
                        <a:pt x="0" y="0"/>
                      </a:cubicBezTo>
                      <a:cubicBezTo>
                        <a:pt x="0" y="0"/>
                        <a:pt x="1" y="0"/>
                        <a:pt x="2" y="0"/>
                      </a:cubicBezTo>
                      <a:cubicBezTo>
                        <a:pt x="7" y="0"/>
                        <a:pt x="8" y="2"/>
                        <a:pt x="11" y="4"/>
                      </a:cubicBezTo>
                      <a:cubicBezTo>
                        <a:pt x="26" y="4"/>
                        <a:pt x="26" y="4"/>
                        <a:pt x="26" y="4"/>
                      </a:cubicBezTo>
                      <a:cubicBezTo>
                        <a:pt x="35" y="7"/>
                        <a:pt x="38" y="13"/>
                        <a:pt x="42" y="20"/>
                      </a:cubicBezTo>
                      <a:cubicBezTo>
                        <a:pt x="43" y="23"/>
                        <a:pt x="45" y="22"/>
                        <a:pt x="47" y="23"/>
                      </a:cubicBezTo>
                      <a:cubicBezTo>
                        <a:pt x="53" y="25"/>
                        <a:pt x="56" y="30"/>
                        <a:pt x="61" y="35"/>
                      </a:cubicBezTo>
                      <a:cubicBezTo>
                        <a:pt x="69" y="43"/>
                        <a:pt x="74" y="49"/>
                        <a:pt x="86" y="53"/>
                      </a:cubicBezTo>
                      <a:cubicBezTo>
                        <a:pt x="93" y="55"/>
                        <a:pt x="101" y="57"/>
                        <a:pt x="101" y="64"/>
                      </a:cubicBezTo>
                      <a:cubicBezTo>
                        <a:pt x="101" y="64"/>
                        <a:pt x="100" y="65"/>
                        <a:pt x="100" y="66"/>
                      </a:cubicBezTo>
                      <a:cubicBezTo>
                        <a:pt x="101" y="66"/>
                        <a:pt x="102" y="66"/>
                        <a:pt x="103" y="66"/>
                      </a:cubicBezTo>
                      <a:cubicBezTo>
                        <a:pt x="105" y="66"/>
                        <a:pt x="106" y="68"/>
                        <a:pt x="107" y="70"/>
                      </a:cubicBezTo>
                      <a:cubicBezTo>
                        <a:pt x="105" y="74"/>
                        <a:pt x="105" y="74"/>
                        <a:pt x="105" y="74"/>
                      </a:cubicBezTo>
                      <a:cubicBezTo>
                        <a:pt x="105" y="80"/>
                        <a:pt x="109" y="81"/>
                        <a:pt x="114" y="81"/>
                      </a:cubicBezTo>
                      <a:cubicBezTo>
                        <a:pt x="114" y="91"/>
                        <a:pt x="119" y="93"/>
                        <a:pt x="124" y="98"/>
                      </a:cubicBezTo>
                      <a:cubicBezTo>
                        <a:pt x="127" y="101"/>
                        <a:pt x="133" y="102"/>
                        <a:pt x="133" y="106"/>
                      </a:cubicBezTo>
                      <a:cubicBezTo>
                        <a:pt x="133" y="112"/>
                        <a:pt x="133" y="116"/>
                        <a:pt x="133" y="125"/>
                      </a:cubicBezTo>
                      <a:cubicBezTo>
                        <a:pt x="128" y="127"/>
                        <a:pt x="131" y="133"/>
                        <a:pt x="131" y="138"/>
                      </a:cubicBezTo>
                      <a:cubicBezTo>
                        <a:pt x="131" y="143"/>
                        <a:pt x="122" y="144"/>
                        <a:pt x="119" y="144"/>
                      </a:cubicBezTo>
                      <a:cubicBezTo>
                        <a:pt x="116" y="144"/>
                        <a:pt x="109" y="132"/>
                        <a:pt x="108" y="132"/>
                      </a:cubicBezTo>
                      <a:cubicBezTo>
                        <a:pt x="100" y="124"/>
                        <a:pt x="92" y="120"/>
                        <a:pt x="84" y="112"/>
                      </a:cubicBezTo>
                      <a:cubicBezTo>
                        <a:pt x="75" y="103"/>
                        <a:pt x="71" y="95"/>
                        <a:pt x="67" y="85"/>
                      </a:cubicBezTo>
                      <a:cubicBezTo>
                        <a:pt x="66" y="83"/>
                        <a:pt x="60" y="74"/>
                        <a:pt x="59" y="7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7" name="Freeform 105">
                  <a:extLst>
                    <a:ext uri="{FF2B5EF4-FFF2-40B4-BE49-F238E27FC236}">
                      <a16:creationId xmlns:a16="http://schemas.microsoft.com/office/drawing/2014/main" id="{0CEEF44D-1F20-4965-A868-3202F588FAF2}"/>
                    </a:ext>
                  </a:extLst>
                </p:cNvPr>
                <p:cNvSpPr>
                  <a:spLocks/>
                </p:cNvSpPr>
                <p:nvPr/>
              </p:nvSpPr>
              <p:spPr bwMode="auto">
                <a:xfrm>
                  <a:off x="6203950" y="2757488"/>
                  <a:ext cx="169863" cy="188913"/>
                </a:xfrm>
                <a:custGeom>
                  <a:avLst/>
                  <a:gdLst/>
                  <a:ahLst/>
                  <a:cxnLst>
                    <a:cxn ang="0">
                      <a:pos x="37" y="130"/>
                    </a:cxn>
                    <a:cxn ang="0">
                      <a:pos x="36" y="124"/>
                    </a:cxn>
                    <a:cxn ang="0">
                      <a:pos x="27" y="126"/>
                    </a:cxn>
                    <a:cxn ang="0">
                      <a:pos x="11" y="102"/>
                    </a:cxn>
                    <a:cxn ang="0">
                      <a:pos x="12" y="99"/>
                    </a:cxn>
                    <a:cxn ang="0">
                      <a:pos x="6" y="97"/>
                    </a:cxn>
                    <a:cxn ang="0">
                      <a:pos x="0" y="78"/>
                    </a:cxn>
                    <a:cxn ang="0">
                      <a:pos x="15" y="74"/>
                    </a:cxn>
                    <a:cxn ang="0">
                      <a:pos x="33" y="54"/>
                    </a:cxn>
                    <a:cxn ang="0">
                      <a:pos x="45" y="50"/>
                    </a:cxn>
                    <a:cxn ang="0">
                      <a:pos x="56" y="41"/>
                    </a:cxn>
                    <a:cxn ang="0">
                      <a:pos x="59" y="35"/>
                    </a:cxn>
                    <a:cxn ang="0">
                      <a:pos x="63" y="32"/>
                    </a:cxn>
                    <a:cxn ang="0">
                      <a:pos x="66" y="29"/>
                    </a:cxn>
                    <a:cxn ang="0">
                      <a:pos x="82" y="23"/>
                    </a:cxn>
                    <a:cxn ang="0">
                      <a:pos x="102" y="0"/>
                    </a:cxn>
                    <a:cxn ang="0">
                      <a:pos x="109" y="11"/>
                    </a:cxn>
                    <a:cxn ang="0">
                      <a:pos x="127" y="23"/>
                    </a:cxn>
                    <a:cxn ang="0">
                      <a:pos x="117" y="29"/>
                    </a:cxn>
                    <a:cxn ang="0">
                      <a:pos x="119" y="31"/>
                    </a:cxn>
                    <a:cxn ang="0">
                      <a:pos x="106" y="37"/>
                    </a:cxn>
                    <a:cxn ang="0">
                      <a:pos x="108" y="41"/>
                    </a:cxn>
                    <a:cxn ang="0">
                      <a:pos x="105" y="44"/>
                    </a:cxn>
                    <a:cxn ang="0">
                      <a:pos x="125" y="73"/>
                    </a:cxn>
                    <a:cxn ang="0">
                      <a:pos x="115" y="77"/>
                    </a:cxn>
                    <a:cxn ang="0">
                      <a:pos x="111" y="78"/>
                    </a:cxn>
                    <a:cxn ang="0">
                      <a:pos x="109" y="83"/>
                    </a:cxn>
                    <a:cxn ang="0">
                      <a:pos x="103" y="102"/>
                    </a:cxn>
                    <a:cxn ang="0">
                      <a:pos x="93" y="113"/>
                    </a:cxn>
                    <a:cxn ang="0">
                      <a:pos x="95" y="119"/>
                    </a:cxn>
                    <a:cxn ang="0">
                      <a:pos x="90" y="134"/>
                    </a:cxn>
                    <a:cxn ang="0">
                      <a:pos x="76" y="141"/>
                    </a:cxn>
                    <a:cxn ang="0">
                      <a:pos x="71" y="135"/>
                    </a:cxn>
                    <a:cxn ang="0">
                      <a:pos x="51" y="128"/>
                    </a:cxn>
                    <a:cxn ang="0">
                      <a:pos x="40" y="132"/>
                    </a:cxn>
                    <a:cxn ang="0">
                      <a:pos x="37" y="130"/>
                    </a:cxn>
                  </a:cxnLst>
                  <a:rect l="0" t="0" r="r" b="b"/>
                  <a:pathLst>
                    <a:path w="127" h="141">
                      <a:moveTo>
                        <a:pt x="37" y="130"/>
                      </a:moveTo>
                      <a:cubicBezTo>
                        <a:pt x="36" y="130"/>
                        <a:pt x="36" y="125"/>
                        <a:pt x="36" y="124"/>
                      </a:cubicBezTo>
                      <a:cubicBezTo>
                        <a:pt x="32" y="123"/>
                        <a:pt x="30" y="126"/>
                        <a:pt x="27" y="126"/>
                      </a:cubicBezTo>
                      <a:cubicBezTo>
                        <a:pt x="10" y="126"/>
                        <a:pt x="17" y="110"/>
                        <a:pt x="11" y="102"/>
                      </a:cubicBezTo>
                      <a:cubicBezTo>
                        <a:pt x="11" y="101"/>
                        <a:pt x="12" y="100"/>
                        <a:pt x="12" y="99"/>
                      </a:cubicBezTo>
                      <a:cubicBezTo>
                        <a:pt x="11" y="97"/>
                        <a:pt x="8" y="97"/>
                        <a:pt x="6" y="97"/>
                      </a:cubicBezTo>
                      <a:cubicBezTo>
                        <a:pt x="4" y="96"/>
                        <a:pt x="0" y="80"/>
                        <a:pt x="0" y="78"/>
                      </a:cubicBezTo>
                      <a:cubicBezTo>
                        <a:pt x="0" y="71"/>
                        <a:pt x="9" y="74"/>
                        <a:pt x="15" y="74"/>
                      </a:cubicBezTo>
                      <a:cubicBezTo>
                        <a:pt x="29" y="74"/>
                        <a:pt x="27" y="60"/>
                        <a:pt x="33" y="54"/>
                      </a:cubicBezTo>
                      <a:cubicBezTo>
                        <a:pt x="36" y="51"/>
                        <a:pt x="41" y="51"/>
                        <a:pt x="45" y="50"/>
                      </a:cubicBezTo>
                      <a:cubicBezTo>
                        <a:pt x="52" y="49"/>
                        <a:pt x="52" y="44"/>
                        <a:pt x="56" y="41"/>
                      </a:cubicBezTo>
                      <a:cubicBezTo>
                        <a:pt x="54" y="39"/>
                        <a:pt x="59" y="35"/>
                        <a:pt x="59" y="35"/>
                      </a:cubicBezTo>
                      <a:cubicBezTo>
                        <a:pt x="61" y="34"/>
                        <a:pt x="61" y="33"/>
                        <a:pt x="63" y="32"/>
                      </a:cubicBezTo>
                      <a:cubicBezTo>
                        <a:pt x="64" y="32"/>
                        <a:pt x="65" y="30"/>
                        <a:pt x="66" y="29"/>
                      </a:cubicBezTo>
                      <a:cubicBezTo>
                        <a:pt x="70" y="25"/>
                        <a:pt x="80" y="27"/>
                        <a:pt x="82" y="23"/>
                      </a:cubicBezTo>
                      <a:cubicBezTo>
                        <a:pt x="85" y="16"/>
                        <a:pt x="95" y="0"/>
                        <a:pt x="102" y="0"/>
                      </a:cubicBezTo>
                      <a:cubicBezTo>
                        <a:pt x="109" y="0"/>
                        <a:pt x="109" y="4"/>
                        <a:pt x="109" y="11"/>
                      </a:cubicBezTo>
                      <a:cubicBezTo>
                        <a:pt x="109" y="20"/>
                        <a:pt x="127" y="15"/>
                        <a:pt x="127" y="23"/>
                      </a:cubicBezTo>
                      <a:cubicBezTo>
                        <a:pt x="127" y="27"/>
                        <a:pt x="117" y="25"/>
                        <a:pt x="117" y="29"/>
                      </a:cubicBezTo>
                      <a:cubicBezTo>
                        <a:pt x="117" y="30"/>
                        <a:pt x="118" y="31"/>
                        <a:pt x="119" y="31"/>
                      </a:cubicBezTo>
                      <a:cubicBezTo>
                        <a:pt x="118" y="32"/>
                        <a:pt x="106" y="37"/>
                        <a:pt x="106" y="37"/>
                      </a:cubicBezTo>
                      <a:cubicBezTo>
                        <a:pt x="107" y="38"/>
                        <a:pt x="108" y="40"/>
                        <a:pt x="108" y="41"/>
                      </a:cubicBezTo>
                      <a:cubicBezTo>
                        <a:pt x="107" y="42"/>
                        <a:pt x="105" y="43"/>
                        <a:pt x="105" y="44"/>
                      </a:cubicBezTo>
                      <a:cubicBezTo>
                        <a:pt x="105" y="51"/>
                        <a:pt x="117" y="73"/>
                        <a:pt x="125" y="73"/>
                      </a:cubicBezTo>
                      <a:cubicBezTo>
                        <a:pt x="124" y="79"/>
                        <a:pt x="120" y="77"/>
                        <a:pt x="115" y="77"/>
                      </a:cubicBezTo>
                      <a:cubicBezTo>
                        <a:pt x="114" y="77"/>
                        <a:pt x="112" y="78"/>
                        <a:pt x="111" y="78"/>
                      </a:cubicBezTo>
                      <a:cubicBezTo>
                        <a:pt x="109" y="83"/>
                        <a:pt x="109" y="83"/>
                        <a:pt x="109" y="83"/>
                      </a:cubicBezTo>
                      <a:cubicBezTo>
                        <a:pt x="106" y="92"/>
                        <a:pt x="103" y="95"/>
                        <a:pt x="103" y="102"/>
                      </a:cubicBezTo>
                      <a:cubicBezTo>
                        <a:pt x="98" y="103"/>
                        <a:pt x="93" y="110"/>
                        <a:pt x="93" y="113"/>
                      </a:cubicBezTo>
                      <a:cubicBezTo>
                        <a:pt x="93" y="116"/>
                        <a:pt x="95" y="117"/>
                        <a:pt x="95" y="119"/>
                      </a:cubicBezTo>
                      <a:cubicBezTo>
                        <a:pt x="95" y="122"/>
                        <a:pt x="90" y="129"/>
                        <a:pt x="90" y="134"/>
                      </a:cubicBezTo>
                      <a:cubicBezTo>
                        <a:pt x="83" y="135"/>
                        <a:pt x="82" y="141"/>
                        <a:pt x="76" y="141"/>
                      </a:cubicBezTo>
                      <a:cubicBezTo>
                        <a:pt x="72" y="141"/>
                        <a:pt x="71" y="137"/>
                        <a:pt x="71" y="135"/>
                      </a:cubicBezTo>
                      <a:cubicBezTo>
                        <a:pt x="64" y="133"/>
                        <a:pt x="59" y="128"/>
                        <a:pt x="51" y="128"/>
                      </a:cubicBezTo>
                      <a:cubicBezTo>
                        <a:pt x="48" y="128"/>
                        <a:pt x="45" y="132"/>
                        <a:pt x="40" y="132"/>
                      </a:cubicBezTo>
                      <a:cubicBezTo>
                        <a:pt x="39" y="132"/>
                        <a:pt x="38" y="130"/>
                        <a:pt x="37" y="13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8" name="Freeform 106">
                  <a:extLst>
                    <a:ext uri="{FF2B5EF4-FFF2-40B4-BE49-F238E27FC236}">
                      <a16:creationId xmlns:a16="http://schemas.microsoft.com/office/drawing/2014/main" id="{CDCA691B-9618-48B8-A9CC-75BB57F09231}"/>
                    </a:ext>
                  </a:extLst>
                </p:cNvPr>
                <p:cNvSpPr>
                  <a:spLocks/>
                </p:cNvSpPr>
                <p:nvPr/>
              </p:nvSpPr>
              <p:spPr bwMode="auto">
                <a:xfrm>
                  <a:off x="6367463" y="2847975"/>
                  <a:ext cx="106363" cy="123825"/>
                </a:xfrm>
                <a:custGeom>
                  <a:avLst/>
                  <a:gdLst/>
                  <a:ahLst/>
                  <a:cxnLst>
                    <a:cxn ang="0">
                      <a:pos x="31" y="34"/>
                    </a:cxn>
                    <a:cxn ang="0">
                      <a:pos x="27" y="38"/>
                    </a:cxn>
                    <a:cxn ang="0">
                      <a:pos x="17" y="24"/>
                    </a:cxn>
                    <a:cxn ang="0">
                      <a:pos x="32" y="16"/>
                    </a:cxn>
                    <a:cxn ang="0">
                      <a:pos x="49" y="15"/>
                    </a:cxn>
                    <a:cxn ang="0">
                      <a:pos x="64" y="18"/>
                    </a:cxn>
                    <a:cxn ang="0">
                      <a:pos x="77" y="4"/>
                    </a:cxn>
                    <a:cxn ang="0">
                      <a:pos x="79" y="0"/>
                    </a:cxn>
                    <a:cxn ang="0">
                      <a:pos x="77" y="0"/>
                    </a:cxn>
                    <a:cxn ang="0">
                      <a:pos x="63" y="10"/>
                    </a:cxn>
                    <a:cxn ang="0">
                      <a:pos x="59" y="10"/>
                    </a:cxn>
                    <a:cxn ang="0">
                      <a:pos x="28" y="5"/>
                    </a:cxn>
                    <a:cxn ang="0">
                      <a:pos x="12" y="30"/>
                    </a:cxn>
                    <a:cxn ang="0">
                      <a:pos x="8" y="37"/>
                    </a:cxn>
                    <a:cxn ang="0">
                      <a:pos x="0" y="61"/>
                    </a:cxn>
                    <a:cxn ang="0">
                      <a:pos x="8" y="66"/>
                    </a:cxn>
                    <a:cxn ang="0">
                      <a:pos x="8" y="87"/>
                    </a:cxn>
                    <a:cxn ang="0">
                      <a:pos x="16" y="93"/>
                    </a:cxn>
                    <a:cxn ang="0">
                      <a:pos x="22" y="76"/>
                    </a:cxn>
                    <a:cxn ang="0">
                      <a:pos x="18" y="61"/>
                    </a:cxn>
                    <a:cxn ang="0">
                      <a:pos x="25" y="56"/>
                    </a:cxn>
                    <a:cxn ang="0">
                      <a:pos x="28" y="56"/>
                    </a:cxn>
                    <a:cxn ang="0">
                      <a:pos x="27" y="65"/>
                    </a:cxn>
                    <a:cxn ang="0">
                      <a:pos x="34" y="79"/>
                    </a:cxn>
                    <a:cxn ang="0">
                      <a:pos x="34" y="83"/>
                    </a:cxn>
                    <a:cxn ang="0">
                      <a:pos x="39" y="83"/>
                    </a:cxn>
                    <a:cxn ang="0">
                      <a:pos x="49" y="73"/>
                    </a:cxn>
                    <a:cxn ang="0">
                      <a:pos x="43" y="65"/>
                    </a:cxn>
                    <a:cxn ang="0">
                      <a:pos x="45" y="63"/>
                    </a:cxn>
                    <a:cxn ang="0">
                      <a:pos x="34" y="44"/>
                    </a:cxn>
                    <a:cxn ang="0">
                      <a:pos x="57" y="31"/>
                    </a:cxn>
                    <a:cxn ang="0">
                      <a:pos x="57" y="28"/>
                    </a:cxn>
                    <a:cxn ang="0">
                      <a:pos x="31" y="36"/>
                    </a:cxn>
                    <a:cxn ang="0">
                      <a:pos x="31" y="34"/>
                    </a:cxn>
                  </a:cxnLst>
                  <a:rect l="0" t="0" r="r" b="b"/>
                  <a:pathLst>
                    <a:path w="79" h="93">
                      <a:moveTo>
                        <a:pt x="31" y="34"/>
                      </a:moveTo>
                      <a:cubicBezTo>
                        <a:pt x="30" y="36"/>
                        <a:pt x="29" y="38"/>
                        <a:pt x="27" y="38"/>
                      </a:cubicBezTo>
                      <a:cubicBezTo>
                        <a:pt x="20" y="38"/>
                        <a:pt x="17" y="30"/>
                        <a:pt x="17" y="24"/>
                      </a:cubicBezTo>
                      <a:cubicBezTo>
                        <a:pt x="17" y="15"/>
                        <a:pt x="24" y="16"/>
                        <a:pt x="32" y="16"/>
                      </a:cubicBezTo>
                      <a:cubicBezTo>
                        <a:pt x="39" y="16"/>
                        <a:pt x="42" y="15"/>
                        <a:pt x="49" y="15"/>
                      </a:cubicBezTo>
                      <a:cubicBezTo>
                        <a:pt x="54" y="15"/>
                        <a:pt x="58" y="18"/>
                        <a:pt x="64" y="18"/>
                      </a:cubicBezTo>
                      <a:cubicBezTo>
                        <a:pt x="73" y="18"/>
                        <a:pt x="76" y="10"/>
                        <a:pt x="77" y="4"/>
                      </a:cubicBezTo>
                      <a:cubicBezTo>
                        <a:pt x="79" y="4"/>
                        <a:pt x="79" y="1"/>
                        <a:pt x="79" y="0"/>
                      </a:cubicBezTo>
                      <a:cubicBezTo>
                        <a:pt x="77" y="0"/>
                        <a:pt x="77" y="0"/>
                        <a:pt x="77" y="0"/>
                      </a:cubicBezTo>
                      <a:cubicBezTo>
                        <a:pt x="72" y="4"/>
                        <a:pt x="65" y="8"/>
                        <a:pt x="63" y="10"/>
                      </a:cubicBezTo>
                      <a:cubicBezTo>
                        <a:pt x="59" y="10"/>
                        <a:pt x="59" y="10"/>
                        <a:pt x="59" y="10"/>
                      </a:cubicBezTo>
                      <a:cubicBezTo>
                        <a:pt x="28" y="5"/>
                        <a:pt x="28" y="5"/>
                        <a:pt x="28" y="5"/>
                      </a:cubicBezTo>
                      <a:cubicBezTo>
                        <a:pt x="17" y="5"/>
                        <a:pt x="12" y="20"/>
                        <a:pt x="12" y="30"/>
                      </a:cubicBezTo>
                      <a:cubicBezTo>
                        <a:pt x="12" y="33"/>
                        <a:pt x="8" y="35"/>
                        <a:pt x="8" y="37"/>
                      </a:cubicBezTo>
                      <a:cubicBezTo>
                        <a:pt x="4" y="47"/>
                        <a:pt x="0" y="51"/>
                        <a:pt x="0" y="61"/>
                      </a:cubicBezTo>
                      <a:cubicBezTo>
                        <a:pt x="0" y="66"/>
                        <a:pt x="6" y="66"/>
                        <a:pt x="8" y="66"/>
                      </a:cubicBezTo>
                      <a:cubicBezTo>
                        <a:pt x="8" y="73"/>
                        <a:pt x="8" y="83"/>
                        <a:pt x="8" y="87"/>
                      </a:cubicBezTo>
                      <a:cubicBezTo>
                        <a:pt x="8" y="90"/>
                        <a:pt x="12" y="93"/>
                        <a:pt x="16" y="93"/>
                      </a:cubicBezTo>
                      <a:cubicBezTo>
                        <a:pt x="20" y="93"/>
                        <a:pt x="22" y="78"/>
                        <a:pt x="22" y="76"/>
                      </a:cubicBezTo>
                      <a:cubicBezTo>
                        <a:pt x="22" y="70"/>
                        <a:pt x="18" y="67"/>
                        <a:pt x="18" y="61"/>
                      </a:cubicBezTo>
                      <a:cubicBezTo>
                        <a:pt x="18" y="58"/>
                        <a:pt x="22" y="56"/>
                        <a:pt x="25" y="56"/>
                      </a:cubicBezTo>
                      <a:cubicBezTo>
                        <a:pt x="26" y="56"/>
                        <a:pt x="27" y="56"/>
                        <a:pt x="28" y="56"/>
                      </a:cubicBezTo>
                      <a:cubicBezTo>
                        <a:pt x="27" y="65"/>
                        <a:pt x="27" y="65"/>
                        <a:pt x="27" y="65"/>
                      </a:cubicBezTo>
                      <a:cubicBezTo>
                        <a:pt x="27" y="71"/>
                        <a:pt x="34" y="73"/>
                        <a:pt x="34" y="79"/>
                      </a:cubicBezTo>
                      <a:cubicBezTo>
                        <a:pt x="34" y="80"/>
                        <a:pt x="34" y="81"/>
                        <a:pt x="34" y="83"/>
                      </a:cubicBezTo>
                      <a:cubicBezTo>
                        <a:pt x="39" y="83"/>
                        <a:pt x="39" y="83"/>
                        <a:pt x="39" y="83"/>
                      </a:cubicBezTo>
                      <a:cubicBezTo>
                        <a:pt x="39" y="78"/>
                        <a:pt x="49" y="78"/>
                        <a:pt x="49" y="73"/>
                      </a:cubicBezTo>
                      <a:cubicBezTo>
                        <a:pt x="47" y="73"/>
                        <a:pt x="43" y="68"/>
                        <a:pt x="43" y="65"/>
                      </a:cubicBezTo>
                      <a:cubicBezTo>
                        <a:pt x="43" y="65"/>
                        <a:pt x="44" y="64"/>
                        <a:pt x="45" y="63"/>
                      </a:cubicBezTo>
                      <a:cubicBezTo>
                        <a:pt x="42" y="61"/>
                        <a:pt x="34" y="46"/>
                        <a:pt x="34" y="44"/>
                      </a:cubicBezTo>
                      <a:cubicBezTo>
                        <a:pt x="46" y="44"/>
                        <a:pt x="47" y="35"/>
                        <a:pt x="57" y="31"/>
                      </a:cubicBezTo>
                      <a:cubicBezTo>
                        <a:pt x="57" y="28"/>
                        <a:pt x="57" y="28"/>
                        <a:pt x="57" y="28"/>
                      </a:cubicBezTo>
                      <a:cubicBezTo>
                        <a:pt x="54" y="27"/>
                        <a:pt x="31" y="35"/>
                        <a:pt x="31" y="36"/>
                      </a:cubicBezTo>
                      <a:lnTo>
                        <a:pt x="31" y="3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29" name="Freeform 107">
                  <a:extLst>
                    <a:ext uri="{FF2B5EF4-FFF2-40B4-BE49-F238E27FC236}">
                      <a16:creationId xmlns:a16="http://schemas.microsoft.com/office/drawing/2014/main" id="{C181FEDA-E3FD-4EF0-9C57-4EC9C34DC14B}"/>
                    </a:ext>
                  </a:extLst>
                </p:cNvPr>
                <p:cNvSpPr>
                  <a:spLocks/>
                </p:cNvSpPr>
                <p:nvPr/>
              </p:nvSpPr>
              <p:spPr bwMode="auto">
                <a:xfrm>
                  <a:off x="6145213" y="2973388"/>
                  <a:ext cx="171450" cy="49213"/>
                </a:xfrm>
                <a:custGeom>
                  <a:avLst/>
                  <a:gdLst/>
                  <a:ahLst/>
                  <a:cxnLst>
                    <a:cxn ang="0">
                      <a:pos x="123" y="36"/>
                    </a:cxn>
                    <a:cxn ang="0">
                      <a:pos x="114" y="33"/>
                    </a:cxn>
                    <a:cxn ang="0">
                      <a:pos x="114" y="37"/>
                    </a:cxn>
                    <a:cxn ang="0">
                      <a:pos x="67" y="31"/>
                    </a:cxn>
                    <a:cxn ang="0">
                      <a:pos x="56" y="25"/>
                    </a:cxn>
                    <a:cxn ang="0">
                      <a:pos x="32" y="22"/>
                    </a:cxn>
                    <a:cxn ang="0">
                      <a:pos x="14" y="20"/>
                    </a:cxn>
                    <a:cxn ang="0">
                      <a:pos x="0" y="10"/>
                    </a:cxn>
                    <a:cxn ang="0">
                      <a:pos x="11" y="1"/>
                    </a:cxn>
                    <a:cxn ang="0">
                      <a:pos x="14" y="3"/>
                    </a:cxn>
                    <a:cxn ang="0">
                      <a:pos x="22" y="0"/>
                    </a:cxn>
                    <a:cxn ang="0">
                      <a:pos x="55" y="14"/>
                    </a:cxn>
                    <a:cxn ang="0">
                      <a:pos x="68" y="7"/>
                    </a:cxn>
                    <a:cxn ang="0">
                      <a:pos x="88" y="15"/>
                    </a:cxn>
                    <a:cxn ang="0">
                      <a:pos x="101" y="14"/>
                    </a:cxn>
                    <a:cxn ang="0">
                      <a:pos x="105" y="14"/>
                    </a:cxn>
                    <a:cxn ang="0">
                      <a:pos x="89" y="17"/>
                    </a:cxn>
                    <a:cxn ang="0">
                      <a:pos x="107" y="22"/>
                    </a:cxn>
                    <a:cxn ang="0">
                      <a:pos x="111" y="26"/>
                    </a:cxn>
                    <a:cxn ang="0">
                      <a:pos x="121" y="27"/>
                    </a:cxn>
                    <a:cxn ang="0">
                      <a:pos x="128" y="31"/>
                    </a:cxn>
                    <a:cxn ang="0">
                      <a:pos x="123" y="36"/>
                    </a:cxn>
                  </a:cxnLst>
                  <a:rect l="0" t="0" r="r" b="b"/>
                  <a:pathLst>
                    <a:path w="128" h="37">
                      <a:moveTo>
                        <a:pt x="123" y="36"/>
                      </a:moveTo>
                      <a:cubicBezTo>
                        <a:pt x="119" y="36"/>
                        <a:pt x="119" y="33"/>
                        <a:pt x="114" y="33"/>
                      </a:cubicBezTo>
                      <a:cubicBezTo>
                        <a:pt x="113" y="33"/>
                        <a:pt x="114" y="36"/>
                        <a:pt x="114" y="37"/>
                      </a:cubicBezTo>
                      <a:cubicBezTo>
                        <a:pt x="100" y="32"/>
                        <a:pt x="85" y="31"/>
                        <a:pt x="67" y="31"/>
                      </a:cubicBezTo>
                      <a:cubicBezTo>
                        <a:pt x="62" y="31"/>
                        <a:pt x="61" y="25"/>
                        <a:pt x="56" y="25"/>
                      </a:cubicBezTo>
                      <a:cubicBezTo>
                        <a:pt x="48" y="25"/>
                        <a:pt x="41" y="25"/>
                        <a:pt x="32" y="22"/>
                      </a:cubicBezTo>
                      <a:cubicBezTo>
                        <a:pt x="25" y="20"/>
                        <a:pt x="19" y="24"/>
                        <a:pt x="14" y="20"/>
                      </a:cubicBezTo>
                      <a:cubicBezTo>
                        <a:pt x="10" y="15"/>
                        <a:pt x="7" y="10"/>
                        <a:pt x="0" y="10"/>
                      </a:cubicBezTo>
                      <a:cubicBezTo>
                        <a:pt x="0" y="9"/>
                        <a:pt x="8" y="1"/>
                        <a:pt x="11" y="1"/>
                      </a:cubicBezTo>
                      <a:cubicBezTo>
                        <a:pt x="12" y="1"/>
                        <a:pt x="13" y="3"/>
                        <a:pt x="14" y="3"/>
                      </a:cubicBezTo>
                      <a:cubicBezTo>
                        <a:pt x="17" y="3"/>
                        <a:pt x="19" y="0"/>
                        <a:pt x="22" y="0"/>
                      </a:cubicBezTo>
                      <a:cubicBezTo>
                        <a:pt x="35" y="0"/>
                        <a:pt x="41" y="14"/>
                        <a:pt x="55" y="14"/>
                      </a:cubicBezTo>
                      <a:cubicBezTo>
                        <a:pt x="62" y="14"/>
                        <a:pt x="63" y="7"/>
                        <a:pt x="68" y="7"/>
                      </a:cubicBezTo>
                      <a:cubicBezTo>
                        <a:pt x="77" y="7"/>
                        <a:pt x="80" y="15"/>
                        <a:pt x="88" y="15"/>
                      </a:cubicBezTo>
                      <a:cubicBezTo>
                        <a:pt x="101" y="14"/>
                        <a:pt x="101" y="14"/>
                        <a:pt x="101" y="14"/>
                      </a:cubicBezTo>
                      <a:cubicBezTo>
                        <a:pt x="105" y="14"/>
                        <a:pt x="105" y="14"/>
                        <a:pt x="105" y="14"/>
                      </a:cubicBezTo>
                      <a:cubicBezTo>
                        <a:pt x="104" y="16"/>
                        <a:pt x="89" y="17"/>
                        <a:pt x="89" y="17"/>
                      </a:cubicBezTo>
                      <a:cubicBezTo>
                        <a:pt x="93" y="22"/>
                        <a:pt x="99" y="22"/>
                        <a:pt x="107" y="22"/>
                      </a:cubicBezTo>
                      <a:cubicBezTo>
                        <a:pt x="110" y="22"/>
                        <a:pt x="110" y="26"/>
                        <a:pt x="111" y="26"/>
                      </a:cubicBezTo>
                      <a:cubicBezTo>
                        <a:pt x="114" y="30"/>
                        <a:pt x="117" y="26"/>
                        <a:pt x="121" y="27"/>
                      </a:cubicBezTo>
                      <a:cubicBezTo>
                        <a:pt x="125" y="29"/>
                        <a:pt x="125" y="30"/>
                        <a:pt x="128" y="31"/>
                      </a:cubicBezTo>
                      <a:cubicBezTo>
                        <a:pt x="127" y="33"/>
                        <a:pt x="124" y="36"/>
                        <a:pt x="123" y="3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0" name="Freeform 108">
                  <a:extLst>
                    <a:ext uri="{FF2B5EF4-FFF2-40B4-BE49-F238E27FC236}">
                      <a16:creationId xmlns:a16="http://schemas.microsoft.com/office/drawing/2014/main" id="{2AB73B1F-E088-4A71-BD08-07D4E10E3F3E}"/>
                    </a:ext>
                  </a:extLst>
                </p:cNvPr>
                <p:cNvSpPr>
                  <a:spLocks/>
                </p:cNvSpPr>
                <p:nvPr/>
              </p:nvSpPr>
              <p:spPr bwMode="auto">
                <a:xfrm>
                  <a:off x="6386513" y="3013075"/>
                  <a:ext cx="52388" cy="12700"/>
                </a:xfrm>
                <a:custGeom>
                  <a:avLst/>
                  <a:gdLst/>
                  <a:ahLst/>
                  <a:cxnLst>
                    <a:cxn ang="0">
                      <a:pos x="26" y="9"/>
                    </a:cxn>
                    <a:cxn ang="0">
                      <a:pos x="10" y="9"/>
                    </a:cxn>
                    <a:cxn ang="0">
                      <a:pos x="0" y="4"/>
                    </a:cxn>
                    <a:cxn ang="0">
                      <a:pos x="8" y="1"/>
                    </a:cxn>
                    <a:cxn ang="0">
                      <a:pos x="26" y="4"/>
                    </a:cxn>
                    <a:cxn ang="0">
                      <a:pos x="39" y="0"/>
                    </a:cxn>
                    <a:cxn ang="0">
                      <a:pos x="26" y="9"/>
                    </a:cxn>
                  </a:cxnLst>
                  <a:rect l="0" t="0" r="r" b="b"/>
                  <a:pathLst>
                    <a:path w="39" h="9">
                      <a:moveTo>
                        <a:pt x="26" y="9"/>
                      </a:moveTo>
                      <a:cubicBezTo>
                        <a:pt x="20" y="9"/>
                        <a:pt x="13" y="9"/>
                        <a:pt x="10" y="9"/>
                      </a:cubicBezTo>
                      <a:cubicBezTo>
                        <a:pt x="7" y="9"/>
                        <a:pt x="0" y="9"/>
                        <a:pt x="0" y="4"/>
                      </a:cubicBezTo>
                      <a:cubicBezTo>
                        <a:pt x="0" y="1"/>
                        <a:pt x="5" y="1"/>
                        <a:pt x="8" y="1"/>
                      </a:cubicBezTo>
                      <a:cubicBezTo>
                        <a:pt x="16" y="1"/>
                        <a:pt x="19" y="4"/>
                        <a:pt x="26" y="4"/>
                      </a:cubicBezTo>
                      <a:cubicBezTo>
                        <a:pt x="32" y="4"/>
                        <a:pt x="35" y="2"/>
                        <a:pt x="39" y="0"/>
                      </a:cubicBezTo>
                      <a:cubicBezTo>
                        <a:pt x="35" y="6"/>
                        <a:pt x="32" y="7"/>
                        <a:pt x="26" y="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1" name="Freeform 109">
                  <a:extLst>
                    <a:ext uri="{FF2B5EF4-FFF2-40B4-BE49-F238E27FC236}">
                      <a16:creationId xmlns:a16="http://schemas.microsoft.com/office/drawing/2014/main" id="{C9CFB0C4-A2B8-481B-A724-933D9C9D950C}"/>
                    </a:ext>
                  </a:extLst>
                </p:cNvPr>
                <p:cNvSpPr>
                  <a:spLocks/>
                </p:cNvSpPr>
                <p:nvPr/>
              </p:nvSpPr>
              <p:spPr bwMode="auto">
                <a:xfrm>
                  <a:off x="6335713" y="3016250"/>
                  <a:ext cx="36513" cy="12700"/>
                </a:xfrm>
                <a:custGeom>
                  <a:avLst/>
                  <a:gdLst/>
                  <a:ahLst/>
                  <a:cxnLst>
                    <a:cxn ang="0">
                      <a:pos x="27" y="6"/>
                    </a:cxn>
                    <a:cxn ang="0">
                      <a:pos x="23" y="6"/>
                    </a:cxn>
                    <a:cxn ang="0">
                      <a:pos x="19" y="5"/>
                    </a:cxn>
                    <a:cxn ang="0">
                      <a:pos x="9" y="9"/>
                    </a:cxn>
                    <a:cxn ang="0">
                      <a:pos x="0" y="6"/>
                    </a:cxn>
                    <a:cxn ang="0">
                      <a:pos x="7" y="1"/>
                    </a:cxn>
                    <a:cxn ang="0">
                      <a:pos x="16" y="3"/>
                    </a:cxn>
                    <a:cxn ang="0">
                      <a:pos x="16" y="0"/>
                    </a:cxn>
                    <a:cxn ang="0">
                      <a:pos x="27" y="0"/>
                    </a:cxn>
                    <a:cxn ang="0">
                      <a:pos x="27" y="6"/>
                    </a:cxn>
                  </a:cxnLst>
                  <a:rect l="0" t="0" r="r" b="b"/>
                  <a:pathLst>
                    <a:path w="27" h="9">
                      <a:moveTo>
                        <a:pt x="27" y="6"/>
                      </a:moveTo>
                      <a:cubicBezTo>
                        <a:pt x="23" y="6"/>
                        <a:pt x="23" y="6"/>
                        <a:pt x="23" y="6"/>
                      </a:cubicBezTo>
                      <a:cubicBezTo>
                        <a:pt x="19" y="5"/>
                        <a:pt x="19" y="5"/>
                        <a:pt x="19" y="5"/>
                      </a:cubicBezTo>
                      <a:cubicBezTo>
                        <a:pt x="15" y="6"/>
                        <a:pt x="13" y="9"/>
                        <a:pt x="9" y="9"/>
                      </a:cubicBezTo>
                      <a:cubicBezTo>
                        <a:pt x="5" y="9"/>
                        <a:pt x="0" y="8"/>
                        <a:pt x="0" y="6"/>
                      </a:cubicBezTo>
                      <a:cubicBezTo>
                        <a:pt x="0" y="1"/>
                        <a:pt x="3" y="1"/>
                        <a:pt x="7" y="1"/>
                      </a:cubicBezTo>
                      <a:cubicBezTo>
                        <a:pt x="11" y="1"/>
                        <a:pt x="13" y="2"/>
                        <a:pt x="16" y="3"/>
                      </a:cubicBezTo>
                      <a:cubicBezTo>
                        <a:pt x="16" y="2"/>
                        <a:pt x="16" y="1"/>
                        <a:pt x="16" y="0"/>
                      </a:cubicBezTo>
                      <a:cubicBezTo>
                        <a:pt x="27" y="0"/>
                        <a:pt x="27" y="0"/>
                        <a:pt x="27" y="0"/>
                      </a:cubicBezTo>
                      <a:cubicBezTo>
                        <a:pt x="27" y="3"/>
                        <a:pt x="26" y="5"/>
                        <a:pt x="27"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2" name="Freeform 110">
                  <a:extLst>
                    <a:ext uri="{FF2B5EF4-FFF2-40B4-BE49-F238E27FC236}">
                      <a16:creationId xmlns:a16="http://schemas.microsoft.com/office/drawing/2014/main" id="{12CF5B66-4678-481F-916B-15A2B850A20F}"/>
                    </a:ext>
                  </a:extLst>
                </p:cNvPr>
                <p:cNvSpPr>
                  <a:spLocks/>
                </p:cNvSpPr>
                <p:nvPr/>
              </p:nvSpPr>
              <p:spPr bwMode="auto">
                <a:xfrm>
                  <a:off x="6373813" y="3030538"/>
                  <a:ext cx="26988" cy="19050"/>
                </a:xfrm>
                <a:custGeom>
                  <a:avLst/>
                  <a:gdLst/>
                  <a:ahLst/>
                  <a:cxnLst>
                    <a:cxn ang="0">
                      <a:pos x="15" y="14"/>
                    </a:cxn>
                    <a:cxn ang="0">
                      <a:pos x="12" y="9"/>
                    </a:cxn>
                    <a:cxn ang="0">
                      <a:pos x="0" y="4"/>
                    </a:cxn>
                    <a:cxn ang="0">
                      <a:pos x="9" y="1"/>
                    </a:cxn>
                    <a:cxn ang="0">
                      <a:pos x="13" y="1"/>
                    </a:cxn>
                    <a:cxn ang="0">
                      <a:pos x="20" y="11"/>
                    </a:cxn>
                    <a:cxn ang="0">
                      <a:pos x="16" y="14"/>
                    </a:cxn>
                    <a:cxn ang="0">
                      <a:pos x="15" y="14"/>
                    </a:cxn>
                  </a:cxnLst>
                  <a:rect l="0" t="0" r="r" b="b"/>
                  <a:pathLst>
                    <a:path w="20" h="14">
                      <a:moveTo>
                        <a:pt x="15" y="14"/>
                      </a:moveTo>
                      <a:cubicBezTo>
                        <a:pt x="12" y="14"/>
                        <a:pt x="12" y="10"/>
                        <a:pt x="12" y="9"/>
                      </a:cubicBezTo>
                      <a:cubicBezTo>
                        <a:pt x="8" y="9"/>
                        <a:pt x="0" y="8"/>
                        <a:pt x="0" y="4"/>
                      </a:cubicBezTo>
                      <a:cubicBezTo>
                        <a:pt x="0" y="0"/>
                        <a:pt x="6" y="1"/>
                        <a:pt x="9" y="1"/>
                      </a:cubicBezTo>
                      <a:cubicBezTo>
                        <a:pt x="10" y="1"/>
                        <a:pt x="12" y="1"/>
                        <a:pt x="13" y="1"/>
                      </a:cubicBezTo>
                      <a:cubicBezTo>
                        <a:pt x="13" y="7"/>
                        <a:pt x="20" y="6"/>
                        <a:pt x="20" y="11"/>
                      </a:cubicBezTo>
                      <a:cubicBezTo>
                        <a:pt x="20" y="13"/>
                        <a:pt x="18" y="14"/>
                        <a:pt x="16" y="14"/>
                      </a:cubicBezTo>
                      <a:cubicBezTo>
                        <a:pt x="16" y="14"/>
                        <a:pt x="15" y="14"/>
                        <a:pt x="15" y="1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3" name="Freeform 111">
                  <a:extLst>
                    <a:ext uri="{FF2B5EF4-FFF2-40B4-BE49-F238E27FC236}">
                      <a16:creationId xmlns:a16="http://schemas.microsoft.com/office/drawing/2014/main" id="{2EF487CD-981C-4203-ADEC-A2FDF795CF79}"/>
                    </a:ext>
                  </a:extLst>
                </p:cNvPr>
                <p:cNvSpPr>
                  <a:spLocks/>
                </p:cNvSpPr>
                <p:nvPr/>
              </p:nvSpPr>
              <p:spPr bwMode="auto">
                <a:xfrm>
                  <a:off x="6323013" y="3014663"/>
                  <a:ext cx="11113" cy="11113"/>
                </a:xfrm>
                <a:custGeom>
                  <a:avLst/>
                  <a:gdLst/>
                  <a:ahLst/>
                  <a:cxnLst>
                    <a:cxn ang="0">
                      <a:pos x="0" y="0"/>
                    </a:cxn>
                    <a:cxn ang="0">
                      <a:pos x="4" y="0"/>
                    </a:cxn>
                    <a:cxn ang="0">
                      <a:pos x="8" y="3"/>
                    </a:cxn>
                    <a:cxn ang="0">
                      <a:pos x="3" y="8"/>
                    </a:cxn>
                    <a:cxn ang="0">
                      <a:pos x="0" y="5"/>
                    </a:cxn>
                    <a:cxn ang="0">
                      <a:pos x="0" y="0"/>
                    </a:cxn>
                  </a:cxnLst>
                  <a:rect l="0" t="0" r="r" b="b"/>
                  <a:pathLst>
                    <a:path w="8" h="8">
                      <a:moveTo>
                        <a:pt x="0" y="0"/>
                      </a:moveTo>
                      <a:cubicBezTo>
                        <a:pt x="1" y="0"/>
                        <a:pt x="2" y="0"/>
                        <a:pt x="4" y="0"/>
                      </a:cubicBezTo>
                      <a:cubicBezTo>
                        <a:pt x="6" y="0"/>
                        <a:pt x="6" y="2"/>
                        <a:pt x="8" y="3"/>
                      </a:cubicBezTo>
                      <a:cubicBezTo>
                        <a:pt x="7" y="6"/>
                        <a:pt x="5" y="8"/>
                        <a:pt x="3" y="8"/>
                      </a:cubicBezTo>
                      <a:cubicBezTo>
                        <a:pt x="2" y="8"/>
                        <a:pt x="0" y="6"/>
                        <a:pt x="0" y="5"/>
                      </a:cubicBezTo>
                      <a:cubicBezTo>
                        <a:pt x="0" y="3"/>
                        <a:pt x="0" y="2"/>
                        <a:pt x="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4" name="Freeform 112">
                  <a:extLst>
                    <a:ext uri="{FF2B5EF4-FFF2-40B4-BE49-F238E27FC236}">
                      <a16:creationId xmlns:a16="http://schemas.microsoft.com/office/drawing/2014/main" id="{E4E175F0-B9D8-4FA3-A11E-CDAB46B4A9E4}"/>
                    </a:ext>
                  </a:extLst>
                </p:cNvPr>
                <p:cNvSpPr>
                  <a:spLocks/>
                </p:cNvSpPr>
                <p:nvPr/>
              </p:nvSpPr>
              <p:spPr bwMode="auto">
                <a:xfrm>
                  <a:off x="6448425" y="3016250"/>
                  <a:ext cx="58738" cy="34925"/>
                </a:xfrm>
                <a:custGeom>
                  <a:avLst/>
                  <a:gdLst/>
                  <a:ahLst/>
                  <a:cxnLst>
                    <a:cxn ang="0">
                      <a:pos x="19" y="13"/>
                    </a:cxn>
                    <a:cxn ang="0">
                      <a:pos x="17" y="19"/>
                    </a:cxn>
                    <a:cxn ang="0">
                      <a:pos x="3" y="26"/>
                    </a:cxn>
                    <a:cxn ang="0">
                      <a:pos x="0" y="22"/>
                    </a:cxn>
                    <a:cxn ang="0">
                      <a:pos x="15" y="10"/>
                    </a:cxn>
                    <a:cxn ang="0">
                      <a:pos x="17" y="6"/>
                    </a:cxn>
                    <a:cxn ang="0">
                      <a:pos x="45" y="3"/>
                    </a:cxn>
                    <a:cxn ang="0">
                      <a:pos x="19" y="13"/>
                    </a:cxn>
                  </a:cxnLst>
                  <a:rect l="0" t="0" r="r" b="b"/>
                  <a:pathLst>
                    <a:path w="45" h="26">
                      <a:moveTo>
                        <a:pt x="19" y="13"/>
                      </a:moveTo>
                      <a:cubicBezTo>
                        <a:pt x="16" y="13"/>
                        <a:pt x="19" y="17"/>
                        <a:pt x="17" y="19"/>
                      </a:cubicBezTo>
                      <a:cubicBezTo>
                        <a:pt x="15" y="21"/>
                        <a:pt x="8" y="26"/>
                        <a:pt x="3" y="26"/>
                      </a:cubicBezTo>
                      <a:cubicBezTo>
                        <a:pt x="1" y="26"/>
                        <a:pt x="0" y="24"/>
                        <a:pt x="0" y="22"/>
                      </a:cubicBezTo>
                      <a:cubicBezTo>
                        <a:pt x="0" y="12"/>
                        <a:pt x="8" y="12"/>
                        <a:pt x="15" y="10"/>
                      </a:cubicBezTo>
                      <a:cubicBezTo>
                        <a:pt x="16" y="10"/>
                        <a:pt x="16" y="7"/>
                        <a:pt x="17" y="6"/>
                      </a:cubicBezTo>
                      <a:cubicBezTo>
                        <a:pt x="21" y="2"/>
                        <a:pt x="41" y="0"/>
                        <a:pt x="45" y="3"/>
                      </a:cubicBezTo>
                      <a:cubicBezTo>
                        <a:pt x="40" y="9"/>
                        <a:pt x="26" y="13"/>
                        <a:pt x="19" y="1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5" name="Freeform 113">
                  <a:extLst>
                    <a:ext uri="{FF2B5EF4-FFF2-40B4-BE49-F238E27FC236}">
                      <a16:creationId xmlns:a16="http://schemas.microsoft.com/office/drawing/2014/main" id="{91E7F8FC-FD34-4092-BE22-CDFC231AB285}"/>
                    </a:ext>
                  </a:extLst>
                </p:cNvPr>
                <p:cNvSpPr>
                  <a:spLocks/>
                </p:cNvSpPr>
                <p:nvPr/>
              </p:nvSpPr>
              <p:spPr bwMode="auto">
                <a:xfrm>
                  <a:off x="6489700" y="2922588"/>
                  <a:ext cx="17463" cy="19050"/>
                </a:xfrm>
                <a:custGeom>
                  <a:avLst/>
                  <a:gdLst/>
                  <a:ahLst/>
                  <a:cxnLst>
                    <a:cxn ang="0">
                      <a:pos x="13" y="8"/>
                    </a:cxn>
                    <a:cxn ang="0">
                      <a:pos x="8" y="14"/>
                    </a:cxn>
                    <a:cxn ang="0">
                      <a:pos x="0" y="5"/>
                    </a:cxn>
                    <a:cxn ang="0">
                      <a:pos x="13" y="8"/>
                    </a:cxn>
                  </a:cxnLst>
                  <a:rect l="0" t="0" r="r" b="b"/>
                  <a:pathLst>
                    <a:path w="13" h="14">
                      <a:moveTo>
                        <a:pt x="13" y="8"/>
                      </a:moveTo>
                      <a:cubicBezTo>
                        <a:pt x="13" y="9"/>
                        <a:pt x="10" y="14"/>
                        <a:pt x="8" y="14"/>
                      </a:cubicBezTo>
                      <a:cubicBezTo>
                        <a:pt x="6" y="14"/>
                        <a:pt x="0" y="9"/>
                        <a:pt x="0" y="5"/>
                      </a:cubicBezTo>
                      <a:cubicBezTo>
                        <a:pt x="0" y="0"/>
                        <a:pt x="13" y="4"/>
                        <a:pt x="13" y="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6" name="Freeform 114">
                  <a:extLst>
                    <a:ext uri="{FF2B5EF4-FFF2-40B4-BE49-F238E27FC236}">
                      <a16:creationId xmlns:a16="http://schemas.microsoft.com/office/drawing/2014/main" id="{2F65AA86-F083-4118-9CC2-2E5DBC04AEB7}"/>
                    </a:ext>
                  </a:extLst>
                </p:cNvPr>
                <p:cNvSpPr>
                  <a:spLocks/>
                </p:cNvSpPr>
                <p:nvPr/>
              </p:nvSpPr>
              <p:spPr bwMode="auto">
                <a:xfrm>
                  <a:off x="6519863" y="2924175"/>
                  <a:ext cx="47625" cy="14288"/>
                </a:xfrm>
                <a:custGeom>
                  <a:avLst/>
                  <a:gdLst/>
                  <a:ahLst/>
                  <a:cxnLst>
                    <a:cxn ang="0">
                      <a:pos x="31" y="2"/>
                    </a:cxn>
                    <a:cxn ang="0">
                      <a:pos x="36" y="10"/>
                    </a:cxn>
                    <a:cxn ang="0">
                      <a:pos x="34" y="10"/>
                    </a:cxn>
                    <a:cxn ang="0">
                      <a:pos x="18" y="6"/>
                    </a:cxn>
                    <a:cxn ang="0">
                      <a:pos x="8" y="6"/>
                    </a:cxn>
                    <a:cxn ang="0">
                      <a:pos x="0" y="4"/>
                    </a:cxn>
                    <a:cxn ang="0">
                      <a:pos x="3" y="0"/>
                    </a:cxn>
                    <a:cxn ang="0">
                      <a:pos x="23" y="0"/>
                    </a:cxn>
                    <a:cxn ang="0">
                      <a:pos x="30" y="2"/>
                    </a:cxn>
                    <a:cxn ang="0">
                      <a:pos x="31" y="2"/>
                    </a:cxn>
                  </a:cxnLst>
                  <a:rect l="0" t="0" r="r" b="b"/>
                  <a:pathLst>
                    <a:path w="36" h="10">
                      <a:moveTo>
                        <a:pt x="31" y="2"/>
                      </a:moveTo>
                      <a:cubicBezTo>
                        <a:pt x="32" y="5"/>
                        <a:pt x="36" y="6"/>
                        <a:pt x="36" y="10"/>
                      </a:cubicBezTo>
                      <a:cubicBezTo>
                        <a:pt x="36" y="10"/>
                        <a:pt x="35" y="10"/>
                        <a:pt x="34" y="10"/>
                      </a:cubicBezTo>
                      <a:cubicBezTo>
                        <a:pt x="28" y="10"/>
                        <a:pt x="25" y="6"/>
                        <a:pt x="18" y="6"/>
                      </a:cubicBezTo>
                      <a:cubicBezTo>
                        <a:pt x="14" y="6"/>
                        <a:pt x="12" y="6"/>
                        <a:pt x="8" y="6"/>
                      </a:cubicBezTo>
                      <a:cubicBezTo>
                        <a:pt x="6" y="6"/>
                        <a:pt x="0" y="4"/>
                        <a:pt x="0" y="4"/>
                      </a:cubicBezTo>
                      <a:cubicBezTo>
                        <a:pt x="0" y="2"/>
                        <a:pt x="3" y="1"/>
                        <a:pt x="3" y="0"/>
                      </a:cubicBezTo>
                      <a:cubicBezTo>
                        <a:pt x="23" y="0"/>
                        <a:pt x="23" y="0"/>
                        <a:pt x="23" y="0"/>
                      </a:cubicBezTo>
                      <a:cubicBezTo>
                        <a:pt x="24" y="3"/>
                        <a:pt x="27" y="2"/>
                        <a:pt x="30" y="2"/>
                      </a:cubicBezTo>
                      <a:lnTo>
                        <a:pt x="31" y="2"/>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7" name="Freeform 115">
                  <a:extLst>
                    <a:ext uri="{FF2B5EF4-FFF2-40B4-BE49-F238E27FC236}">
                      <a16:creationId xmlns:a16="http://schemas.microsoft.com/office/drawing/2014/main" id="{2C6D66C3-1671-4B92-8791-3B559EEEAA42}"/>
                    </a:ext>
                  </a:extLst>
                </p:cNvPr>
                <p:cNvSpPr>
                  <a:spLocks/>
                </p:cNvSpPr>
                <p:nvPr/>
              </p:nvSpPr>
              <p:spPr bwMode="auto">
                <a:xfrm>
                  <a:off x="6513513" y="2836863"/>
                  <a:ext cx="19050" cy="46038"/>
                </a:xfrm>
                <a:custGeom>
                  <a:avLst/>
                  <a:gdLst/>
                  <a:ahLst/>
                  <a:cxnLst>
                    <a:cxn ang="0">
                      <a:pos x="4" y="28"/>
                    </a:cxn>
                    <a:cxn ang="0">
                      <a:pos x="4" y="25"/>
                    </a:cxn>
                    <a:cxn ang="0">
                      <a:pos x="14" y="24"/>
                    </a:cxn>
                    <a:cxn ang="0">
                      <a:pos x="11" y="17"/>
                    </a:cxn>
                    <a:cxn ang="0">
                      <a:pos x="15" y="12"/>
                    </a:cxn>
                    <a:cxn ang="0">
                      <a:pos x="4" y="0"/>
                    </a:cxn>
                    <a:cxn ang="0">
                      <a:pos x="0" y="9"/>
                    </a:cxn>
                    <a:cxn ang="0">
                      <a:pos x="3" y="21"/>
                    </a:cxn>
                    <a:cxn ang="0">
                      <a:pos x="3" y="27"/>
                    </a:cxn>
                    <a:cxn ang="0">
                      <a:pos x="9" y="35"/>
                    </a:cxn>
                    <a:cxn ang="0">
                      <a:pos x="4" y="28"/>
                    </a:cxn>
                  </a:cxnLst>
                  <a:rect l="0" t="0" r="r" b="b"/>
                  <a:pathLst>
                    <a:path w="15" h="35">
                      <a:moveTo>
                        <a:pt x="4" y="28"/>
                      </a:moveTo>
                      <a:cubicBezTo>
                        <a:pt x="4" y="25"/>
                        <a:pt x="4" y="25"/>
                        <a:pt x="4" y="25"/>
                      </a:cubicBezTo>
                      <a:cubicBezTo>
                        <a:pt x="8" y="25"/>
                        <a:pt x="12" y="24"/>
                        <a:pt x="14" y="24"/>
                      </a:cubicBezTo>
                      <a:cubicBezTo>
                        <a:pt x="14" y="20"/>
                        <a:pt x="11" y="20"/>
                        <a:pt x="11" y="17"/>
                      </a:cubicBezTo>
                      <a:cubicBezTo>
                        <a:pt x="11" y="15"/>
                        <a:pt x="15" y="14"/>
                        <a:pt x="15" y="12"/>
                      </a:cubicBezTo>
                      <a:cubicBezTo>
                        <a:pt x="8" y="10"/>
                        <a:pt x="4" y="6"/>
                        <a:pt x="4" y="0"/>
                      </a:cubicBezTo>
                      <a:cubicBezTo>
                        <a:pt x="0" y="2"/>
                        <a:pt x="0" y="5"/>
                        <a:pt x="0" y="9"/>
                      </a:cubicBezTo>
                      <a:cubicBezTo>
                        <a:pt x="0" y="15"/>
                        <a:pt x="3" y="16"/>
                        <a:pt x="3" y="21"/>
                      </a:cubicBezTo>
                      <a:cubicBezTo>
                        <a:pt x="3" y="26"/>
                        <a:pt x="3" y="24"/>
                        <a:pt x="3" y="27"/>
                      </a:cubicBezTo>
                      <a:cubicBezTo>
                        <a:pt x="3" y="30"/>
                        <a:pt x="4" y="35"/>
                        <a:pt x="9" y="35"/>
                      </a:cubicBezTo>
                      <a:cubicBezTo>
                        <a:pt x="7" y="32"/>
                        <a:pt x="6" y="31"/>
                        <a:pt x="4" y="2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8" name="Freeform 119">
                  <a:extLst>
                    <a:ext uri="{FF2B5EF4-FFF2-40B4-BE49-F238E27FC236}">
                      <a16:creationId xmlns:a16="http://schemas.microsoft.com/office/drawing/2014/main" id="{0D239DBA-C8EC-43E8-89D7-9A329880099C}"/>
                    </a:ext>
                  </a:extLst>
                </p:cNvPr>
                <p:cNvSpPr>
                  <a:spLocks/>
                </p:cNvSpPr>
                <p:nvPr/>
              </p:nvSpPr>
              <p:spPr bwMode="auto">
                <a:xfrm>
                  <a:off x="6424613" y="2709863"/>
                  <a:ext cx="76200" cy="71438"/>
                </a:xfrm>
                <a:custGeom>
                  <a:avLst/>
                  <a:gdLst/>
                  <a:ahLst/>
                  <a:cxnLst>
                    <a:cxn ang="0">
                      <a:pos x="48" y="38"/>
                    </a:cxn>
                    <a:cxn ang="0">
                      <a:pos x="46" y="35"/>
                    </a:cxn>
                    <a:cxn ang="0">
                      <a:pos x="42" y="40"/>
                    </a:cxn>
                    <a:cxn ang="0">
                      <a:pos x="47" y="48"/>
                    </a:cxn>
                    <a:cxn ang="0">
                      <a:pos x="42" y="53"/>
                    </a:cxn>
                    <a:cxn ang="0">
                      <a:pos x="40" y="50"/>
                    </a:cxn>
                    <a:cxn ang="0">
                      <a:pos x="36" y="51"/>
                    </a:cxn>
                    <a:cxn ang="0">
                      <a:pos x="26" y="37"/>
                    </a:cxn>
                    <a:cxn ang="0">
                      <a:pos x="28" y="32"/>
                    </a:cxn>
                    <a:cxn ang="0">
                      <a:pos x="27" y="29"/>
                    </a:cxn>
                    <a:cxn ang="0">
                      <a:pos x="21" y="28"/>
                    </a:cxn>
                    <a:cxn ang="0">
                      <a:pos x="21" y="32"/>
                    </a:cxn>
                    <a:cxn ang="0">
                      <a:pos x="17" y="30"/>
                    </a:cxn>
                    <a:cxn ang="0">
                      <a:pos x="16" y="32"/>
                    </a:cxn>
                    <a:cxn ang="0">
                      <a:pos x="12" y="28"/>
                    </a:cxn>
                    <a:cxn ang="0">
                      <a:pos x="4" y="45"/>
                    </a:cxn>
                    <a:cxn ang="0">
                      <a:pos x="4" y="36"/>
                    </a:cxn>
                    <a:cxn ang="0">
                      <a:pos x="2" y="32"/>
                    </a:cxn>
                    <a:cxn ang="0">
                      <a:pos x="5" y="22"/>
                    </a:cxn>
                    <a:cxn ang="0">
                      <a:pos x="19" y="14"/>
                    </a:cxn>
                    <a:cxn ang="0">
                      <a:pos x="26" y="20"/>
                    </a:cxn>
                    <a:cxn ang="0">
                      <a:pos x="28" y="20"/>
                    </a:cxn>
                    <a:cxn ang="0">
                      <a:pos x="32" y="15"/>
                    </a:cxn>
                    <a:cxn ang="0">
                      <a:pos x="41" y="9"/>
                    </a:cxn>
                    <a:cxn ang="0">
                      <a:pos x="42" y="0"/>
                    </a:cxn>
                    <a:cxn ang="0">
                      <a:pos x="48" y="4"/>
                    </a:cxn>
                    <a:cxn ang="0">
                      <a:pos x="58" y="33"/>
                    </a:cxn>
                    <a:cxn ang="0">
                      <a:pos x="53" y="46"/>
                    </a:cxn>
                    <a:cxn ang="0">
                      <a:pos x="48" y="36"/>
                    </a:cxn>
                    <a:cxn ang="0">
                      <a:pos x="48" y="38"/>
                    </a:cxn>
                  </a:cxnLst>
                  <a:rect l="0" t="0" r="r" b="b"/>
                  <a:pathLst>
                    <a:path w="58" h="53">
                      <a:moveTo>
                        <a:pt x="48" y="38"/>
                      </a:moveTo>
                      <a:cubicBezTo>
                        <a:pt x="48" y="37"/>
                        <a:pt x="47" y="36"/>
                        <a:pt x="46" y="35"/>
                      </a:cubicBezTo>
                      <a:cubicBezTo>
                        <a:pt x="44" y="37"/>
                        <a:pt x="42" y="38"/>
                        <a:pt x="42" y="40"/>
                      </a:cubicBezTo>
                      <a:cubicBezTo>
                        <a:pt x="42" y="43"/>
                        <a:pt x="47" y="44"/>
                        <a:pt x="47" y="48"/>
                      </a:cubicBezTo>
                      <a:cubicBezTo>
                        <a:pt x="47" y="51"/>
                        <a:pt x="45" y="53"/>
                        <a:pt x="42" y="53"/>
                      </a:cubicBezTo>
                      <a:cubicBezTo>
                        <a:pt x="41" y="53"/>
                        <a:pt x="40" y="51"/>
                        <a:pt x="40" y="50"/>
                      </a:cubicBezTo>
                      <a:cubicBezTo>
                        <a:pt x="39" y="51"/>
                        <a:pt x="37" y="51"/>
                        <a:pt x="36" y="51"/>
                      </a:cubicBezTo>
                      <a:cubicBezTo>
                        <a:pt x="31" y="51"/>
                        <a:pt x="26" y="44"/>
                        <a:pt x="26" y="37"/>
                      </a:cubicBezTo>
                      <a:cubicBezTo>
                        <a:pt x="26" y="34"/>
                        <a:pt x="27" y="33"/>
                        <a:pt x="28" y="32"/>
                      </a:cubicBezTo>
                      <a:cubicBezTo>
                        <a:pt x="28" y="31"/>
                        <a:pt x="27" y="30"/>
                        <a:pt x="27" y="29"/>
                      </a:cubicBezTo>
                      <a:cubicBezTo>
                        <a:pt x="21" y="28"/>
                        <a:pt x="21" y="28"/>
                        <a:pt x="21" y="28"/>
                      </a:cubicBezTo>
                      <a:cubicBezTo>
                        <a:pt x="21" y="30"/>
                        <a:pt x="20" y="31"/>
                        <a:pt x="21" y="32"/>
                      </a:cubicBezTo>
                      <a:cubicBezTo>
                        <a:pt x="18" y="32"/>
                        <a:pt x="18" y="31"/>
                        <a:pt x="17" y="30"/>
                      </a:cubicBezTo>
                      <a:cubicBezTo>
                        <a:pt x="17" y="30"/>
                        <a:pt x="16" y="31"/>
                        <a:pt x="16" y="32"/>
                      </a:cubicBezTo>
                      <a:cubicBezTo>
                        <a:pt x="14" y="31"/>
                        <a:pt x="12" y="28"/>
                        <a:pt x="12" y="28"/>
                      </a:cubicBezTo>
                      <a:cubicBezTo>
                        <a:pt x="8" y="32"/>
                        <a:pt x="8" y="45"/>
                        <a:pt x="4" y="45"/>
                      </a:cubicBezTo>
                      <a:cubicBezTo>
                        <a:pt x="0" y="45"/>
                        <a:pt x="4" y="37"/>
                        <a:pt x="4" y="36"/>
                      </a:cubicBezTo>
                      <a:cubicBezTo>
                        <a:pt x="4" y="35"/>
                        <a:pt x="2" y="33"/>
                        <a:pt x="2" y="32"/>
                      </a:cubicBezTo>
                      <a:cubicBezTo>
                        <a:pt x="2" y="28"/>
                        <a:pt x="4" y="26"/>
                        <a:pt x="5" y="22"/>
                      </a:cubicBezTo>
                      <a:cubicBezTo>
                        <a:pt x="13" y="22"/>
                        <a:pt x="11" y="14"/>
                        <a:pt x="19" y="14"/>
                      </a:cubicBezTo>
                      <a:cubicBezTo>
                        <a:pt x="24" y="14"/>
                        <a:pt x="23" y="20"/>
                        <a:pt x="26" y="20"/>
                      </a:cubicBezTo>
                      <a:cubicBezTo>
                        <a:pt x="27" y="20"/>
                        <a:pt x="27" y="20"/>
                        <a:pt x="28" y="20"/>
                      </a:cubicBezTo>
                      <a:cubicBezTo>
                        <a:pt x="28" y="18"/>
                        <a:pt x="30" y="16"/>
                        <a:pt x="32" y="15"/>
                      </a:cubicBezTo>
                      <a:cubicBezTo>
                        <a:pt x="32" y="10"/>
                        <a:pt x="39" y="12"/>
                        <a:pt x="41" y="9"/>
                      </a:cubicBezTo>
                      <a:cubicBezTo>
                        <a:pt x="42" y="7"/>
                        <a:pt x="42" y="1"/>
                        <a:pt x="42" y="0"/>
                      </a:cubicBezTo>
                      <a:cubicBezTo>
                        <a:pt x="45" y="0"/>
                        <a:pt x="47" y="2"/>
                        <a:pt x="48" y="4"/>
                      </a:cubicBezTo>
                      <a:cubicBezTo>
                        <a:pt x="51" y="7"/>
                        <a:pt x="58" y="30"/>
                        <a:pt x="58" y="33"/>
                      </a:cubicBezTo>
                      <a:cubicBezTo>
                        <a:pt x="58" y="37"/>
                        <a:pt x="53" y="39"/>
                        <a:pt x="53" y="46"/>
                      </a:cubicBezTo>
                      <a:cubicBezTo>
                        <a:pt x="51" y="46"/>
                        <a:pt x="48" y="37"/>
                        <a:pt x="48" y="36"/>
                      </a:cubicBezTo>
                      <a:lnTo>
                        <a:pt x="48" y="38"/>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39" name="Freeform 120">
                  <a:extLst>
                    <a:ext uri="{FF2B5EF4-FFF2-40B4-BE49-F238E27FC236}">
                      <a16:creationId xmlns:a16="http://schemas.microsoft.com/office/drawing/2014/main" id="{C58D4D90-1143-4002-880C-7361647D0598}"/>
                    </a:ext>
                  </a:extLst>
                </p:cNvPr>
                <p:cNvSpPr>
                  <a:spLocks/>
                </p:cNvSpPr>
                <p:nvPr/>
              </p:nvSpPr>
              <p:spPr bwMode="auto">
                <a:xfrm>
                  <a:off x="6354763" y="2690813"/>
                  <a:ext cx="36513" cy="39688"/>
                </a:xfrm>
                <a:custGeom>
                  <a:avLst/>
                  <a:gdLst/>
                  <a:ahLst/>
                  <a:cxnLst>
                    <a:cxn ang="0">
                      <a:pos x="3" y="29"/>
                    </a:cxn>
                    <a:cxn ang="0">
                      <a:pos x="0" y="29"/>
                    </a:cxn>
                    <a:cxn ang="0">
                      <a:pos x="22" y="5"/>
                    </a:cxn>
                    <a:cxn ang="0">
                      <a:pos x="25" y="0"/>
                    </a:cxn>
                    <a:cxn ang="0">
                      <a:pos x="28" y="6"/>
                    </a:cxn>
                    <a:cxn ang="0">
                      <a:pos x="24" y="9"/>
                    </a:cxn>
                    <a:cxn ang="0">
                      <a:pos x="17" y="13"/>
                    </a:cxn>
                    <a:cxn ang="0">
                      <a:pos x="3" y="29"/>
                    </a:cxn>
                  </a:cxnLst>
                  <a:rect l="0" t="0" r="r" b="b"/>
                  <a:pathLst>
                    <a:path w="28" h="29">
                      <a:moveTo>
                        <a:pt x="3" y="29"/>
                      </a:moveTo>
                      <a:cubicBezTo>
                        <a:pt x="0" y="29"/>
                        <a:pt x="0" y="29"/>
                        <a:pt x="0" y="29"/>
                      </a:cubicBezTo>
                      <a:cubicBezTo>
                        <a:pt x="4" y="18"/>
                        <a:pt x="18" y="13"/>
                        <a:pt x="22" y="5"/>
                      </a:cubicBezTo>
                      <a:cubicBezTo>
                        <a:pt x="23" y="3"/>
                        <a:pt x="23" y="1"/>
                        <a:pt x="25" y="0"/>
                      </a:cubicBezTo>
                      <a:cubicBezTo>
                        <a:pt x="24" y="4"/>
                        <a:pt x="26" y="5"/>
                        <a:pt x="28" y="6"/>
                      </a:cubicBezTo>
                      <a:cubicBezTo>
                        <a:pt x="26" y="8"/>
                        <a:pt x="26" y="9"/>
                        <a:pt x="24" y="9"/>
                      </a:cubicBezTo>
                      <a:cubicBezTo>
                        <a:pt x="23" y="12"/>
                        <a:pt x="20" y="13"/>
                        <a:pt x="17" y="13"/>
                      </a:cubicBezTo>
                      <a:cubicBezTo>
                        <a:pt x="15" y="22"/>
                        <a:pt x="8" y="26"/>
                        <a:pt x="3" y="2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0" name="Freeform 121">
                  <a:extLst>
                    <a:ext uri="{FF2B5EF4-FFF2-40B4-BE49-F238E27FC236}">
                      <a16:creationId xmlns:a16="http://schemas.microsoft.com/office/drawing/2014/main" id="{2354A937-33DD-4D1A-A9D6-264E0CC20422}"/>
                    </a:ext>
                  </a:extLst>
                </p:cNvPr>
                <p:cNvSpPr>
                  <a:spLocks/>
                </p:cNvSpPr>
                <p:nvPr/>
              </p:nvSpPr>
              <p:spPr bwMode="auto">
                <a:xfrm>
                  <a:off x="6383338" y="2563813"/>
                  <a:ext cx="71438" cy="101600"/>
                </a:xfrm>
                <a:custGeom>
                  <a:avLst/>
                  <a:gdLst/>
                  <a:ahLst/>
                  <a:cxnLst>
                    <a:cxn ang="0">
                      <a:pos x="4" y="31"/>
                    </a:cxn>
                    <a:cxn ang="0">
                      <a:pos x="6" y="20"/>
                    </a:cxn>
                    <a:cxn ang="0">
                      <a:pos x="5" y="7"/>
                    </a:cxn>
                    <a:cxn ang="0">
                      <a:pos x="9" y="0"/>
                    </a:cxn>
                    <a:cxn ang="0">
                      <a:pos x="16" y="7"/>
                    </a:cxn>
                    <a:cxn ang="0">
                      <a:pos x="21" y="3"/>
                    </a:cxn>
                    <a:cxn ang="0">
                      <a:pos x="22" y="5"/>
                    </a:cxn>
                    <a:cxn ang="0">
                      <a:pos x="23" y="8"/>
                    </a:cxn>
                    <a:cxn ang="0">
                      <a:pos x="28" y="25"/>
                    </a:cxn>
                    <a:cxn ang="0">
                      <a:pos x="20" y="42"/>
                    </a:cxn>
                    <a:cxn ang="0">
                      <a:pos x="30" y="59"/>
                    </a:cxn>
                    <a:cxn ang="0">
                      <a:pos x="30" y="58"/>
                    </a:cxn>
                    <a:cxn ang="0">
                      <a:pos x="34" y="55"/>
                    </a:cxn>
                    <a:cxn ang="0">
                      <a:pos x="43" y="64"/>
                    </a:cxn>
                    <a:cxn ang="0">
                      <a:pos x="46" y="61"/>
                    </a:cxn>
                    <a:cxn ang="0">
                      <a:pos x="49" y="62"/>
                    </a:cxn>
                    <a:cxn ang="0">
                      <a:pos x="46" y="66"/>
                    </a:cxn>
                    <a:cxn ang="0">
                      <a:pos x="49" y="66"/>
                    </a:cxn>
                    <a:cxn ang="0">
                      <a:pos x="54" y="71"/>
                    </a:cxn>
                    <a:cxn ang="0">
                      <a:pos x="54" y="74"/>
                    </a:cxn>
                    <a:cxn ang="0">
                      <a:pos x="53" y="76"/>
                    </a:cxn>
                    <a:cxn ang="0">
                      <a:pos x="51" y="73"/>
                    </a:cxn>
                    <a:cxn ang="0">
                      <a:pos x="36" y="61"/>
                    </a:cxn>
                    <a:cxn ang="0">
                      <a:pos x="37" y="69"/>
                    </a:cxn>
                    <a:cxn ang="0">
                      <a:pos x="25" y="60"/>
                    </a:cxn>
                    <a:cxn ang="0">
                      <a:pos x="19" y="62"/>
                    </a:cxn>
                    <a:cxn ang="0">
                      <a:pos x="13" y="57"/>
                    </a:cxn>
                    <a:cxn ang="0">
                      <a:pos x="15" y="53"/>
                    </a:cxn>
                    <a:cxn ang="0">
                      <a:pos x="15" y="49"/>
                    </a:cxn>
                    <a:cxn ang="0">
                      <a:pos x="13" y="49"/>
                    </a:cxn>
                    <a:cxn ang="0">
                      <a:pos x="10" y="51"/>
                    </a:cxn>
                    <a:cxn ang="0">
                      <a:pos x="1" y="44"/>
                    </a:cxn>
                    <a:cxn ang="0">
                      <a:pos x="4" y="31"/>
                    </a:cxn>
                  </a:cxnLst>
                  <a:rect l="0" t="0" r="r" b="b"/>
                  <a:pathLst>
                    <a:path w="54" h="76">
                      <a:moveTo>
                        <a:pt x="4" y="31"/>
                      </a:moveTo>
                      <a:cubicBezTo>
                        <a:pt x="6" y="28"/>
                        <a:pt x="6" y="23"/>
                        <a:pt x="6" y="20"/>
                      </a:cubicBezTo>
                      <a:cubicBezTo>
                        <a:pt x="7" y="15"/>
                        <a:pt x="5" y="12"/>
                        <a:pt x="5" y="7"/>
                      </a:cubicBezTo>
                      <a:cubicBezTo>
                        <a:pt x="5" y="3"/>
                        <a:pt x="6" y="0"/>
                        <a:pt x="9" y="0"/>
                      </a:cubicBezTo>
                      <a:cubicBezTo>
                        <a:pt x="13" y="0"/>
                        <a:pt x="12" y="7"/>
                        <a:pt x="16" y="7"/>
                      </a:cubicBezTo>
                      <a:cubicBezTo>
                        <a:pt x="18" y="7"/>
                        <a:pt x="20" y="4"/>
                        <a:pt x="21" y="3"/>
                      </a:cubicBezTo>
                      <a:cubicBezTo>
                        <a:pt x="21" y="3"/>
                        <a:pt x="22" y="4"/>
                        <a:pt x="22" y="5"/>
                      </a:cubicBezTo>
                      <a:cubicBezTo>
                        <a:pt x="22" y="6"/>
                        <a:pt x="23" y="7"/>
                        <a:pt x="23" y="8"/>
                      </a:cubicBezTo>
                      <a:cubicBezTo>
                        <a:pt x="23" y="13"/>
                        <a:pt x="28" y="18"/>
                        <a:pt x="28" y="25"/>
                      </a:cubicBezTo>
                      <a:cubicBezTo>
                        <a:pt x="28" y="33"/>
                        <a:pt x="20" y="34"/>
                        <a:pt x="20" y="42"/>
                      </a:cubicBezTo>
                      <a:cubicBezTo>
                        <a:pt x="20" y="48"/>
                        <a:pt x="26" y="57"/>
                        <a:pt x="30" y="59"/>
                      </a:cubicBezTo>
                      <a:cubicBezTo>
                        <a:pt x="30" y="59"/>
                        <a:pt x="30" y="58"/>
                        <a:pt x="30" y="58"/>
                      </a:cubicBezTo>
                      <a:cubicBezTo>
                        <a:pt x="30" y="56"/>
                        <a:pt x="32" y="54"/>
                        <a:pt x="34" y="55"/>
                      </a:cubicBezTo>
                      <a:cubicBezTo>
                        <a:pt x="39" y="55"/>
                        <a:pt x="40" y="63"/>
                        <a:pt x="43" y="64"/>
                      </a:cubicBezTo>
                      <a:cubicBezTo>
                        <a:pt x="44" y="64"/>
                        <a:pt x="45" y="61"/>
                        <a:pt x="46" y="61"/>
                      </a:cubicBezTo>
                      <a:cubicBezTo>
                        <a:pt x="47" y="61"/>
                        <a:pt x="48" y="62"/>
                        <a:pt x="49" y="62"/>
                      </a:cubicBezTo>
                      <a:cubicBezTo>
                        <a:pt x="48" y="64"/>
                        <a:pt x="46" y="64"/>
                        <a:pt x="46" y="66"/>
                      </a:cubicBezTo>
                      <a:cubicBezTo>
                        <a:pt x="46" y="67"/>
                        <a:pt x="48" y="67"/>
                        <a:pt x="49" y="66"/>
                      </a:cubicBezTo>
                      <a:cubicBezTo>
                        <a:pt x="49" y="69"/>
                        <a:pt x="51" y="71"/>
                        <a:pt x="54" y="71"/>
                      </a:cubicBezTo>
                      <a:cubicBezTo>
                        <a:pt x="54" y="72"/>
                        <a:pt x="54" y="73"/>
                        <a:pt x="54" y="74"/>
                      </a:cubicBezTo>
                      <a:cubicBezTo>
                        <a:pt x="54" y="75"/>
                        <a:pt x="53" y="76"/>
                        <a:pt x="53" y="76"/>
                      </a:cubicBezTo>
                      <a:cubicBezTo>
                        <a:pt x="51" y="76"/>
                        <a:pt x="51" y="74"/>
                        <a:pt x="51" y="73"/>
                      </a:cubicBezTo>
                      <a:cubicBezTo>
                        <a:pt x="48" y="69"/>
                        <a:pt x="39" y="65"/>
                        <a:pt x="36" y="61"/>
                      </a:cubicBezTo>
                      <a:cubicBezTo>
                        <a:pt x="34" y="64"/>
                        <a:pt x="35" y="66"/>
                        <a:pt x="37" y="69"/>
                      </a:cubicBezTo>
                      <a:cubicBezTo>
                        <a:pt x="31" y="69"/>
                        <a:pt x="31" y="60"/>
                        <a:pt x="25" y="60"/>
                      </a:cubicBezTo>
                      <a:cubicBezTo>
                        <a:pt x="23" y="60"/>
                        <a:pt x="21" y="62"/>
                        <a:pt x="19" y="62"/>
                      </a:cubicBezTo>
                      <a:cubicBezTo>
                        <a:pt x="16" y="62"/>
                        <a:pt x="13" y="59"/>
                        <a:pt x="13" y="57"/>
                      </a:cubicBezTo>
                      <a:cubicBezTo>
                        <a:pt x="13" y="55"/>
                        <a:pt x="14" y="53"/>
                        <a:pt x="15" y="53"/>
                      </a:cubicBezTo>
                      <a:cubicBezTo>
                        <a:pt x="15" y="49"/>
                        <a:pt x="15" y="49"/>
                        <a:pt x="15" y="49"/>
                      </a:cubicBezTo>
                      <a:cubicBezTo>
                        <a:pt x="13" y="49"/>
                        <a:pt x="13" y="49"/>
                        <a:pt x="13" y="49"/>
                      </a:cubicBezTo>
                      <a:cubicBezTo>
                        <a:pt x="12" y="50"/>
                        <a:pt x="11" y="51"/>
                        <a:pt x="10" y="51"/>
                      </a:cubicBezTo>
                      <a:cubicBezTo>
                        <a:pt x="8" y="51"/>
                        <a:pt x="1" y="47"/>
                        <a:pt x="1" y="44"/>
                      </a:cubicBezTo>
                      <a:cubicBezTo>
                        <a:pt x="1" y="38"/>
                        <a:pt x="0" y="30"/>
                        <a:pt x="4" y="3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1" name="Freeform 122">
                  <a:extLst>
                    <a:ext uri="{FF2B5EF4-FFF2-40B4-BE49-F238E27FC236}">
                      <a16:creationId xmlns:a16="http://schemas.microsoft.com/office/drawing/2014/main" id="{EFF16E5C-561C-4F8F-9911-2B897CD178F4}"/>
                    </a:ext>
                  </a:extLst>
                </p:cNvPr>
                <p:cNvSpPr>
                  <a:spLocks/>
                </p:cNvSpPr>
                <p:nvPr/>
              </p:nvSpPr>
              <p:spPr bwMode="auto">
                <a:xfrm>
                  <a:off x="6457950" y="2665413"/>
                  <a:ext cx="23813" cy="41275"/>
                </a:xfrm>
                <a:custGeom>
                  <a:avLst/>
                  <a:gdLst/>
                  <a:ahLst/>
                  <a:cxnLst>
                    <a:cxn ang="0">
                      <a:pos x="16" y="20"/>
                    </a:cxn>
                    <a:cxn ang="0">
                      <a:pos x="10" y="20"/>
                    </a:cxn>
                    <a:cxn ang="0">
                      <a:pos x="14" y="28"/>
                    </a:cxn>
                    <a:cxn ang="0">
                      <a:pos x="14" y="30"/>
                    </a:cxn>
                    <a:cxn ang="0">
                      <a:pos x="10" y="30"/>
                    </a:cxn>
                    <a:cxn ang="0">
                      <a:pos x="8" y="25"/>
                    </a:cxn>
                    <a:cxn ang="0">
                      <a:pos x="8" y="23"/>
                    </a:cxn>
                    <a:cxn ang="0">
                      <a:pos x="2" y="17"/>
                    </a:cxn>
                    <a:cxn ang="0">
                      <a:pos x="2" y="15"/>
                    </a:cxn>
                    <a:cxn ang="0">
                      <a:pos x="8" y="15"/>
                    </a:cxn>
                    <a:cxn ang="0">
                      <a:pos x="10" y="13"/>
                    </a:cxn>
                    <a:cxn ang="0">
                      <a:pos x="0" y="2"/>
                    </a:cxn>
                    <a:cxn ang="0">
                      <a:pos x="4" y="0"/>
                    </a:cxn>
                    <a:cxn ang="0">
                      <a:pos x="13" y="2"/>
                    </a:cxn>
                    <a:cxn ang="0">
                      <a:pos x="13" y="6"/>
                    </a:cxn>
                    <a:cxn ang="0">
                      <a:pos x="15" y="6"/>
                    </a:cxn>
                    <a:cxn ang="0">
                      <a:pos x="15" y="12"/>
                    </a:cxn>
                    <a:cxn ang="0">
                      <a:pos x="18" y="15"/>
                    </a:cxn>
                    <a:cxn ang="0">
                      <a:pos x="16" y="20"/>
                    </a:cxn>
                  </a:cxnLst>
                  <a:rect l="0" t="0" r="r" b="b"/>
                  <a:pathLst>
                    <a:path w="18" h="30">
                      <a:moveTo>
                        <a:pt x="16" y="20"/>
                      </a:moveTo>
                      <a:cubicBezTo>
                        <a:pt x="10" y="20"/>
                        <a:pt x="10" y="20"/>
                        <a:pt x="10" y="20"/>
                      </a:cubicBezTo>
                      <a:cubicBezTo>
                        <a:pt x="11" y="23"/>
                        <a:pt x="12" y="27"/>
                        <a:pt x="14" y="28"/>
                      </a:cubicBezTo>
                      <a:cubicBezTo>
                        <a:pt x="14" y="30"/>
                        <a:pt x="14" y="30"/>
                        <a:pt x="14" y="30"/>
                      </a:cubicBezTo>
                      <a:cubicBezTo>
                        <a:pt x="13" y="30"/>
                        <a:pt x="11" y="30"/>
                        <a:pt x="10" y="30"/>
                      </a:cubicBezTo>
                      <a:cubicBezTo>
                        <a:pt x="7" y="30"/>
                        <a:pt x="7" y="27"/>
                        <a:pt x="8" y="25"/>
                      </a:cubicBezTo>
                      <a:cubicBezTo>
                        <a:pt x="8" y="23"/>
                        <a:pt x="8" y="23"/>
                        <a:pt x="8" y="23"/>
                      </a:cubicBezTo>
                      <a:cubicBezTo>
                        <a:pt x="5" y="23"/>
                        <a:pt x="3" y="19"/>
                        <a:pt x="2" y="17"/>
                      </a:cubicBezTo>
                      <a:cubicBezTo>
                        <a:pt x="2" y="15"/>
                        <a:pt x="2" y="15"/>
                        <a:pt x="2" y="15"/>
                      </a:cubicBezTo>
                      <a:cubicBezTo>
                        <a:pt x="4" y="15"/>
                        <a:pt x="7" y="15"/>
                        <a:pt x="8" y="15"/>
                      </a:cubicBezTo>
                      <a:cubicBezTo>
                        <a:pt x="8" y="15"/>
                        <a:pt x="10" y="14"/>
                        <a:pt x="10" y="13"/>
                      </a:cubicBezTo>
                      <a:cubicBezTo>
                        <a:pt x="10" y="8"/>
                        <a:pt x="1" y="5"/>
                        <a:pt x="0" y="2"/>
                      </a:cubicBezTo>
                      <a:cubicBezTo>
                        <a:pt x="1" y="1"/>
                        <a:pt x="3" y="0"/>
                        <a:pt x="4" y="0"/>
                      </a:cubicBezTo>
                      <a:cubicBezTo>
                        <a:pt x="7" y="0"/>
                        <a:pt x="9" y="2"/>
                        <a:pt x="13" y="2"/>
                      </a:cubicBezTo>
                      <a:cubicBezTo>
                        <a:pt x="13" y="3"/>
                        <a:pt x="13" y="5"/>
                        <a:pt x="13" y="6"/>
                      </a:cubicBezTo>
                      <a:cubicBezTo>
                        <a:pt x="13" y="6"/>
                        <a:pt x="14" y="6"/>
                        <a:pt x="15" y="6"/>
                      </a:cubicBezTo>
                      <a:cubicBezTo>
                        <a:pt x="15" y="8"/>
                        <a:pt x="15" y="12"/>
                        <a:pt x="15" y="12"/>
                      </a:cubicBezTo>
                      <a:cubicBezTo>
                        <a:pt x="15" y="12"/>
                        <a:pt x="18" y="15"/>
                        <a:pt x="18" y="15"/>
                      </a:cubicBezTo>
                      <a:cubicBezTo>
                        <a:pt x="18" y="18"/>
                        <a:pt x="17" y="19"/>
                        <a:pt x="16" y="2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2" name="Freeform 123">
                  <a:extLst>
                    <a:ext uri="{FF2B5EF4-FFF2-40B4-BE49-F238E27FC236}">
                      <a16:creationId xmlns:a16="http://schemas.microsoft.com/office/drawing/2014/main" id="{7E687012-E5D2-4173-9E86-FD4D515B87EE}"/>
                    </a:ext>
                  </a:extLst>
                </p:cNvPr>
                <p:cNvSpPr>
                  <a:spLocks/>
                </p:cNvSpPr>
                <p:nvPr/>
              </p:nvSpPr>
              <p:spPr bwMode="auto">
                <a:xfrm>
                  <a:off x="6423025" y="2676525"/>
                  <a:ext cx="19050" cy="25400"/>
                </a:xfrm>
                <a:custGeom>
                  <a:avLst/>
                  <a:gdLst/>
                  <a:ahLst/>
                  <a:cxnLst>
                    <a:cxn ang="0">
                      <a:pos x="3" y="1"/>
                    </a:cxn>
                    <a:cxn ang="0">
                      <a:pos x="14" y="7"/>
                    </a:cxn>
                    <a:cxn ang="0">
                      <a:pos x="1" y="19"/>
                    </a:cxn>
                    <a:cxn ang="0">
                      <a:pos x="0" y="2"/>
                    </a:cxn>
                    <a:cxn ang="0">
                      <a:pos x="2" y="0"/>
                    </a:cxn>
                    <a:cxn ang="0">
                      <a:pos x="5" y="2"/>
                    </a:cxn>
                    <a:cxn ang="0">
                      <a:pos x="3" y="1"/>
                    </a:cxn>
                  </a:cxnLst>
                  <a:rect l="0" t="0" r="r" b="b"/>
                  <a:pathLst>
                    <a:path w="14" h="19">
                      <a:moveTo>
                        <a:pt x="3" y="1"/>
                      </a:moveTo>
                      <a:cubicBezTo>
                        <a:pt x="4" y="3"/>
                        <a:pt x="14" y="4"/>
                        <a:pt x="14" y="7"/>
                      </a:cubicBezTo>
                      <a:cubicBezTo>
                        <a:pt x="14" y="14"/>
                        <a:pt x="5" y="17"/>
                        <a:pt x="1" y="19"/>
                      </a:cubicBezTo>
                      <a:cubicBezTo>
                        <a:pt x="1" y="13"/>
                        <a:pt x="0" y="6"/>
                        <a:pt x="0" y="2"/>
                      </a:cubicBezTo>
                      <a:cubicBezTo>
                        <a:pt x="0" y="1"/>
                        <a:pt x="2" y="0"/>
                        <a:pt x="2" y="0"/>
                      </a:cubicBezTo>
                      <a:cubicBezTo>
                        <a:pt x="3" y="0"/>
                        <a:pt x="4" y="2"/>
                        <a:pt x="5" y="2"/>
                      </a:cubicBezTo>
                      <a:lnTo>
                        <a:pt x="3" y="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3" name="Freeform 124">
                  <a:extLst>
                    <a:ext uri="{FF2B5EF4-FFF2-40B4-BE49-F238E27FC236}">
                      <a16:creationId xmlns:a16="http://schemas.microsoft.com/office/drawing/2014/main" id="{815B56DB-C809-4A42-8786-2DD812B4C506}"/>
                    </a:ext>
                  </a:extLst>
                </p:cNvPr>
                <p:cNvSpPr>
                  <a:spLocks/>
                </p:cNvSpPr>
                <p:nvPr/>
              </p:nvSpPr>
              <p:spPr bwMode="auto">
                <a:xfrm>
                  <a:off x="6432550" y="2692400"/>
                  <a:ext cx="19050" cy="31750"/>
                </a:xfrm>
                <a:custGeom>
                  <a:avLst/>
                  <a:gdLst/>
                  <a:ahLst/>
                  <a:cxnLst>
                    <a:cxn ang="0">
                      <a:pos x="14" y="5"/>
                    </a:cxn>
                    <a:cxn ang="0">
                      <a:pos x="9" y="17"/>
                    </a:cxn>
                    <a:cxn ang="0">
                      <a:pos x="11" y="22"/>
                    </a:cxn>
                    <a:cxn ang="0">
                      <a:pos x="9" y="24"/>
                    </a:cxn>
                    <a:cxn ang="0">
                      <a:pos x="0" y="14"/>
                    </a:cxn>
                    <a:cxn ang="0">
                      <a:pos x="4" y="12"/>
                    </a:cxn>
                    <a:cxn ang="0">
                      <a:pos x="8" y="1"/>
                    </a:cxn>
                    <a:cxn ang="0">
                      <a:pos x="14" y="5"/>
                    </a:cxn>
                  </a:cxnLst>
                  <a:rect l="0" t="0" r="r" b="b"/>
                  <a:pathLst>
                    <a:path w="14" h="24">
                      <a:moveTo>
                        <a:pt x="14" y="5"/>
                      </a:moveTo>
                      <a:cubicBezTo>
                        <a:pt x="14" y="10"/>
                        <a:pt x="10" y="13"/>
                        <a:pt x="9" y="17"/>
                      </a:cubicBezTo>
                      <a:cubicBezTo>
                        <a:pt x="9" y="21"/>
                        <a:pt x="11" y="20"/>
                        <a:pt x="11" y="22"/>
                      </a:cubicBezTo>
                      <a:cubicBezTo>
                        <a:pt x="11" y="23"/>
                        <a:pt x="10" y="24"/>
                        <a:pt x="9" y="24"/>
                      </a:cubicBezTo>
                      <a:cubicBezTo>
                        <a:pt x="7" y="24"/>
                        <a:pt x="0" y="17"/>
                        <a:pt x="0" y="14"/>
                      </a:cubicBezTo>
                      <a:cubicBezTo>
                        <a:pt x="0" y="13"/>
                        <a:pt x="3" y="12"/>
                        <a:pt x="4" y="12"/>
                      </a:cubicBezTo>
                      <a:cubicBezTo>
                        <a:pt x="4" y="11"/>
                        <a:pt x="6" y="1"/>
                        <a:pt x="8" y="1"/>
                      </a:cubicBezTo>
                      <a:cubicBezTo>
                        <a:pt x="12" y="0"/>
                        <a:pt x="14" y="3"/>
                        <a:pt x="14"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4" name="Freeform 125">
                  <a:extLst>
                    <a:ext uri="{FF2B5EF4-FFF2-40B4-BE49-F238E27FC236}">
                      <a16:creationId xmlns:a16="http://schemas.microsoft.com/office/drawing/2014/main" id="{8CF2CBC0-D8A2-40BD-9E2C-D8EE47913E24}"/>
                    </a:ext>
                  </a:extLst>
                </p:cNvPr>
                <p:cNvSpPr>
                  <a:spLocks/>
                </p:cNvSpPr>
                <p:nvPr/>
              </p:nvSpPr>
              <p:spPr bwMode="auto">
                <a:xfrm>
                  <a:off x="6450013" y="2693988"/>
                  <a:ext cx="7938" cy="20638"/>
                </a:xfrm>
                <a:custGeom>
                  <a:avLst/>
                  <a:gdLst/>
                  <a:ahLst/>
                  <a:cxnLst>
                    <a:cxn ang="0">
                      <a:pos x="7" y="0"/>
                    </a:cxn>
                    <a:cxn ang="0">
                      <a:pos x="2" y="15"/>
                    </a:cxn>
                    <a:cxn ang="0">
                      <a:pos x="0" y="15"/>
                    </a:cxn>
                    <a:cxn ang="0">
                      <a:pos x="4" y="0"/>
                    </a:cxn>
                    <a:cxn ang="0">
                      <a:pos x="7" y="0"/>
                    </a:cxn>
                  </a:cxnLst>
                  <a:rect l="0" t="0" r="r" b="b"/>
                  <a:pathLst>
                    <a:path w="7" h="15">
                      <a:moveTo>
                        <a:pt x="7" y="0"/>
                      </a:moveTo>
                      <a:cubicBezTo>
                        <a:pt x="7" y="7"/>
                        <a:pt x="2" y="9"/>
                        <a:pt x="2" y="15"/>
                      </a:cubicBezTo>
                      <a:cubicBezTo>
                        <a:pt x="2" y="15"/>
                        <a:pt x="0" y="15"/>
                        <a:pt x="0" y="15"/>
                      </a:cubicBezTo>
                      <a:cubicBezTo>
                        <a:pt x="1" y="10"/>
                        <a:pt x="4" y="7"/>
                        <a:pt x="4" y="0"/>
                      </a:cubicBezTo>
                      <a:cubicBezTo>
                        <a:pt x="5" y="0"/>
                        <a:pt x="6" y="0"/>
                        <a:pt x="7"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5" name="Freeform 126">
                  <a:extLst>
                    <a:ext uri="{FF2B5EF4-FFF2-40B4-BE49-F238E27FC236}">
                      <a16:creationId xmlns:a16="http://schemas.microsoft.com/office/drawing/2014/main" id="{9414A861-22E5-407A-9958-65C260611B10}"/>
                    </a:ext>
                  </a:extLst>
                </p:cNvPr>
                <p:cNvSpPr>
                  <a:spLocks/>
                </p:cNvSpPr>
                <p:nvPr/>
              </p:nvSpPr>
              <p:spPr bwMode="auto">
                <a:xfrm>
                  <a:off x="6454775" y="2706688"/>
                  <a:ext cx="11113" cy="11113"/>
                </a:xfrm>
                <a:custGeom>
                  <a:avLst/>
                  <a:gdLst/>
                  <a:ahLst/>
                  <a:cxnLst>
                    <a:cxn ang="0">
                      <a:pos x="8" y="0"/>
                    </a:cxn>
                    <a:cxn ang="0">
                      <a:pos x="2" y="8"/>
                    </a:cxn>
                    <a:cxn ang="0">
                      <a:pos x="0" y="6"/>
                    </a:cxn>
                    <a:cxn ang="0">
                      <a:pos x="3" y="0"/>
                    </a:cxn>
                    <a:cxn ang="0">
                      <a:pos x="8" y="0"/>
                    </a:cxn>
                  </a:cxnLst>
                  <a:rect l="0" t="0" r="r" b="b"/>
                  <a:pathLst>
                    <a:path w="8" h="8">
                      <a:moveTo>
                        <a:pt x="8" y="0"/>
                      </a:moveTo>
                      <a:cubicBezTo>
                        <a:pt x="8" y="4"/>
                        <a:pt x="6" y="8"/>
                        <a:pt x="2" y="8"/>
                      </a:cubicBezTo>
                      <a:cubicBezTo>
                        <a:pt x="1" y="8"/>
                        <a:pt x="0" y="6"/>
                        <a:pt x="0" y="6"/>
                      </a:cubicBezTo>
                      <a:cubicBezTo>
                        <a:pt x="0" y="3"/>
                        <a:pt x="2" y="2"/>
                        <a:pt x="3" y="0"/>
                      </a:cubicBezTo>
                      <a:cubicBezTo>
                        <a:pt x="5" y="1"/>
                        <a:pt x="7" y="1"/>
                        <a:pt x="8"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6" name="Freeform 127">
                  <a:extLst>
                    <a:ext uri="{FF2B5EF4-FFF2-40B4-BE49-F238E27FC236}">
                      <a16:creationId xmlns:a16="http://schemas.microsoft.com/office/drawing/2014/main" id="{7D96E35A-A701-4B85-A4A8-B76CD8CF6502}"/>
                    </a:ext>
                  </a:extLst>
                </p:cNvPr>
                <p:cNvSpPr>
                  <a:spLocks/>
                </p:cNvSpPr>
                <p:nvPr/>
              </p:nvSpPr>
              <p:spPr bwMode="auto">
                <a:xfrm>
                  <a:off x="6442075" y="2665413"/>
                  <a:ext cx="12700" cy="17463"/>
                </a:xfrm>
                <a:custGeom>
                  <a:avLst/>
                  <a:gdLst/>
                  <a:ahLst/>
                  <a:cxnLst>
                    <a:cxn ang="0">
                      <a:pos x="0" y="6"/>
                    </a:cxn>
                    <a:cxn ang="0">
                      <a:pos x="0" y="0"/>
                    </a:cxn>
                    <a:cxn ang="0">
                      <a:pos x="4" y="0"/>
                    </a:cxn>
                    <a:cxn ang="0">
                      <a:pos x="10" y="10"/>
                    </a:cxn>
                    <a:cxn ang="0">
                      <a:pos x="6" y="6"/>
                    </a:cxn>
                    <a:cxn ang="0">
                      <a:pos x="0" y="6"/>
                    </a:cxn>
                  </a:cxnLst>
                  <a:rect l="0" t="0" r="r" b="b"/>
                  <a:pathLst>
                    <a:path w="10" h="12">
                      <a:moveTo>
                        <a:pt x="0" y="6"/>
                      </a:moveTo>
                      <a:cubicBezTo>
                        <a:pt x="0" y="3"/>
                        <a:pt x="0" y="2"/>
                        <a:pt x="0" y="0"/>
                      </a:cubicBezTo>
                      <a:cubicBezTo>
                        <a:pt x="4" y="0"/>
                        <a:pt x="4" y="0"/>
                        <a:pt x="4" y="0"/>
                      </a:cubicBezTo>
                      <a:cubicBezTo>
                        <a:pt x="5" y="4"/>
                        <a:pt x="10" y="5"/>
                        <a:pt x="10" y="10"/>
                      </a:cubicBezTo>
                      <a:cubicBezTo>
                        <a:pt x="10" y="12"/>
                        <a:pt x="6" y="8"/>
                        <a:pt x="6" y="6"/>
                      </a:cubicBezTo>
                      <a:cubicBezTo>
                        <a:pt x="4" y="5"/>
                        <a:pt x="2" y="6"/>
                        <a:pt x="0"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7" name="Freeform 128">
                  <a:extLst>
                    <a:ext uri="{FF2B5EF4-FFF2-40B4-BE49-F238E27FC236}">
                      <a16:creationId xmlns:a16="http://schemas.microsoft.com/office/drawing/2014/main" id="{12733F13-3694-42C0-A005-E7B73B26D6C5}"/>
                    </a:ext>
                  </a:extLst>
                </p:cNvPr>
                <p:cNvSpPr>
                  <a:spLocks/>
                </p:cNvSpPr>
                <p:nvPr/>
              </p:nvSpPr>
              <p:spPr bwMode="auto">
                <a:xfrm>
                  <a:off x="6397625" y="2649538"/>
                  <a:ext cx="19050" cy="20638"/>
                </a:xfrm>
                <a:custGeom>
                  <a:avLst/>
                  <a:gdLst/>
                  <a:ahLst/>
                  <a:cxnLst>
                    <a:cxn ang="0">
                      <a:pos x="11" y="15"/>
                    </a:cxn>
                    <a:cxn ang="0">
                      <a:pos x="0" y="0"/>
                    </a:cxn>
                    <a:cxn ang="0">
                      <a:pos x="4" y="0"/>
                    </a:cxn>
                    <a:cxn ang="0">
                      <a:pos x="14" y="7"/>
                    </a:cxn>
                    <a:cxn ang="0">
                      <a:pos x="11" y="15"/>
                    </a:cxn>
                  </a:cxnLst>
                  <a:rect l="0" t="0" r="r" b="b"/>
                  <a:pathLst>
                    <a:path w="15" h="15">
                      <a:moveTo>
                        <a:pt x="11" y="15"/>
                      </a:moveTo>
                      <a:cubicBezTo>
                        <a:pt x="9" y="15"/>
                        <a:pt x="0" y="0"/>
                        <a:pt x="0" y="0"/>
                      </a:cubicBezTo>
                      <a:cubicBezTo>
                        <a:pt x="4" y="0"/>
                        <a:pt x="4" y="0"/>
                        <a:pt x="4" y="0"/>
                      </a:cubicBezTo>
                      <a:cubicBezTo>
                        <a:pt x="8" y="3"/>
                        <a:pt x="13" y="2"/>
                        <a:pt x="14" y="7"/>
                      </a:cubicBezTo>
                      <a:cubicBezTo>
                        <a:pt x="15" y="10"/>
                        <a:pt x="13" y="15"/>
                        <a:pt x="11"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8" name="Freeform 129">
                  <a:extLst>
                    <a:ext uri="{FF2B5EF4-FFF2-40B4-BE49-F238E27FC236}">
                      <a16:creationId xmlns:a16="http://schemas.microsoft.com/office/drawing/2014/main" id="{1B780A1A-F1C8-40EE-A52D-397EF995C94E}"/>
                    </a:ext>
                  </a:extLst>
                </p:cNvPr>
                <p:cNvSpPr>
                  <a:spLocks/>
                </p:cNvSpPr>
                <p:nvPr/>
              </p:nvSpPr>
              <p:spPr bwMode="auto">
                <a:xfrm>
                  <a:off x="6416675" y="2652713"/>
                  <a:ext cx="6350" cy="1588"/>
                </a:xfrm>
                <a:custGeom>
                  <a:avLst/>
                  <a:gdLst/>
                  <a:ahLst/>
                  <a:cxnLst>
                    <a:cxn ang="0">
                      <a:pos x="0" y="0"/>
                    </a:cxn>
                    <a:cxn ang="0">
                      <a:pos x="4" y="1"/>
                    </a:cxn>
                    <a:cxn ang="0">
                      <a:pos x="0" y="0"/>
                    </a:cxn>
                  </a:cxnLst>
                  <a:rect l="0" t="0" r="r" b="b"/>
                  <a:pathLst>
                    <a:path w="4" h="1">
                      <a:moveTo>
                        <a:pt x="0" y="0"/>
                      </a:moveTo>
                      <a:cubicBezTo>
                        <a:pt x="1" y="1"/>
                        <a:pt x="3" y="1"/>
                        <a:pt x="4" y="1"/>
                      </a:cubicBezTo>
                      <a:cubicBezTo>
                        <a:pt x="3" y="0"/>
                        <a:pt x="1" y="0"/>
                        <a:pt x="0"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49" name="Freeform 130">
                  <a:extLst>
                    <a:ext uri="{FF2B5EF4-FFF2-40B4-BE49-F238E27FC236}">
                      <a16:creationId xmlns:a16="http://schemas.microsoft.com/office/drawing/2014/main" id="{6C5D9F65-FE0E-425D-B160-B179163225D8}"/>
                    </a:ext>
                  </a:extLst>
                </p:cNvPr>
                <p:cNvSpPr>
                  <a:spLocks/>
                </p:cNvSpPr>
                <p:nvPr/>
              </p:nvSpPr>
              <p:spPr bwMode="auto">
                <a:xfrm>
                  <a:off x="6388100" y="2441575"/>
                  <a:ext cx="36513" cy="50800"/>
                </a:xfrm>
                <a:custGeom>
                  <a:avLst/>
                  <a:gdLst/>
                  <a:ahLst/>
                  <a:cxnLst>
                    <a:cxn ang="0">
                      <a:pos x="8" y="39"/>
                    </a:cxn>
                    <a:cxn ang="0">
                      <a:pos x="1" y="26"/>
                    </a:cxn>
                    <a:cxn ang="0">
                      <a:pos x="16" y="0"/>
                    </a:cxn>
                    <a:cxn ang="0">
                      <a:pos x="8" y="39"/>
                    </a:cxn>
                  </a:cxnLst>
                  <a:rect l="0" t="0" r="r" b="b"/>
                  <a:pathLst>
                    <a:path w="27" h="39">
                      <a:moveTo>
                        <a:pt x="8" y="39"/>
                      </a:moveTo>
                      <a:cubicBezTo>
                        <a:pt x="0" y="39"/>
                        <a:pt x="1" y="33"/>
                        <a:pt x="1" y="26"/>
                      </a:cubicBezTo>
                      <a:cubicBezTo>
                        <a:pt x="1" y="17"/>
                        <a:pt x="10" y="0"/>
                        <a:pt x="16" y="0"/>
                      </a:cubicBezTo>
                      <a:cubicBezTo>
                        <a:pt x="27" y="0"/>
                        <a:pt x="18" y="39"/>
                        <a:pt x="8" y="3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0" name="Freeform 131">
                  <a:extLst>
                    <a:ext uri="{FF2B5EF4-FFF2-40B4-BE49-F238E27FC236}">
                      <a16:creationId xmlns:a16="http://schemas.microsoft.com/office/drawing/2014/main" id="{E57563B0-7B05-4D9D-90A0-8609E17FFC5A}"/>
                    </a:ext>
                  </a:extLst>
                </p:cNvPr>
                <p:cNvSpPr>
                  <a:spLocks/>
                </p:cNvSpPr>
                <p:nvPr/>
              </p:nvSpPr>
              <p:spPr bwMode="auto">
                <a:xfrm>
                  <a:off x="6194425" y="2532063"/>
                  <a:ext cx="41275" cy="34925"/>
                </a:xfrm>
                <a:custGeom>
                  <a:avLst/>
                  <a:gdLst/>
                  <a:ahLst/>
                  <a:cxnLst>
                    <a:cxn ang="0">
                      <a:pos x="2" y="11"/>
                    </a:cxn>
                    <a:cxn ang="0">
                      <a:pos x="26" y="0"/>
                    </a:cxn>
                    <a:cxn ang="0">
                      <a:pos x="31" y="7"/>
                    </a:cxn>
                    <a:cxn ang="0">
                      <a:pos x="11" y="27"/>
                    </a:cxn>
                    <a:cxn ang="0">
                      <a:pos x="2" y="18"/>
                    </a:cxn>
                    <a:cxn ang="0">
                      <a:pos x="2" y="11"/>
                    </a:cxn>
                  </a:cxnLst>
                  <a:rect l="0" t="0" r="r" b="b"/>
                  <a:pathLst>
                    <a:path w="31" h="27">
                      <a:moveTo>
                        <a:pt x="2" y="11"/>
                      </a:moveTo>
                      <a:cubicBezTo>
                        <a:pt x="5" y="11"/>
                        <a:pt x="20" y="0"/>
                        <a:pt x="26" y="0"/>
                      </a:cubicBezTo>
                      <a:cubicBezTo>
                        <a:pt x="28" y="0"/>
                        <a:pt x="31" y="4"/>
                        <a:pt x="31" y="7"/>
                      </a:cubicBezTo>
                      <a:cubicBezTo>
                        <a:pt x="31" y="13"/>
                        <a:pt x="18" y="27"/>
                        <a:pt x="11" y="27"/>
                      </a:cubicBezTo>
                      <a:cubicBezTo>
                        <a:pt x="5" y="27"/>
                        <a:pt x="2" y="24"/>
                        <a:pt x="2" y="18"/>
                      </a:cubicBezTo>
                      <a:cubicBezTo>
                        <a:pt x="2" y="15"/>
                        <a:pt x="0" y="11"/>
                        <a:pt x="2" y="1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1" name="Freeform 132">
                  <a:extLst>
                    <a:ext uri="{FF2B5EF4-FFF2-40B4-BE49-F238E27FC236}">
                      <a16:creationId xmlns:a16="http://schemas.microsoft.com/office/drawing/2014/main" id="{66DEC8EC-1396-4619-80D1-8EA78120DFC2}"/>
                    </a:ext>
                  </a:extLst>
                </p:cNvPr>
                <p:cNvSpPr>
                  <a:spLocks/>
                </p:cNvSpPr>
                <p:nvPr/>
              </p:nvSpPr>
              <p:spPr bwMode="auto">
                <a:xfrm>
                  <a:off x="6015038" y="2476500"/>
                  <a:ext cx="195263" cy="374650"/>
                </a:xfrm>
                <a:custGeom>
                  <a:avLst/>
                  <a:gdLst/>
                  <a:ahLst/>
                  <a:cxnLst>
                    <a:cxn ang="0">
                      <a:pos x="12" y="172"/>
                    </a:cxn>
                    <a:cxn ang="0">
                      <a:pos x="21" y="152"/>
                    </a:cxn>
                    <a:cxn ang="0">
                      <a:pos x="25" y="147"/>
                    </a:cxn>
                    <a:cxn ang="0">
                      <a:pos x="15" y="119"/>
                    </a:cxn>
                    <a:cxn ang="0">
                      <a:pos x="8" y="109"/>
                    </a:cxn>
                    <a:cxn ang="0">
                      <a:pos x="8" y="105"/>
                    </a:cxn>
                    <a:cxn ang="0">
                      <a:pos x="8" y="106"/>
                    </a:cxn>
                    <a:cxn ang="0">
                      <a:pos x="12" y="96"/>
                    </a:cxn>
                    <a:cxn ang="0">
                      <a:pos x="9" y="77"/>
                    </a:cxn>
                    <a:cxn ang="0">
                      <a:pos x="0" y="65"/>
                    </a:cxn>
                    <a:cxn ang="0">
                      <a:pos x="8" y="47"/>
                    </a:cxn>
                    <a:cxn ang="0">
                      <a:pos x="19" y="43"/>
                    </a:cxn>
                    <a:cxn ang="0">
                      <a:pos x="45" y="19"/>
                    </a:cxn>
                    <a:cxn ang="0">
                      <a:pos x="47" y="19"/>
                    </a:cxn>
                    <a:cxn ang="0">
                      <a:pos x="50" y="24"/>
                    </a:cxn>
                    <a:cxn ang="0">
                      <a:pos x="52" y="20"/>
                    </a:cxn>
                    <a:cxn ang="0">
                      <a:pos x="52" y="9"/>
                    </a:cxn>
                    <a:cxn ang="0">
                      <a:pos x="64" y="6"/>
                    </a:cxn>
                    <a:cxn ang="0">
                      <a:pos x="78" y="6"/>
                    </a:cxn>
                    <a:cxn ang="0">
                      <a:pos x="96" y="0"/>
                    </a:cxn>
                    <a:cxn ang="0">
                      <a:pos x="115" y="5"/>
                    </a:cxn>
                    <a:cxn ang="0">
                      <a:pos x="130" y="22"/>
                    </a:cxn>
                    <a:cxn ang="0">
                      <a:pos x="100" y="58"/>
                    </a:cxn>
                    <a:cxn ang="0">
                      <a:pos x="104" y="64"/>
                    </a:cxn>
                    <a:cxn ang="0">
                      <a:pos x="129" y="93"/>
                    </a:cxn>
                    <a:cxn ang="0">
                      <a:pos x="147" y="134"/>
                    </a:cxn>
                    <a:cxn ang="0">
                      <a:pos x="142" y="156"/>
                    </a:cxn>
                    <a:cxn ang="0">
                      <a:pos x="115" y="170"/>
                    </a:cxn>
                    <a:cxn ang="0">
                      <a:pos x="105" y="180"/>
                    </a:cxn>
                    <a:cxn ang="0">
                      <a:pos x="104" y="176"/>
                    </a:cxn>
                    <a:cxn ang="0">
                      <a:pos x="104" y="181"/>
                    </a:cxn>
                    <a:cxn ang="0">
                      <a:pos x="93" y="192"/>
                    </a:cxn>
                    <a:cxn ang="0">
                      <a:pos x="90" y="183"/>
                    </a:cxn>
                    <a:cxn ang="0">
                      <a:pos x="91" y="177"/>
                    </a:cxn>
                    <a:cxn ang="0">
                      <a:pos x="88" y="170"/>
                    </a:cxn>
                    <a:cxn ang="0">
                      <a:pos x="73" y="161"/>
                    </a:cxn>
                    <a:cxn ang="0">
                      <a:pos x="63" y="149"/>
                    </a:cxn>
                    <a:cxn ang="0">
                      <a:pos x="43" y="141"/>
                    </a:cxn>
                    <a:cxn ang="0">
                      <a:pos x="41" y="135"/>
                    </a:cxn>
                    <a:cxn ang="0">
                      <a:pos x="30" y="129"/>
                    </a:cxn>
                    <a:cxn ang="0">
                      <a:pos x="27" y="134"/>
                    </a:cxn>
                    <a:cxn ang="0">
                      <a:pos x="29" y="142"/>
                    </a:cxn>
                    <a:cxn ang="0">
                      <a:pos x="16" y="171"/>
                    </a:cxn>
                    <a:cxn ang="0">
                      <a:pos x="31" y="192"/>
                    </a:cxn>
                    <a:cxn ang="0">
                      <a:pos x="30" y="192"/>
                    </a:cxn>
                    <a:cxn ang="0">
                      <a:pos x="35" y="206"/>
                    </a:cxn>
                    <a:cxn ang="0">
                      <a:pos x="73" y="243"/>
                    </a:cxn>
                    <a:cxn ang="0">
                      <a:pos x="71" y="251"/>
                    </a:cxn>
                    <a:cxn ang="0">
                      <a:pos x="80" y="267"/>
                    </a:cxn>
                    <a:cxn ang="0">
                      <a:pos x="84" y="280"/>
                    </a:cxn>
                    <a:cxn ang="0">
                      <a:pos x="78" y="280"/>
                    </a:cxn>
                    <a:cxn ang="0">
                      <a:pos x="75" y="282"/>
                    </a:cxn>
                    <a:cxn ang="0">
                      <a:pos x="68" y="278"/>
                    </a:cxn>
                    <a:cxn ang="0">
                      <a:pos x="37" y="246"/>
                    </a:cxn>
                    <a:cxn ang="0">
                      <a:pos x="27" y="214"/>
                    </a:cxn>
                    <a:cxn ang="0">
                      <a:pos x="14" y="192"/>
                    </a:cxn>
                    <a:cxn ang="0">
                      <a:pos x="8" y="192"/>
                    </a:cxn>
                    <a:cxn ang="0">
                      <a:pos x="8" y="189"/>
                    </a:cxn>
                    <a:cxn ang="0">
                      <a:pos x="10" y="172"/>
                    </a:cxn>
                    <a:cxn ang="0">
                      <a:pos x="11" y="172"/>
                    </a:cxn>
                    <a:cxn ang="0">
                      <a:pos x="12" y="172"/>
                    </a:cxn>
                  </a:cxnLst>
                  <a:rect l="0" t="0" r="r" b="b"/>
                  <a:pathLst>
                    <a:path w="147" h="282">
                      <a:moveTo>
                        <a:pt x="12" y="172"/>
                      </a:moveTo>
                      <a:cubicBezTo>
                        <a:pt x="16" y="165"/>
                        <a:pt x="17" y="160"/>
                        <a:pt x="21" y="152"/>
                      </a:cubicBezTo>
                      <a:cubicBezTo>
                        <a:pt x="22" y="150"/>
                        <a:pt x="25" y="149"/>
                        <a:pt x="25" y="147"/>
                      </a:cubicBezTo>
                      <a:cubicBezTo>
                        <a:pt x="25" y="143"/>
                        <a:pt x="19" y="123"/>
                        <a:pt x="15" y="119"/>
                      </a:cubicBezTo>
                      <a:cubicBezTo>
                        <a:pt x="12" y="116"/>
                        <a:pt x="8" y="114"/>
                        <a:pt x="8" y="109"/>
                      </a:cubicBezTo>
                      <a:cubicBezTo>
                        <a:pt x="8" y="108"/>
                        <a:pt x="8" y="107"/>
                        <a:pt x="8" y="105"/>
                      </a:cubicBezTo>
                      <a:cubicBezTo>
                        <a:pt x="8" y="106"/>
                        <a:pt x="8" y="106"/>
                        <a:pt x="8" y="106"/>
                      </a:cubicBezTo>
                      <a:cubicBezTo>
                        <a:pt x="9" y="105"/>
                        <a:pt x="12" y="100"/>
                        <a:pt x="12" y="96"/>
                      </a:cubicBezTo>
                      <a:cubicBezTo>
                        <a:pt x="12" y="91"/>
                        <a:pt x="12" y="82"/>
                        <a:pt x="9" y="77"/>
                      </a:cubicBezTo>
                      <a:cubicBezTo>
                        <a:pt x="6" y="73"/>
                        <a:pt x="0" y="73"/>
                        <a:pt x="0" y="65"/>
                      </a:cubicBezTo>
                      <a:cubicBezTo>
                        <a:pt x="0" y="57"/>
                        <a:pt x="3" y="51"/>
                        <a:pt x="8" y="47"/>
                      </a:cubicBezTo>
                      <a:cubicBezTo>
                        <a:pt x="10" y="44"/>
                        <a:pt x="15" y="45"/>
                        <a:pt x="19" y="43"/>
                      </a:cubicBezTo>
                      <a:cubicBezTo>
                        <a:pt x="29" y="36"/>
                        <a:pt x="36" y="33"/>
                        <a:pt x="45" y="19"/>
                      </a:cubicBezTo>
                      <a:cubicBezTo>
                        <a:pt x="47" y="19"/>
                        <a:pt x="47" y="19"/>
                        <a:pt x="47" y="19"/>
                      </a:cubicBezTo>
                      <a:cubicBezTo>
                        <a:pt x="47" y="23"/>
                        <a:pt x="49" y="24"/>
                        <a:pt x="50" y="24"/>
                      </a:cubicBezTo>
                      <a:cubicBezTo>
                        <a:pt x="51" y="24"/>
                        <a:pt x="52" y="22"/>
                        <a:pt x="52" y="20"/>
                      </a:cubicBezTo>
                      <a:cubicBezTo>
                        <a:pt x="52" y="16"/>
                        <a:pt x="52" y="13"/>
                        <a:pt x="52" y="9"/>
                      </a:cubicBezTo>
                      <a:cubicBezTo>
                        <a:pt x="52" y="9"/>
                        <a:pt x="62" y="6"/>
                        <a:pt x="64" y="6"/>
                      </a:cubicBezTo>
                      <a:cubicBezTo>
                        <a:pt x="78" y="6"/>
                        <a:pt x="78" y="6"/>
                        <a:pt x="78" y="6"/>
                      </a:cubicBezTo>
                      <a:cubicBezTo>
                        <a:pt x="84" y="9"/>
                        <a:pt x="89" y="0"/>
                        <a:pt x="96" y="0"/>
                      </a:cubicBezTo>
                      <a:cubicBezTo>
                        <a:pt x="103" y="0"/>
                        <a:pt x="107" y="5"/>
                        <a:pt x="115" y="5"/>
                      </a:cubicBezTo>
                      <a:cubicBezTo>
                        <a:pt x="115" y="16"/>
                        <a:pt x="123" y="20"/>
                        <a:pt x="130" y="22"/>
                      </a:cubicBezTo>
                      <a:cubicBezTo>
                        <a:pt x="121" y="36"/>
                        <a:pt x="100" y="39"/>
                        <a:pt x="100" y="58"/>
                      </a:cubicBezTo>
                      <a:cubicBezTo>
                        <a:pt x="100" y="62"/>
                        <a:pt x="102" y="63"/>
                        <a:pt x="104" y="64"/>
                      </a:cubicBezTo>
                      <a:cubicBezTo>
                        <a:pt x="114" y="74"/>
                        <a:pt x="118" y="86"/>
                        <a:pt x="129" y="93"/>
                      </a:cubicBezTo>
                      <a:cubicBezTo>
                        <a:pt x="140" y="100"/>
                        <a:pt x="147" y="119"/>
                        <a:pt x="147" y="134"/>
                      </a:cubicBezTo>
                      <a:cubicBezTo>
                        <a:pt x="147" y="144"/>
                        <a:pt x="142" y="148"/>
                        <a:pt x="142" y="156"/>
                      </a:cubicBezTo>
                      <a:cubicBezTo>
                        <a:pt x="127" y="160"/>
                        <a:pt x="126" y="164"/>
                        <a:pt x="115" y="170"/>
                      </a:cubicBezTo>
                      <a:cubicBezTo>
                        <a:pt x="109" y="173"/>
                        <a:pt x="110" y="180"/>
                        <a:pt x="105" y="180"/>
                      </a:cubicBezTo>
                      <a:cubicBezTo>
                        <a:pt x="104" y="180"/>
                        <a:pt x="104" y="177"/>
                        <a:pt x="104" y="176"/>
                      </a:cubicBezTo>
                      <a:cubicBezTo>
                        <a:pt x="104" y="179"/>
                        <a:pt x="104" y="180"/>
                        <a:pt x="104" y="181"/>
                      </a:cubicBezTo>
                      <a:cubicBezTo>
                        <a:pt x="104" y="185"/>
                        <a:pt x="95" y="192"/>
                        <a:pt x="93" y="192"/>
                      </a:cubicBezTo>
                      <a:cubicBezTo>
                        <a:pt x="91" y="192"/>
                        <a:pt x="90" y="186"/>
                        <a:pt x="90" y="183"/>
                      </a:cubicBezTo>
                      <a:cubicBezTo>
                        <a:pt x="90" y="179"/>
                        <a:pt x="90" y="178"/>
                        <a:pt x="91" y="177"/>
                      </a:cubicBezTo>
                      <a:cubicBezTo>
                        <a:pt x="90" y="176"/>
                        <a:pt x="89" y="172"/>
                        <a:pt x="88" y="170"/>
                      </a:cubicBezTo>
                      <a:cubicBezTo>
                        <a:pt x="82" y="170"/>
                        <a:pt x="73" y="168"/>
                        <a:pt x="73" y="161"/>
                      </a:cubicBezTo>
                      <a:cubicBezTo>
                        <a:pt x="63" y="161"/>
                        <a:pt x="68" y="155"/>
                        <a:pt x="63" y="149"/>
                      </a:cubicBezTo>
                      <a:cubicBezTo>
                        <a:pt x="56" y="143"/>
                        <a:pt x="50" y="143"/>
                        <a:pt x="43" y="141"/>
                      </a:cubicBezTo>
                      <a:cubicBezTo>
                        <a:pt x="42" y="141"/>
                        <a:pt x="41" y="135"/>
                        <a:pt x="41" y="135"/>
                      </a:cubicBezTo>
                      <a:cubicBezTo>
                        <a:pt x="40" y="130"/>
                        <a:pt x="34" y="129"/>
                        <a:pt x="30" y="129"/>
                      </a:cubicBezTo>
                      <a:cubicBezTo>
                        <a:pt x="26" y="129"/>
                        <a:pt x="27" y="132"/>
                        <a:pt x="27" y="134"/>
                      </a:cubicBezTo>
                      <a:cubicBezTo>
                        <a:pt x="27" y="138"/>
                        <a:pt x="29" y="139"/>
                        <a:pt x="29" y="142"/>
                      </a:cubicBezTo>
                      <a:cubicBezTo>
                        <a:pt x="29" y="156"/>
                        <a:pt x="16" y="159"/>
                        <a:pt x="16" y="171"/>
                      </a:cubicBezTo>
                      <a:cubicBezTo>
                        <a:pt x="16" y="185"/>
                        <a:pt x="31" y="179"/>
                        <a:pt x="31" y="192"/>
                      </a:cubicBezTo>
                      <a:cubicBezTo>
                        <a:pt x="30" y="192"/>
                        <a:pt x="30" y="192"/>
                        <a:pt x="30" y="192"/>
                      </a:cubicBezTo>
                      <a:cubicBezTo>
                        <a:pt x="32" y="195"/>
                        <a:pt x="32" y="203"/>
                        <a:pt x="35" y="206"/>
                      </a:cubicBezTo>
                      <a:cubicBezTo>
                        <a:pt x="47" y="218"/>
                        <a:pt x="73" y="221"/>
                        <a:pt x="73" y="243"/>
                      </a:cubicBezTo>
                      <a:cubicBezTo>
                        <a:pt x="73" y="247"/>
                        <a:pt x="71" y="247"/>
                        <a:pt x="71" y="251"/>
                      </a:cubicBezTo>
                      <a:cubicBezTo>
                        <a:pt x="71" y="259"/>
                        <a:pt x="78" y="262"/>
                        <a:pt x="80" y="267"/>
                      </a:cubicBezTo>
                      <a:cubicBezTo>
                        <a:pt x="82" y="273"/>
                        <a:pt x="82" y="275"/>
                        <a:pt x="84" y="280"/>
                      </a:cubicBezTo>
                      <a:cubicBezTo>
                        <a:pt x="80" y="280"/>
                        <a:pt x="80" y="280"/>
                        <a:pt x="78" y="280"/>
                      </a:cubicBezTo>
                      <a:cubicBezTo>
                        <a:pt x="77" y="280"/>
                        <a:pt x="76" y="282"/>
                        <a:pt x="75" y="282"/>
                      </a:cubicBezTo>
                      <a:cubicBezTo>
                        <a:pt x="71" y="282"/>
                        <a:pt x="70" y="279"/>
                        <a:pt x="68" y="278"/>
                      </a:cubicBezTo>
                      <a:cubicBezTo>
                        <a:pt x="54" y="274"/>
                        <a:pt x="41" y="261"/>
                        <a:pt x="37" y="246"/>
                      </a:cubicBezTo>
                      <a:cubicBezTo>
                        <a:pt x="33" y="233"/>
                        <a:pt x="32" y="224"/>
                        <a:pt x="27" y="214"/>
                      </a:cubicBezTo>
                      <a:cubicBezTo>
                        <a:pt x="24" y="208"/>
                        <a:pt x="21" y="192"/>
                        <a:pt x="14" y="192"/>
                      </a:cubicBezTo>
                      <a:cubicBezTo>
                        <a:pt x="9" y="192"/>
                        <a:pt x="12" y="194"/>
                        <a:pt x="8" y="192"/>
                      </a:cubicBezTo>
                      <a:cubicBezTo>
                        <a:pt x="7" y="192"/>
                        <a:pt x="8" y="190"/>
                        <a:pt x="8" y="189"/>
                      </a:cubicBezTo>
                      <a:cubicBezTo>
                        <a:pt x="8" y="183"/>
                        <a:pt x="9" y="179"/>
                        <a:pt x="10" y="172"/>
                      </a:cubicBezTo>
                      <a:cubicBezTo>
                        <a:pt x="11" y="172"/>
                        <a:pt x="11" y="172"/>
                        <a:pt x="11" y="172"/>
                      </a:cubicBezTo>
                      <a:lnTo>
                        <a:pt x="12" y="172"/>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2" name="Freeform 133">
                  <a:extLst>
                    <a:ext uri="{FF2B5EF4-FFF2-40B4-BE49-F238E27FC236}">
                      <a16:creationId xmlns:a16="http://schemas.microsoft.com/office/drawing/2014/main" id="{41F752E7-8800-4491-82ED-82C5FAED2964}"/>
                    </a:ext>
                  </a:extLst>
                </p:cNvPr>
                <p:cNvSpPr>
                  <a:spLocks/>
                </p:cNvSpPr>
                <p:nvPr/>
              </p:nvSpPr>
              <p:spPr bwMode="auto">
                <a:xfrm>
                  <a:off x="6142038" y="2898775"/>
                  <a:ext cx="26988" cy="25400"/>
                </a:xfrm>
                <a:custGeom>
                  <a:avLst/>
                  <a:gdLst/>
                  <a:ahLst/>
                  <a:cxnLst>
                    <a:cxn ang="0">
                      <a:pos x="12" y="17"/>
                    </a:cxn>
                    <a:cxn ang="0">
                      <a:pos x="9" y="11"/>
                    </a:cxn>
                    <a:cxn ang="0">
                      <a:pos x="0" y="6"/>
                    </a:cxn>
                    <a:cxn ang="0">
                      <a:pos x="9" y="0"/>
                    </a:cxn>
                    <a:cxn ang="0">
                      <a:pos x="20" y="15"/>
                    </a:cxn>
                    <a:cxn ang="0">
                      <a:pos x="21" y="19"/>
                    </a:cxn>
                    <a:cxn ang="0">
                      <a:pos x="17" y="19"/>
                    </a:cxn>
                    <a:cxn ang="0">
                      <a:pos x="12" y="17"/>
                    </a:cxn>
                  </a:cxnLst>
                  <a:rect l="0" t="0" r="r" b="b"/>
                  <a:pathLst>
                    <a:path w="21" h="19">
                      <a:moveTo>
                        <a:pt x="12" y="17"/>
                      </a:moveTo>
                      <a:cubicBezTo>
                        <a:pt x="11" y="17"/>
                        <a:pt x="9" y="12"/>
                        <a:pt x="9" y="11"/>
                      </a:cubicBezTo>
                      <a:cubicBezTo>
                        <a:pt x="7" y="7"/>
                        <a:pt x="0" y="9"/>
                        <a:pt x="0" y="6"/>
                      </a:cubicBezTo>
                      <a:cubicBezTo>
                        <a:pt x="0" y="3"/>
                        <a:pt x="6" y="0"/>
                        <a:pt x="9" y="0"/>
                      </a:cubicBezTo>
                      <a:cubicBezTo>
                        <a:pt x="11" y="7"/>
                        <a:pt x="14" y="15"/>
                        <a:pt x="20" y="15"/>
                      </a:cubicBezTo>
                      <a:cubicBezTo>
                        <a:pt x="20" y="16"/>
                        <a:pt x="20" y="18"/>
                        <a:pt x="21" y="19"/>
                      </a:cubicBezTo>
                      <a:cubicBezTo>
                        <a:pt x="20" y="19"/>
                        <a:pt x="18" y="19"/>
                        <a:pt x="17" y="19"/>
                      </a:cubicBezTo>
                      <a:cubicBezTo>
                        <a:pt x="15" y="19"/>
                        <a:pt x="14" y="17"/>
                        <a:pt x="12" y="1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3" name="Freeform 134">
                  <a:extLst>
                    <a:ext uri="{FF2B5EF4-FFF2-40B4-BE49-F238E27FC236}">
                      <a16:creationId xmlns:a16="http://schemas.microsoft.com/office/drawing/2014/main" id="{7474CD79-ECEE-42C2-A9EC-E0C7829977D7}"/>
                    </a:ext>
                  </a:extLst>
                </p:cNvPr>
                <p:cNvSpPr>
                  <a:spLocks/>
                </p:cNvSpPr>
                <p:nvPr/>
              </p:nvSpPr>
              <p:spPr bwMode="auto">
                <a:xfrm>
                  <a:off x="6183313" y="2917825"/>
                  <a:ext cx="11113" cy="11113"/>
                </a:xfrm>
                <a:custGeom>
                  <a:avLst/>
                  <a:gdLst/>
                  <a:ahLst/>
                  <a:cxnLst>
                    <a:cxn ang="0">
                      <a:pos x="1" y="0"/>
                    </a:cxn>
                    <a:cxn ang="0">
                      <a:pos x="5" y="0"/>
                    </a:cxn>
                    <a:cxn ang="0">
                      <a:pos x="9" y="3"/>
                    </a:cxn>
                    <a:cxn ang="0">
                      <a:pos x="4" y="8"/>
                    </a:cxn>
                    <a:cxn ang="0">
                      <a:pos x="1" y="3"/>
                    </a:cxn>
                    <a:cxn ang="0">
                      <a:pos x="1" y="0"/>
                    </a:cxn>
                  </a:cxnLst>
                  <a:rect l="0" t="0" r="r" b="b"/>
                  <a:pathLst>
                    <a:path w="9" h="8">
                      <a:moveTo>
                        <a:pt x="1" y="0"/>
                      </a:moveTo>
                      <a:cubicBezTo>
                        <a:pt x="2" y="0"/>
                        <a:pt x="4" y="0"/>
                        <a:pt x="5" y="0"/>
                      </a:cubicBezTo>
                      <a:cubicBezTo>
                        <a:pt x="6" y="0"/>
                        <a:pt x="8" y="2"/>
                        <a:pt x="9" y="3"/>
                      </a:cubicBezTo>
                      <a:cubicBezTo>
                        <a:pt x="9" y="5"/>
                        <a:pt x="7" y="8"/>
                        <a:pt x="4" y="8"/>
                      </a:cubicBezTo>
                      <a:cubicBezTo>
                        <a:pt x="1" y="8"/>
                        <a:pt x="1" y="5"/>
                        <a:pt x="1" y="3"/>
                      </a:cubicBezTo>
                      <a:cubicBezTo>
                        <a:pt x="1" y="2"/>
                        <a:pt x="0" y="0"/>
                        <a:pt x="1"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4" name="Freeform 135">
                  <a:extLst>
                    <a:ext uri="{FF2B5EF4-FFF2-40B4-BE49-F238E27FC236}">
                      <a16:creationId xmlns:a16="http://schemas.microsoft.com/office/drawing/2014/main" id="{6F6CAC09-D3A4-4A5D-B5B3-D355BC0A8EFC}"/>
                    </a:ext>
                  </a:extLst>
                </p:cNvPr>
                <p:cNvSpPr>
                  <a:spLocks/>
                </p:cNvSpPr>
                <p:nvPr/>
              </p:nvSpPr>
              <p:spPr bwMode="auto">
                <a:xfrm>
                  <a:off x="6035675" y="2892425"/>
                  <a:ext cx="9525" cy="15875"/>
                </a:xfrm>
                <a:custGeom>
                  <a:avLst/>
                  <a:gdLst/>
                  <a:ahLst/>
                  <a:cxnLst>
                    <a:cxn ang="0">
                      <a:pos x="1" y="0"/>
                    </a:cxn>
                    <a:cxn ang="0">
                      <a:pos x="8" y="12"/>
                    </a:cxn>
                    <a:cxn ang="0">
                      <a:pos x="0" y="2"/>
                    </a:cxn>
                    <a:cxn ang="0">
                      <a:pos x="0" y="0"/>
                    </a:cxn>
                    <a:cxn ang="0">
                      <a:pos x="3" y="0"/>
                    </a:cxn>
                    <a:cxn ang="0">
                      <a:pos x="3" y="2"/>
                    </a:cxn>
                    <a:cxn ang="0">
                      <a:pos x="1" y="0"/>
                    </a:cxn>
                  </a:cxnLst>
                  <a:rect l="0" t="0" r="r" b="b"/>
                  <a:pathLst>
                    <a:path w="8" h="12">
                      <a:moveTo>
                        <a:pt x="1" y="0"/>
                      </a:moveTo>
                      <a:cubicBezTo>
                        <a:pt x="5" y="4"/>
                        <a:pt x="8" y="7"/>
                        <a:pt x="8" y="12"/>
                      </a:cubicBezTo>
                      <a:cubicBezTo>
                        <a:pt x="5" y="12"/>
                        <a:pt x="0" y="5"/>
                        <a:pt x="0" y="2"/>
                      </a:cubicBezTo>
                      <a:cubicBezTo>
                        <a:pt x="0" y="1"/>
                        <a:pt x="0" y="1"/>
                        <a:pt x="0" y="0"/>
                      </a:cubicBezTo>
                      <a:cubicBezTo>
                        <a:pt x="3" y="0"/>
                        <a:pt x="3" y="0"/>
                        <a:pt x="3" y="0"/>
                      </a:cubicBezTo>
                      <a:cubicBezTo>
                        <a:pt x="3" y="1"/>
                        <a:pt x="3" y="2"/>
                        <a:pt x="3" y="2"/>
                      </a:cubicBezTo>
                      <a:lnTo>
                        <a:pt x="1"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5" name="Freeform 136">
                  <a:extLst>
                    <a:ext uri="{FF2B5EF4-FFF2-40B4-BE49-F238E27FC236}">
                      <a16:creationId xmlns:a16="http://schemas.microsoft.com/office/drawing/2014/main" id="{2F1C5DC6-8808-462D-9B51-9E9262C3EE28}"/>
                    </a:ext>
                  </a:extLst>
                </p:cNvPr>
                <p:cNvSpPr>
                  <a:spLocks/>
                </p:cNvSpPr>
                <p:nvPr/>
              </p:nvSpPr>
              <p:spPr bwMode="auto">
                <a:xfrm>
                  <a:off x="6013450" y="2855913"/>
                  <a:ext cx="15875" cy="15875"/>
                </a:xfrm>
                <a:custGeom>
                  <a:avLst/>
                  <a:gdLst/>
                  <a:ahLst/>
                  <a:cxnLst>
                    <a:cxn ang="0">
                      <a:pos x="2" y="0"/>
                    </a:cxn>
                    <a:cxn ang="0">
                      <a:pos x="8" y="11"/>
                    </a:cxn>
                    <a:cxn ang="0">
                      <a:pos x="0" y="1"/>
                    </a:cxn>
                    <a:cxn ang="0">
                      <a:pos x="0" y="1"/>
                    </a:cxn>
                    <a:cxn ang="0">
                      <a:pos x="2" y="0"/>
                    </a:cxn>
                  </a:cxnLst>
                  <a:rect l="0" t="0" r="r" b="b"/>
                  <a:pathLst>
                    <a:path w="12" h="11">
                      <a:moveTo>
                        <a:pt x="2" y="0"/>
                      </a:moveTo>
                      <a:cubicBezTo>
                        <a:pt x="5" y="2"/>
                        <a:pt x="12" y="11"/>
                        <a:pt x="8" y="11"/>
                      </a:cubicBezTo>
                      <a:cubicBezTo>
                        <a:pt x="6" y="11"/>
                        <a:pt x="1" y="4"/>
                        <a:pt x="0" y="1"/>
                      </a:cubicBezTo>
                      <a:cubicBezTo>
                        <a:pt x="0" y="1"/>
                        <a:pt x="0" y="1"/>
                        <a:pt x="0" y="1"/>
                      </a:cubicBezTo>
                      <a:lnTo>
                        <a:pt x="2"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6" name="Freeform 137">
                  <a:extLst>
                    <a:ext uri="{FF2B5EF4-FFF2-40B4-BE49-F238E27FC236}">
                      <a16:creationId xmlns:a16="http://schemas.microsoft.com/office/drawing/2014/main" id="{EFAD8C76-194C-4053-8F46-EA02C58B469C}"/>
                    </a:ext>
                  </a:extLst>
                </p:cNvPr>
                <p:cNvSpPr>
                  <a:spLocks/>
                </p:cNvSpPr>
                <p:nvPr/>
              </p:nvSpPr>
              <p:spPr bwMode="auto">
                <a:xfrm>
                  <a:off x="6548438" y="2284413"/>
                  <a:ext cx="41275" cy="49213"/>
                </a:xfrm>
                <a:custGeom>
                  <a:avLst/>
                  <a:gdLst/>
                  <a:ahLst/>
                  <a:cxnLst>
                    <a:cxn ang="0">
                      <a:pos x="12" y="22"/>
                    </a:cxn>
                    <a:cxn ang="0">
                      <a:pos x="14" y="16"/>
                    </a:cxn>
                    <a:cxn ang="0">
                      <a:pos x="10" y="10"/>
                    </a:cxn>
                    <a:cxn ang="0">
                      <a:pos x="10" y="14"/>
                    </a:cxn>
                    <a:cxn ang="0">
                      <a:pos x="5" y="16"/>
                    </a:cxn>
                    <a:cxn ang="0">
                      <a:pos x="0" y="11"/>
                    </a:cxn>
                    <a:cxn ang="0">
                      <a:pos x="14" y="0"/>
                    </a:cxn>
                    <a:cxn ang="0">
                      <a:pos x="26" y="3"/>
                    </a:cxn>
                    <a:cxn ang="0">
                      <a:pos x="26" y="8"/>
                    </a:cxn>
                    <a:cxn ang="0">
                      <a:pos x="30" y="11"/>
                    </a:cxn>
                    <a:cxn ang="0">
                      <a:pos x="30" y="16"/>
                    </a:cxn>
                    <a:cxn ang="0">
                      <a:pos x="26" y="16"/>
                    </a:cxn>
                    <a:cxn ang="0">
                      <a:pos x="15" y="37"/>
                    </a:cxn>
                    <a:cxn ang="0">
                      <a:pos x="14" y="33"/>
                    </a:cxn>
                    <a:cxn ang="0">
                      <a:pos x="14" y="36"/>
                    </a:cxn>
                    <a:cxn ang="0">
                      <a:pos x="7" y="29"/>
                    </a:cxn>
                    <a:cxn ang="0">
                      <a:pos x="12" y="22"/>
                    </a:cxn>
                  </a:cxnLst>
                  <a:rect l="0" t="0" r="r" b="b"/>
                  <a:pathLst>
                    <a:path w="30" h="37">
                      <a:moveTo>
                        <a:pt x="12" y="22"/>
                      </a:moveTo>
                      <a:cubicBezTo>
                        <a:pt x="14" y="16"/>
                        <a:pt x="14" y="16"/>
                        <a:pt x="14" y="16"/>
                      </a:cubicBezTo>
                      <a:cubicBezTo>
                        <a:pt x="11" y="15"/>
                        <a:pt x="11" y="12"/>
                        <a:pt x="10" y="10"/>
                      </a:cubicBezTo>
                      <a:cubicBezTo>
                        <a:pt x="10" y="11"/>
                        <a:pt x="9" y="13"/>
                        <a:pt x="10" y="14"/>
                      </a:cubicBezTo>
                      <a:cubicBezTo>
                        <a:pt x="8" y="14"/>
                        <a:pt x="6" y="16"/>
                        <a:pt x="5" y="16"/>
                      </a:cubicBezTo>
                      <a:cubicBezTo>
                        <a:pt x="3" y="16"/>
                        <a:pt x="0" y="13"/>
                        <a:pt x="0" y="11"/>
                      </a:cubicBezTo>
                      <a:cubicBezTo>
                        <a:pt x="0" y="8"/>
                        <a:pt x="13" y="0"/>
                        <a:pt x="14" y="0"/>
                      </a:cubicBezTo>
                      <a:cubicBezTo>
                        <a:pt x="18" y="0"/>
                        <a:pt x="20" y="3"/>
                        <a:pt x="26" y="3"/>
                      </a:cubicBezTo>
                      <a:cubicBezTo>
                        <a:pt x="26" y="5"/>
                        <a:pt x="25" y="8"/>
                        <a:pt x="26" y="8"/>
                      </a:cubicBezTo>
                      <a:cubicBezTo>
                        <a:pt x="30" y="11"/>
                        <a:pt x="30" y="11"/>
                        <a:pt x="30" y="11"/>
                      </a:cubicBezTo>
                      <a:cubicBezTo>
                        <a:pt x="30" y="13"/>
                        <a:pt x="29" y="14"/>
                        <a:pt x="30" y="16"/>
                      </a:cubicBezTo>
                      <a:cubicBezTo>
                        <a:pt x="29" y="16"/>
                        <a:pt x="27" y="16"/>
                        <a:pt x="26" y="16"/>
                      </a:cubicBezTo>
                      <a:cubicBezTo>
                        <a:pt x="25" y="24"/>
                        <a:pt x="21" y="37"/>
                        <a:pt x="15" y="37"/>
                      </a:cubicBezTo>
                      <a:cubicBezTo>
                        <a:pt x="14" y="37"/>
                        <a:pt x="14" y="35"/>
                        <a:pt x="14" y="33"/>
                      </a:cubicBezTo>
                      <a:cubicBezTo>
                        <a:pt x="14" y="36"/>
                        <a:pt x="14" y="36"/>
                        <a:pt x="14" y="36"/>
                      </a:cubicBezTo>
                      <a:cubicBezTo>
                        <a:pt x="10" y="36"/>
                        <a:pt x="7" y="31"/>
                        <a:pt x="7" y="29"/>
                      </a:cubicBezTo>
                      <a:cubicBezTo>
                        <a:pt x="7" y="28"/>
                        <a:pt x="12" y="22"/>
                        <a:pt x="12" y="2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7" name="Freeform 138">
                  <a:extLst>
                    <a:ext uri="{FF2B5EF4-FFF2-40B4-BE49-F238E27FC236}">
                      <a16:creationId xmlns:a16="http://schemas.microsoft.com/office/drawing/2014/main" id="{DD09230D-D21F-44B9-AEB7-F72C5D6B4176}"/>
                    </a:ext>
                  </a:extLst>
                </p:cNvPr>
                <p:cNvSpPr>
                  <a:spLocks/>
                </p:cNvSpPr>
                <p:nvPr/>
              </p:nvSpPr>
              <p:spPr bwMode="auto">
                <a:xfrm>
                  <a:off x="6596063" y="2271713"/>
                  <a:ext cx="42863" cy="30163"/>
                </a:xfrm>
                <a:custGeom>
                  <a:avLst/>
                  <a:gdLst/>
                  <a:ahLst/>
                  <a:cxnLst>
                    <a:cxn ang="0">
                      <a:pos x="23" y="15"/>
                    </a:cxn>
                    <a:cxn ang="0">
                      <a:pos x="17" y="12"/>
                    </a:cxn>
                    <a:cxn ang="0">
                      <a:pos x="6" y="23"/>
                    </a:cxn>
                    <a:cxn ang="0">
                      <a:pos x="3" y="17"/>
                    </a:cxn>
                    <a:cxn ang="0">
                      <a:pos x="0" y="12"/>
                    </a:cxn>
                    <a:cxn ang="0">
                      <a:pos x="8" y="5"/>
                    </a:cxn>
                    <a:cxn ang="0">
                      <a:pos x="23" y="0"/>
                    </a:cxn>
                    <a:cxn ang="0">
                      <a:pos x="23" y="15"/>
                    </a:cxn>
                  </a:cxnLst>
                  <a:rect l="0" t="0" r="r" b="b"/>
                  <a:pathLst>
                    <a:path w="33" h="23">
                      <a:moveTo>
                        <a:pt x="23" y="15"/>
                      </a:moveTo>
                      <a:cubicBezTo>
                        <a:pt x="20" y="15"/>
                        <a:pt x="18" y="13"/>
                        <a:pt x="17" y="12"/>
                      </a:cubicBezTo>
                      <a:cubicBezTo>
                        <a:pt x="13" y="16"/>
                        <a:pt x="12" y="23"/>
                        <a:pt x="6" y="23"/>
                      </a:cubicBezTo>
                      <a:cubicBezTo>
                        <a:pt x="4" y="23"/>
                        <a:pt x="3" y="19"/>
                        <a:pt x="3" y="17"/>
                      </a:cubicBezTo>
                      <a:cubicBezTo>
                        <a:pt x="1" y="15"/>
                        <a:pt x="0" y="14"/>
                        <a:pt x="0" y="12"/>
                      </a:cubicBezTo>
                      <a:cubicBezTo>
                        <a:pt x="0" y="12"/>
                        <a:pt x="8" y="6"/>
                        <a:pt x="8" y="5"/>
                      </a:cubicBezTo>
                      <a:cubicBezTo>
                        <a:pt x="16" y="7"/>
                        <a:pt x="17" y="0"/>
                        <a:pt x="23" y="0"/>
                      </a:cubicBezTo>
                      <a:cubicBezTo>
                        <a:pt x="33" y="0"/>
                        <a:pt x="28" y="15"/>
                        <a:pt x="23" y="1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8" name="Freeform 139">
                  <a:extLst>
                    <a:ext uri="{FF2B5EF4-FFF2-40B4-BE49-F238E27FC236}">
                      <a16:creationId xmlns:a16="http://schemas.microsoft.com/office/drawing/2014/main" id="{1EE2832F-4B64-4DAF-B1EC-84CFDD32CBBF}"/>
                    </a:ext>
                  </a:extLst>
                </p:cNvPr>
                <p:cNvSpPr>
                  <a:spLocks/>
                </p:cNvSpPr>
                <p:nvPr/>
              </p:nvSpPr>
              <p:spPr bwMode="auto">
                <a:xfrm>
                  <a:off x="6572250" y="2136775"/>
                  <a:ext cx="185738" cy="153988"/>
                </a:xfrm>
                <a:custGeom>
                  <a:avLst/>
                  <a:gdLst/>
                  <a:ahLst/>
                  <a:cxnLst>
                    <a:cxn ang="0">
                      <a:pos x="55" y="110"/>
                    </a:cxn>
                    <a:cxn ang="0">
                      <a:pos x="55" y="107"/>
                    </a:cxn>
                    <a:cxn ang="0">
                      <a:pos x="56" y="99"/>
                    </a:cxn>
                    <a:cxn ang="0">
                      <a:pos x="43" y="95"/>
                    </a:cxn>
                    <a:cxn ang="0">
                      <a:pos x="39" y="99"/>
                    </a:cxn>
                    <a:cxn ang="0">
                      <a:pos x="29" y="100"/>
                    </a:cxn>
                    <a:cxn ang="0">
                      <a:pos x="6" y="106"/>
                    </a:cxn>
                    <a:cxn ang="0">
                      <a:pos x="0" y="104"/>
                    </a:cxn>
                    <a:cxn ang="0">
                      <a:pos x="5" y="101"/>
                    </a:cxn>
                    <a:cxn ang="0">
                      <a:pos x="30" y="84"/>
                    </a:cxn>
                    <a:cxn ang="0">
                      <a:pos x="57" y="84"/>
                    </a:cxn>
                    <a:cxn ang="0">
                      <a:pos x="72" y="70"/>
                    </a:cxn>
                    <a:cxn ang="0">
                      <a:pos x="79" y="59"/>
                    </a:cxn>
                    <a:cxn ang="0">
                      <a:pos x="77" y="64"/>
                    </a:cxn>
                    <a:cxn ang="0">
                      <a:pos x="79" y="66"/>
                    </a:cxn>
                    <a:cxn ang="0">
                      <a:pos x="92" y="60"/>
                    </a:cxn>
                    <a:cxn ang="0">
                      <a:pos x="116" y="25"/>
                    </a:cxn>
                    <a:cxn ang="0">
                      <a:pos x="114" y="19"/>
                    </a:cxn>
                    <a:cxn ang="0">
                      <a:pos x="125" y="3"/>
                    </a:cxn>
                    <a:cxn ang="0">
                      <a:pos x="130" y="4"/>
                    </a:cxn>
                    <a:cxn ang="0">
                      <a:pos x="129" y="4"/>
                    </a:cxn>
                    <a:cxn ang="0">
                      <a:pos x="128" y="0"/>
                    </a:cxn>
                    <a:cxn ang="0">
                      <a:pos x="133" y="2"/>
                    </a:cxn>
                    <a:cxn ang="0">
                      <a:pos x="134" y="11"/>
                    </a:cxn>
                    <a:cxn ang="0">
                      <a:pos x="140" y="26"/>
                    </a:cxn>
                    <a:cxn ang="0">
                      <a:pos x="134" y="40"/>
                    </a:cxn>
                    <a:cxn ang="0">
                      <a:pos x="134" y="43"/>
                    </a:cxn>
                    <a:cxn ang="0">
                      <a:pos x="130" y="44"/>
                    </a:cxn>
                    <a:cxn ang="0">
                      <a:pos x="127" y="63"/>
                    </a:cxn>
                    <a:cxn ang="0">
                      <a:pos x="122" y="76"/>
                    </a:cxn>
                    <a:cxn ang="0">
                      <a:pos x="125" y="84"/>
                    </a:cxn>
                    <a:cxn ang="0">
                      <a:pos x="114" y="93"/>
                    </a:cxn>
                    <a:cxn ang="0">
                      <a:pos x="114" y="86"/>
                    </a:cxn>
                    <a:cxn ang="0">
                      <a:pos x="102" y="96"/>
                    </a:cxn>
                    <a:cxn ang="0">
                      <a:pos x="100" y="94"/>
                    </a:cxn>
                    <a:cxn ang="0">
                      <a:pos x="96" y="94"/>
                    </a:cxn>
                    <a:cxn ang="0">
                      <a:pos x="87" y="100"/>
                    </a:cxn>
                    <a:cxn ang="0">
                      <a:pos x="74" y="92"/>
                    </a:cxn>
                    <a:cxn ang="0">
                      <a:pos x="72" y="96"/>
                    </a:cxn>
                    <a:cxn ang="0">
                      <a:pos x="76" y="103"/>
                    </a:cxn>
                    <a:cxn ang="0">
                      <a:pos x="72" y="103"/>
                    </a:cxn>
                    <a:cxn ang="0">
                      <a:pos x="61" y="115"/>
                    </a:cxn>
                    <a:cxn ang="0">
                      <a:pos x="55" y="110"/>
                    </a:cxn>
                  </a:cxnLst>
                  <a:rect l="0" t="0" r="r" b="b"/>
                  <a:pathLst>
                    <a:path w="140" h="115">
                      <a:moveTo>
                        <a:pt x="55" y="110"/>
                      </a:moveTo>
                      <a:cubicBezTo>
                        <a:pt x="53" y="110"/>
                        <a:pt x="55" y="108"/>
                        <a:pt x="55" y="107"/>
                      </a:cubicBezTo>
                      <a:cubicBezTo>
                        <a:pt x="55" y="104"/>
                        <a:pt x="56" y="101"/>
                        <a:pt x="56" y="99"/>
                      </a:cubicBezTo>
                      <a:cubicBezTo>
                        <a:pt x="51" y="98"/>
                        <a:pt x="48" y="95"/>
                        <a:pt x="43" y="95"/>
                      </a:cubicBezTo>
                      <a:cubicBezTo>
                        <a:pt x="40" y="95"/>
                        <a:pt x="40" y="98"/>
                        <a:pt x="39" y="99"/>
                      </a:cubicBezTo>
                      <a:cubicBezTo>
                        <a:pt x="35" y="100"/>
                        <a:pt x="32" y="98"/>
                        <a:pt x="29" y="100"/>
                      </a:cubicBezTo>
                      <a:cubicBezTo>
                        <a:pt x="23" y="103"/>
                        <a:pt x="15" y="106"/>
                        <a:pt x="6" y="106"/>
                      </a:cubicBezTo>
                      <a:cubicBezTo>
                        <a:pt x="3" y="106"/>
                        <a:pt x="0" y="106"/>
                        <a:pt x="0" y="104"/>
                      </a:cubicBezTo>
                      <a:cubicBezTo>
                        <a:pt x="0" y="103"/>
                        <a:pt x="4" y="102"/>
                        <a:pt x="5" y="101"/>
                      </a:cubicBezTo>
                      <a:cubicBezTo>
                        <a:pt x="15" y="95"/>
                        <a:pt x="19" y="84"/>
                        <a:pt x="30" y="84"/>
                      </a:cubicBezTo>
                      <a:cubicBezTo>
                        <a:pt x="43" y="84"/>
                        <a:pt x="47" y="84"/>
                        <a:pt x="57" y="84"/>
                      </a:cubicBezTo>
                      <a:cubicBezTo>
                        <a:pt x="65" y="84"/>
                        <a:pt x="68" y="70"/>
                        <a:pt x="72" y="70"/>
                      </a:cubicBezTo>
                      <a:cubicBezTo>
                        <a:pt x="72" y="70"/>
                        <a:pt x="78" y="60"/>
                        <a:pt x="79" y="59"/>
                      </a:cubicBezTo>
                      <a:cubicBezTo>
                        <a:pt x="78" y="61"/>
                        <a:pt x="77" y="62"/>
                        <a:pt x="77" y="64"/>
                      </a:cubicBezTo>
                      <a:cubicBezTo>
                        <a:pt x="77" y="65"/>
                        <a:pt x="78" y="66"/>
                        <a:pt x="79" y="66"/>
                      </a:cubicBezTo>
                      <a:cubicBezTo>
                        <a:pt x="86" y="66"/>
                        <a:pt x="87" y="62"/>
                        <a:pt x="92" y="60"/>
                      </a:cubicBezTo>
                      <a:cubicBezTo>
                        <a:pt x="101" y="57"/>
                        <a:pt x="116" y="39"/>
                        <a:pt x="116" y="25"/>
                      </a:cubicBezTo>
                      <a:cubicBezTo>
                        <a:pt x="116" y="22"/>
                        <a:pt x="114" y="22"/>
                        <a:pt x="114" y="19"/>
                      </a:cubicBezTo>
                      <a:cubicBezTo>
                        <a:pt x="114" y="14"/>
                        <a:pt x="119" y="3"/>
                        <a:pt x="125" y="3"/>
                      </a:cubicBezTo>
                      <a:cubicBezTo>
                        <a:pt x="125" y="3"/>
                        <a:pt x="125" y="9"/>
                        <a:pt x="130" y="4"/>
                      </a:cubicBezTo>
                      <a:cubicBezTo>
                        <a:pt x="130" y="4"/>
                        <a:pt x="129" y="4"/>
                        <a:pt x="129" y="4"/>
                      </a:cubicBezTo>
                      <a:cubicBezTo>
                        <a:pt x="128" y="4"/>
                        <a:pt x="127" y="0"/>
                        <a:pt x="128" y="0"/>
                      </a:cubicBezTo>
                      <a:cubicBezTo>
                        <a:pt x="131" y="0"/>
                        <a:pt x="133" y="1"/>
                        <a:pt x="133" y="2"/>
                      </a:cubicBezTo>
                      <a:cubicBezTo>
                        <a:pt x="135" y="5"/>
                        <a:pt x="134" y="8"/>
                        <a:pt x="134" y="11"/>
                      </a:cubicBezTo>
                      <a:cubicBezTo>
                        <a:pt x="134" y="17"/>
                        <a:pt x="140" y="20"/>
                        <a:pt x="140" y="26"/>
                      </a:cubicBezTo>
                      <a:cubicBezTo>
                        <a:pt x="140" y="33"/>
                        <a:pt x="134" y="34"/>
                        <a:pt x="134" y="40"/>
                      </a:cubicBezTo>
                      <a:cubicBezTo>
                        <a:pt x="134" y="41"/>
                        <a:pt x="134" y="42"/>
                        <a:pt x="134" y="43"/>
                      </a:cubicBezTo>
                      <a:cubicBezTo>
                        <a:pt x="133" y="44"/>
                        <a:pt x="132" y="43"/>
                        <a:pt x="130" y="44"/>
                      </a:cubicBezTo>
                      <a:cubicBezTo>
                        <a:pt x="126" y="45"/>
                        <a:pt x="127" y="59"/>
                        <a:pt x="127" y="63"/>
                      </a:cubicBezTo>
                      <a:cubicBezTo>
                        <a:pt x="127" y="67"/>
                        <a:pt x="122" y="70"/>
                        <a:pt x="122" y="76"/>
                      </a:cubicBezTo>
                      <a:cubicBezTo>
                        <a:pt x="122" y="80"/>
                        <a:pt x="124" y="81"/>
                        <a:pt x="125" y="84"/>
                      </a:cubicBezTo>
                      <a:cubicBezTo>
                        <a:pt x="119" y="87"/>
                        <a:pt x="119" y="91"/>
                        <a:pt x="114" y="93"/>
                      </a:cubicBezTo>
                      <a:cubicBezTo>
                        <a:pt x="112" y="89"/>
                        <a:pt x="114" y="89"/>
                        <a:pt x="114" y="86"/>
                      </a:cubicBezTo>
                      <a:cubicBezTo>
                        <a:pt x="108" y="90"/>
                        <a:pt x="104" y="90"/>
                        <a:pt x="102" y="96"/>
                      </a:cubicBezTo>
                      <a:cubicBezTo>
                        <a:pt x="102" y="96"/>
                        <a:pt x="100" y="95"/>
                        <a:pt x="100" y="94"/>
                      </a:cubicBezTo>
                      <a:cubicBezTo>
                        <a:pt x="96" y="94"/>
                        <a:pt x="96" y="94"/>
                        <a:pt x="96" y="94"/>
                      </a:cubicBezTo>
                      <a:cubicBezTo>
                        <a:pt x="93" y="97"/>
                        <a:pt x="91" y="100"/>
                        <a:pt x="87" y="100"/>
                      </a:cubicBezTo>
                      <a:cubicBezTo>
                        <a:pt x="78" y="100"/>
                        <a:pt x="78" y="92"/>
                        <a:pt x="74" y="92"/>
                      </a:cubicBezTo>
                      <a:cubicBezTo>
                        <a:pt x="73" y="92"/>
                        <a:pt x="72" y="94"/>
                        <a:pt x="72" y="96"/>
                      </a:cubicBezTo>
                      <a:cubicBezTo>
                        <a:pt x="72" y="97"/>
                        <a:pt x="76" y="103"/>
                        <a:pt x="76" y="103"/>
                      </a:cubicBezTo>
                      <a:cubicBezTo>
                        <a:pt x="75" y="103"/>
                        <a:pt x="73" y="103"/>
                        <a:pt x="72" y="103"/>
                      </a:cubicBezTo>
                      <a:cubicBezTo>
                        <a:pt x="68" y="103"/>
                        <a:pt x="63" y="110"/>
                        <a:pt x="61" y="115"/>
                      </a:cubicBezTo>
                      <a:cubicBezTo>
                        <a:pt x="57" y="114"/>
                        <a:pt x="58" y="110"/>
                        <a:pt x="55" y="1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59" name="Freeform 140">
                  <a:extLst>
                    <a:ext uri="{FF2B5EF4-FFF2-40B4-BE49-F238E27FC236}">
                      <a16:creationId xmlns:a16="http://schemas.microsoft.com/office/drawing/2014/main" id="{46203410-4FDF-41EC-A011-068BBADFDD10}"/>
                    </a:ext>
                  </a:extLst>
                </p:cNvPr>
                <p:cNvSpPr>
                  <a:spLocks/>
                </p:cNvSpPr>
                <p:nvPr/>
              </p:nvSpPr>
              <p:spPr bwMode="auto">
                <a:xfrm>
                  <a:off x="6721475" y="2054225"/>
                  <a:ext cx="96838" cy="80963"/>
                </a:xfrm>
                <a:custGeom>
                  <a:avLst/>
                  <a:gdLst/>
                  <a:ahLst/>
                  <a:cxnLst>
                    <a:cxn ang="0">
                      <a:pos x="11" y="33"/>
                    </a:cxn>
                    <a:cxn ang="0">
                      <a:pos x="15" y="33"/>
                    </a:cxn>
                    <a:cxn ang="0">
                      <a:pos x="26" y="10"/>
                    </a:cxn>
                    <a:cxn ang="0">
                      <a:pos x="23" y="6"/>
                    </a:cxn>
                    <a:cxn ang="0">
                      <a:pos x="26" y="0"/>
                    </a:cxn>
                    <a:cxn ang="0">
                      <a:pos x="60" y="22"/>
                    </a:cxn>
                    <a:cxn ang="0">
                      <a:pos x="70" y="21"/>
                    </a:cxn>
                    <a:cxn ang="0">
                      <a:pos x="67" y="26"/>
                    </a:cxn>
                    <a:cxn ang="0">
                      <a:pos x="72" y="32"/>
                    </a:cxn>
                    <a:cxn ang="0">
                      <a:pos x="59" y="36"/>
                    </a:cxn>
                    <a:cxn ang="0">
                      <a:pos x="43" y="51"/>
                    </a:cxn>
                    <a:cxn ang="0">
                      <a:pos x="24" y="41"/>
                    </a:cxn>
                    <a:cxn ang="0">
                      <a:pos x="21" y="45"/>
                    </a:cxn>
                    <a:cxn ang="0">
                      <a:pos x="8" y="48"/>
                    </a:cxn>
                    <a:cxn ang="0">
                      <a:pos x="16" y="54"/>
                    </a:cxn>
                    <a:cxn ang="0">
                      <a:pos x="5" y="61"/>
                    </a:cxn>
                    <a:cxn ang="0">
                      <a:pos x="3" y="61"/>
                    </a:cxn>
                    <a:cxn ang="0">
                      <a:pos x="3" y="51"/>
                    </a:cxn>
                    <a:cxn ang="0">
                      <a:pos x="0" y="46"/>
                    </a:cxn>
                    <a:cxn ang="0">
                      <a:pos x="8" y="35"/>
                    </a:cxn>
                    <a:cxn ang="0">
                      <a:pos x="8" y="32"/>
                    </a:cxn>
                    <a:cxn ang="0">
                      <a:pos x="12" y="34"/>
                    </a:cxn>
                    <a:cxn ang="0">
                      <a:pos x="11" y="33"/>
                    </a:cxn>
                  </a:cxnLst>
                  <a:rect l="0" t="0" r="r" b="b"/>
                  <a:pathLst>
                    <a:path w="72" h="61">
                      <a:moveTo>
                        <a:pt x="11" y="33"/>
                      </a:moveTo>
                      <a:cubicBezTo>
                        <a:pt x="12" y="33"/>
                        <a:pt x="14" y="33"/>
                        <a:pt x="15" y="33"/>
                      </a:cubicBezTo>
                      <a:cubicBezTo>
                        <a:pt x="23" y="33"/>
                        <a:pt x="26" y="16"/>
                        <a:pt x="26" y="10"/>
                      </a:cubicBezTo>
                      <a:cubicBezTo>
                        <a:pt x="26" y="8"/>
                        <a:pt x="23" y="7"/>
                        <a:pt x="23" y="6"/>
                      </a:cubicBezTo>
                      <a:cubicBezTo>
                        <a:pt x="23" y="2"/>
                        <a:pt x="25" y="1"/>
                        <a:pt x="26" y="0"/>
                      </a:cubicBezTo>
                      <a:cubicBezTo>
                        <a:pt x="38" y="8"/>
                        <a:pt x="43" y="22"/>
                        <a:pt x="60" y="22"/>
                      </a:cubicBezTo>
                      <a:cubicBezTo>
                        <a:pt x="64" y="22"/>
                        <a:pt x="67" y="19"/>
                        <a:pt x="70" y="21"/>
                      </a:cubicBezTo>
                      <a:cubicBezTo>
                        <a:pt x="69" y="23"/>
                        <a:pt x="67" y="24"/>
                        <a:pt x="67" y="26"/>
                      </a:cubicBezTo>
                      <a:cubicBezTo>
                        <a:pt x="67" y="29"/>
                        <a:pt x="71" y="32"/>
                        <a:pt x="72" y="32"/>
                      </a:cubicBezTo>
                      <a:cubicBezTo>
                        <a:pt x="68" y="35"/>
                        <a:pt x="65" y="36"/>
                        <a:pt x="59" y="36"/>
                      </a:cubicBezTo>
                      <a:cubicBezTo>
                        <a:pt x="49" y="36"/>
                        <a:pt x="46" y="46"/>
                        <a:pt x="43" y="51"/>
                      </a:cubicBezTo>
                      <a:cubicBezTo>
                        <a:pt x="36" y="47"/>
                        <a:pt x="31" y="46"/>
                        <a:pt x="24" y="41"/>
                      </a:cubicBezTo>
                      <a:cubicBezTo>
                        <a:pt x="23" y="42"/>
                        <a:pt x="21" y="43"/>
                        <a:pt x="21" y="45"/>
                      </a:cubicBezTo>
                      <a:cubicBezTo>
                        <a:pt x="15" y="45"/>
                        <a:pt x="8" y="40"/>
                        <a:pt x="8" y="48"/>
                      </a:cubicBezTo>
                      <a:cubicBezTo>
                        <a:pt x="8" y="52"/>
                        <a:pt x="14" y="52"/>
                        <a:pt x="16" y="54"/>
                      </a:cubicBezTo>
                      <a:cubicBezTo>
                        <a:pt x="12" y="59"/>
                        <a:pt x="9" y="57"/>
                        <a:pt x="5" y="61"/>
                      </a:cubicBezTo>
                      <a:cubicBezTo>
                        <a:pt x="3" y="61"/>
                        <a:pt x="3" y="61"/>
                        <a:pt x="3" y="61"/>
                      </a:cubicBezTo>
                      <a:cubicBezTo>
                        <a:pt x="3" y="58"/>
                        <a:pt x="3" y="51"/>
                        <a:pt x="3" y="51"/>
                      </a:cubicBezTo>
                      <a:cubicBezTo>
                        <a:pt x="3" y="49"/>
                        <a:pt x="0" y="48"/>
                        <a:pt x="0" y="46"/>
                      </a:cubicBezTo>
                      <a:cubicBezTo>
                        <a:pt x="0" y="41"/>
                        <a:pt x="8" y="38"/>
                        <a:pt x="8" y="35"/>
                      </a:cubicBezTo>
                      <a:cubicBezTo>
                        <a:pt x="8" y="32"/>
                        <a:pt x="8" y="32"/>
                        <a:pt x="8" y="32"/>
                      </a:cubicBezTo>
                      <a:cubicBezTo>
                        <a:pt x="9" y="32"/>
                        <a:pt x="10" y="33"/>
                        <a:pt x="12" y="34"/>
                      </a:cubicBezTo>
                      <a:lnTo>
                        <a:pt x="11" y="3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0" name="Freeform 141">
                  <a:extLst>
                    <a:ext uri="{FF2B5EF4-FFF2-40B4-BE49-F238E27FC236}">
                      <a16:creationId xmlns:a16="http://schemas.microsoft.com/office/drawing/2014/main" id="{CC94AADE-9DB6-4B45-A7A0-CDB6308833FB}"/>
                    </a:ext>
                  </a:extLst>
                </p:cNvPr>
                <p:cNvSpPr>
                  <a:spLocks/>
                </p:cNvSpPr>
                <p:nvPr/>
              </p:nvSpPr>
              <p:spPr bwMode="auto">
                <a:xfrm>
                  <a:off x="6816725" y="2073275"/>
                  <a:ext cx="15875" cy="14288"/>
                </a:xfrm>
                <a:custGeom>
                  <a:avLst/>
                  <a:gdLst/>
                  <a:ahLst/>
                  <a:cxnLst>
                    <a:cxn ang="0">
                      <a:pos x="10" y="0"/>
                    </a:cxn>
                    <a:cxn ang="0">
                      <a:pos x="12" y="2"/>
                    </a:cxn>
                    <a:cxn ang="0">
                      <a:pos x="1" y="11"/>
                    </a:cxn>
                    <a:cxn ang="0">
                      <a:pos x="1" y="7"/>
                    </a:cxn>
                    <a:cxn ang="0">
                      <a:pos x="11" y="0"/>
                    </a:cxn>
                    <a:cxn ang="0">
                      <a:pos x="10" y="0"/>
                    </a:cxn>
                  </a:cxnLst>
                  <a:rect l="0" t="0" r="r" b="b"/>
                  <a:pathLst>
                    <a:path w="12" h="11">
                      <a:moveTo>
                        <a:pt x="10" y="0"/>
                      </a:moveTo>
                      <a:cubicBezTo>
                        <a:pt x="12" y="2"/>
                        <a:pt x="12" y="2"/>
                        <a:pt x="12" y="2"/>
                      </a:cubicBezTo>
                      <a:cubicBezTo>
                        <a:pt x="10" y="4"/>
                        <a:pt x="5" y="11"/>
                        <a:pt x="1" y="11"/>
                      </a:cubicBezTo>
                      <a:cubicBezTo>
                        <a:pt x="0" y="11"/>
                        <a:pt x="0" y="8"/>
                        <a:pt x="1" y="7"/>
                      </a:cubicBezTo>
                      <a:cubicBezTo>
                        <a:pt x="3" y="4"/>
                        <a:pt x="8" y="0"/>
                        <a:pt x="11" y="0"/>
                      </a:cubicBezTo>
                      <a:lnTo>
                        <a:pt x="10"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1" name="Freeform 142">
                  <a:extLst>
                    <a:ext uri="{FF2B5EF4-FFF2-40B4-BE49-F238E27FC236}">
                      <a16:creationId xmlns:a16="http://schemas.microsoft.com/office/drawing/2014/main" id="{9010DFEF-5A6A-41EC-A8BB-9BBCF005CB0C}"/>
                    </a:ext>
                  </a:extLst>
                </p:cNvPr>
                <p:cNvSpPr>
                  <a:spLocks/>
                </p:cNvSpPr>
                <p:nvPr/>
              </p:nvSpPr>
              <p:spPr bwMode="auto">
                <a:xfrm>
                  <a:off x="6848475" y="2052638"/>
                  <a:ext cx="22225" cy="15875"/>
                </a:xfrm>
                <a:custGeom>
                  <a:avLst/>
                  <a:gdLst/>
                  <a:ahLst/>
                  <a:cxnLst>
                    <a:cxn ang="0">
                      <a:pos x="17" y="3"/>
                    </a:cxn>
                    <a:cxn ang="0">
                      <a:pos x="1" y="12"/>
                    </a:cxn>
                    <a:cxn ang="0">
                      <a:pos x="1" y="10"/>
                    </a:cxn>
                    <a:cxn ang="0">
                      <a:pos x="10" y="0"/>
                    </a:cxn>
                    <a:cxn ang="0">
                      <a:pos x="17" y="0"/>
                    </a:cxn>
                    <a:cxn ang="0">
                      <a:pos x="17" y="3"/>
                    </a:cxn>
                  </a:cxnLst>
                  <a:rect l="0" t="0" r="r" b="b"/>
                  <a:pathLst>
                    <a:path w="17" h="12">
                      <a:moveTo>
                        <a:pt x="17" y="3"/>
                      </a:moveTo>
                      <a:cubicBezTo>
                        <a:pt x="7" y="3"/>
                        <a:pt x="7" y="12"/>
                        <a:pt x="1" y="12"/>
                      </a:cubicBezTo>
                      <a:cubicBezTo>
                        <a:pt x="0" y="12"/>
                        <a:pt x="1" y="10"/>
                        <a:pt x="1" y="10"/>
                      </a:cubicBezTo>
                      <a:cubicBezTo>
                        <a:pt x="1" y="10"/>
                        <a:pt x="5" y="0"/>
                        <a:pt x="10" y="0"/>
                      </a:cubicBezTo>
                      <a:cubicBezTo>
                        <a:pt x="13" y="0"/>
                        <a:pt x="15" y="0"/>
                        <a:pt x="17" y="0"/>
                      </a:cubicBezTo>
                      <a:lnTo>
                        <a:pt x="17" y="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2" name="Freeform 143">
                  <a:extLst>
                    <a:ext uri="{FF2B5EF4-FFF2-40B4-BE49-F238E27FC236}">
                      <a16:creationId xmlns:a16="http://schemas.microsoft.com/office/drawing/2014/main" id="{31D69DE9-6EAF-4049-B79F-10810812EF78}"/>
                    </a:ext>
                  </a:extLst>
                </p:cNvPr>
                <p:cNvSpPr>
                  <a:spLocks/>
                </p:cNvSpPr>
                <p:nvPr/>
              </p:nvSpPr>
              <p:spPr bwMode="auto">
                <a:xfrm>
                  <a:off x="6888163" y="2035175"/>
                  <a:ext cx="12700" cy="11113"/>
                </a:xfrm>
                <a:custGeom>
                  <a:avLst/>
                  <a:gdLst/>
                  <a:ahLst/>
                  <a:cxnLst>
                    <a:cxn ang="0">
                      <a:pos x="1" y="6"/>
                    </a:cxn>
                    <a:cxn ang="0">
                      <a:pos x="2" y="3"/>
                    </a:cxn>
                    <a:cxn ang="0">
                      <a:pos x="9" y="0"/>
                    </a:cxn>
                    <a:cxn ang="0">
                      <a:pos x="1" y="9"/>
                    </a:cxn>
                    <a:cxn ang="0">
                      <a:pos x="1" y="6"/>
                    </a:cxn>
                  </a:cxnLst>
                  <a:rect l="0" t="0" r="r" b="b"/>
                  <a:pathLst>
                    <a:path w="9" h="9">
                      <a:moveTo>
                        <a:pt x="1" y="6"/>
                      </a:moveTo>
                      <a:cubicBezTo>
                        <a:pt x="3" y="6"/>
                        <a:pt x="1" y="4"/>
                        <a:pt x="2" y="3"/>
                      </a:cubicBezTo>
                      <a:cubicBezTo>
                        <a:pt x="3" y="0"/>
                        <a:pt x="8" y="0"/>
                        <a:pt x="9" y="0"/>
                      </a:cubicBezTo>
                      <a:cubicBezTo>
                        <a:pt x="8" y="3"/>
                        <a:pt x="5" y="9"/>
                        <a:pt x="1" y="9"/>
                      </a:cubicBezTo>
                      <a:cubicBezTo>
                        <a:pt x="0" y="9"/>
                        <a:pt x="0" y="6"/>
                        <a:pt x="1" y="6"/>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3" name="Freeform 144">
                  <a:extLst>
                    <a:ext uri="{FF2B5EF4-FFF2-40B4-BE49-F238E27FC236}">
                      <a16:creationId xmlns:a16="http://schemas.microsoft.com/office/drawing/2014/main" id="{911CFC42-F8D9-4A5B-B4BA-EE5E07B1FF6B}"/>
                    </a:ext>
                  </a:extLst>
                </p:cNvPr>
                <p:cNvSpPr>
                  <a:spLocks/>
                </p:cNvSpPr>
                <p:nvPr/>
              </p:nvSpPr>
              <p:spPr bwMode="auto">
                <a:xfrm>
                  <a:off x="6753225" y="1855788"/>
                  <a:ext cx="47625" cy="184150"/>
                </a:xfrm>
                <a:custGeom>
                  <a:avLst/>
                  <a:gdLst/>
                  <a:ahLst/>
                  <a:cxnLst>
                    <a:cxn ang="0">
                      <a:pos x="26" y="84"/>
                    </a:cxn>
                    <a:cxn ang="0">
                      <a:pos x="13" y="109"/>
                    </a:cxn>
                    <a:cxn ang="0">
                      <a:pos x="26" y="132"/>
                    </a:cxn>
                    <a:cxn ang="0">
                      <a:pos x="25" y="132"/>
                    </a:cxn>
                    <a:cxn ang="0">
                      <a:pos x="20" y="128"/>
                    </a:cxn>
                    <a:cxn ang="0">
                      <a:pos x="16" y="128"/>
                    </a:cxn>
                    <a:cxn ang="0">
                      <a:pos x="5" y="138"/>
                    </a:cxn>
                    <a:cxn ang="0">
                      <a:pos x="5" y="125"/>
                    </a:cxn>
                    <a:cxn ang="0">
                      <a:pos x="7" y="105"/>
                    </a:cxn>
                    <a:cxn ang="0">
                      <a:pos x="4" y="93"/>
                    </a:cxn>
                    <a:cxn ang="0">
                      <a:pos x="7" y="79"/>
                    </a:cxn>
                    <a:cxn ang="0">
                      <a:pos x="7" y="53"/>
                    </a:cxn>
                    <a:cxn ang="0">
                      <a:pos x="0" y="37"/>
                    </a:cxn>
                    <a:cxn ang="0">
                      <a:pos x="9" y="15"/>
                    </a:cxn>
                    <a:cxn ang="0">
                      <a:pos x="11" y="9"/>
                    </a:cxn>
                    <a:cxn ang="0">
                      <a:pos x="11" y="0"/>
                    </a:cxn>
                    <a:cxn ang="0">
                      <a:pos x="14" y="0"/>
                    </a:cxn>
                    <a:cxn ang="0">
                      <a:pos x="19" y="20"/>
                    </a:cxn>
                    <a:cxn ang="0">
                      <a:pos x="21" y="37"/>
                    </a:cxn>
                    <a:cxn ang="0">
                      <a:pos x="21" y="47"/>
                    </a:cxn>
                    <a:cxn ang="0">
                      <a:pos x="24" y="59"/>
                    </a:cxn>
                    <a:cxn ang="0">
                      <a:pos x="36" y="90"/>
                    </a:cxn>
                    <a:cxn ang="0">
                      <a:pos x="26" y="84"/>
                    </a:cxn>
                  </a:cxnLst>
                  <a:rect l="0" t="0" r="r" b="b"/>
                  <a:pathLst>
                    <a:path w="36" h="138">
                      <a:moveTo>
                        <a:pt x="26" y="84"/>
                      </a:moveTo>
                      <a:cubicBezTo>
                        <a:pt x="15" y="84"/>
                        <a:pt x="13" y="98"/>
                        <a:pt x="13" y="109"/>
                      </a:cubicBezTo>
                      <a:cubicBezTo>
                        <a:pt x="13" y="120"/>
                        <a:pt x="22" y="124"/>
                        <a:pt x="26" y="132"/>
                      </a:cubicBezTo>
                      <a:cubicBezTo>
                        <a:pt x="26" y="132"/>
                        <a:pt x="25" y="132"/>
                        <a:pt x="25" y="132"/>
                      </a:cubicBezTo>
                      <a:cubicBezTo>
                        <a:pt x="23" y="133"/>
                        <a:pt x="21" y="130"/>
                        <a:pt x="20" y="128"/>
                      </a:cubicBezTo>
                      <a:cubicBezTo>
                        <a:pt x="19" y="128"/>
                        <a:pt x="17" y="128"/>
                        <a:pt x="16" y="128"/>
                      </a:cubicBezTo>
                      <a:cubicBezTo>
                        <a:pt x="11" y="128"/>
                        <a:pt x="11" y="138"/>
                        <a:pt x="5" y="138"/>
                      </a:cubicBezTo>
                      <a:cubicBezTo>
                        <a:pt x="4" y="138"/>
                        <a:pt x="5" y="127"/>
                        <a:pt x="5" y="125"/>
                      </a:cubicBezTo>
                      <a:cubicBezTo>
                        <a:pt x="5" y="117"/>
                        <a:pt x="7" y="112"/>
                        <a:pt x="7" y="105"/>
                      </a:cubicBezTo>
                      <a:cubicBezTo>
                        <a:pt x="7" y="99"/>
                        <a:pt x="4" y="98"/>
                        <a:pt x="4" y="93"/>
                      </a:cubicBezTo>
                      <a:cubicBezTo>
                        <a:pt x="4" y="86"/>
                        <a:pt x="7" y="84"/>
                        <a:pt x="7" y="79"/>
                      </a:cubicBezTo>
                      <a:cubicBezTo>
                        <a:pt x="7" y="68"/>
                        <a:pt x="7" y="64"/>
                        <a:pt x="7" y="53"/>
                      </a:cubicBezTo>
                      <a:cubicBezTo>
                        <a:pt x="7" y="46"/>
                        <a:pt x="0" y="44"/>
                        <a:pt x="0" y="37"/>
                      </a:cubicBezTo>
                      <a:cubicBezTo>
                        <a:pt x="0" y="28"/>
                        <a:pt x="3" y="16"/>
                        <a:pt x="9" y="15"/>
                      </a:cubicBezTo>
                      <a:cubicBezTo>
                        <a:pt x="9" y="12"/>
                        <a:pt x="11" y="11"/>
                        <a:pt x="11" y="9"/>
                      </a:cubicBezTo>
                      <a:cubicBezTo>
                        <a:pt x="11" y="4"/>
                        <a:pt x="11" y="3"/>
                        <a:pt x="11" y="0"/>
                      </a:cubicBezTo>
                      <a:cubicBezTo>
                        <a:pt x="12" y="0"/>
                        <a:pt x="13" y="0"/>
                        <a:pt x="14" y="0"/>
                      </a:cubicBezTo>
                      <a:cubicBezTo>
                        <a:pt x="14" y="8"/>
                        <a:pt x="18" y="14"/>
                        <a:pt x="19" y="20"/>
                      </a:cubicBezTo>
                      <a:cubicBezTo>
                        <a:pt x="21" y="26"/>
                        <a:pt x="18" y="30"/>
                        <a:pt x="21" y="37"/>
                      </a:cubicBezTo>
                      <a:cubicBezTo>
                        <a:pt x="21" y="47"/>
                        <a:pt x="21" y="47"/>
                        <a:pt x="21" y="47"/>
                      </a:cubicBezTo>
                      <a:cubicBezTo>
                        <a:pt x="20" y="52"/>
                        <a:pt x="23" y="57"/>
                        <a:pt x="24" y="59"/>
                      </a:cubicBezTo>
                      <a:cubicBezTo>
                        <a:pt x="27" y="70"/>
                        <a:pt x="33" y="79"/>
                        <a:pt x="36" y="90"/>
                      </a:cubicBezTo>
                      <a:cubicBezTo>
                        <a:pt x="34" y="86"/>
                        <a:pt x="30" y="84"/>
                        <a:pt x="26" y="8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4" name="Freeform 145">
                  <a:extLst>
                    <a:ext uri="{FF2B5EF4-FFF2-40B4-BE49-F238E27FC236}">
                      <a16:creationId xmlns:a16="http://schemas.microsoft.com/office/drawing/2014/main" id="{CD405D6C-237B-4B04-8756-31EBD87D1284}"/>
                    </a:ext>
                  </a:extLst>
                </p:cNvPr>
                <p:cNvSpPr>
                  <a:spLocks/>
                </p:cNvSpPr>
                <p:nvPr/>
              </p:nvSpPr>
              <p:spPr bwMode="auto">
                <a:xfrm>
                  <a:off x="5241925" y="1219200"/>
                  <a:ext cx="292100" cy="214313"/>
                </a:xfrm>
                <a:custGeom>
                  <a:avLst/>
                  <a:gdLst/>
                  <a:ahLst/>
                  <a:cxnLst>
                    <a:cxn ang="0">
                      <a:pos x="76" y="161"/>
                    </a:cxn>
                    <a:cxn ang="0">
                      <a:pos x="50" y="131"/>
                    </a:cxn>
                    <a:cxn ang="0">
                      <a:pos x="103" y="67"/>
                    </a:cxn>
                    <a:cxn ang="0">
                      <a:pos x="125" y="55"/>
                    </a:cxn>
                    <a:cxn ang="0">
                      <a:pos x="134" y="45"/>
                    </a:cxn>
                    <a:cxn ang="0">
                      <a:pos x="175" y="34"/>
                    </a:cxn>
                    <a:cxn ang="0">
                      <a:pos x="220" y="11"/>
                    </a:cxn>
                    <a:cxn ang="0">
                      <a:pos x="203" y="0"/>
                    </a:cxn>
                    <a:cxn ang="0">
                      <a:pos x="136" y="25"/>
                    </a:cxn>
                    <a:cxn ang="0">
                      <a:pos x="123" y="19"/>
                    </a:cxn>
                    <a:cxn ang="0">
                      <a:pos x="109" y="25"/>
                    </a:cxn>
                    <a:cxn ang="0">
                      <a:pos x="69" y="46"/>
                    </a:cxn>
                    <a:cxn ang="0">
                      <a:pos x="52" y="49"/>
                    </a:cxn>
                    <a:cxn ang="0">
                      <a:pos x="47" y="53"/>
                    </a:cxn>
                    <a:cxn ang="0">
                      <a:pos x="50" y="61"/>
                    </a:cxn>
                    <a:cxn ang="0">
                      <a:pos x="27" y="88"/>
                    </a:cxn>
                    <a:cxn ang="0">
                      <a:pos x="34" y="98"/>
                    </a:cxn>
                    <a:cxn ang="0">
                      <a:pos x="13" y="110"/>
                    </a:cxn>
                    <a:cxn ang="0">
                      <a:pos x="13" y="117"/>
                    </a:cxn>
                    <a:cxn ang="0">
                      <a:pos x="0" y="134"/>
                    </a:cxn>
                    <a:cxn ang="0">
                      <a:pos x="8" y="143"/>
                    </a:cxn>
                    <a:cxn ang="0">
                      <a:pos x="21" y="143"/>
                    </a:cxn>
                    <a:cxn ang="0">
                      <a:pos x="27" y="158"/>
                    </a:cxn>
                    <a:cxn ang="0">
                      <a:pos x="39" y="158"/>
                    </a:cxn>
                    <a:cxn ang="0">
                      <a:pos x="42" y="161"/>
                    </a:cxn>
                    <a:cxn ang="0">
                      <a:pos x="76" y="161"/>
                    </a:cxn>
                    <a:cxn ang="0">
                      <a:pos x="72" y="156"/>
                    </a:cxn>
                    <a:cxn ang="0">
                      <a:pos x="76" y="161"/>
                    </a:cxn>
                  </a:cxnLst>
                  <a:rect l="0" t="0" r="r" b="b"/>
                  <a:pathLst>
                    <a:path w="220" h="161">
                      <a:moveTo>
                        <a:pt x="76" y="161"/>
                      </a:moveTo>
                      <a:cubicBezTo>
                        <a:pt x="66" y="151"/>
                        <a:pt x="50" y="147"/>
                        <a:pt x="50" y="131"/>
                      </a:cubicBezTo>
                      <a:cubicBezTo>
                        <a:pt x="50" y="102"/>
                        <a:pt x="81" y="73"/>
                        <a:pt x="103" y="67"/>
                      </a:cubicBezTo>
                      <a:cubicBezTo>
                        <a:pt x="111" y="64"/>
                        <a:pt x="113" y="55"/>
                        <a:pt x="125" y="55"/>
                      </a:cubicBezTo>
                      <a:cubicBezTo>
                        <a:pt x="130" y="55"/>
                        <a:pt x="132" y="46"/>
                        <a:pt x="134" y="45"/>
                      </a:cubicBezTo>
                      <a:cubicBezTo>
                        <a:pt x="149" y="38"/>
                        <a:pt x="160" y="41"/>
                        <a:pt x="175" y="34"/>
                      </a:cubicBezTo>
                      <a:cubicBezTo>
                        <a:pt x="186" y="28"/>
                        <a:pt x="220" y="26"/>
                        <a:pt x="220" y="11"/>
                      </a:cubicBezTo>
                      <a:cubicBezTo>
                        <a:pt x="220" y="6"/>
                        <a:pt x="208" y="0"/>
                        <a:pt x="203" y="0"/>
                      </a:cubicBezTo>
                      <a:cubicBezTo>
                        <a:pt x="181" y="0"/>
                        <a:pt x="160" y="25"/>
                        <a:pt x="136" y="25"/>
                      </a:cubicBezTo>
                      <a:cubicBezTo>
                        <a:pt x="131" y="25"/>
                        <a:pt x="128" y="19"/>
                        <a:pt x="123" y="19"/>
                      </a:cubicBezTo>
                      <a:cubicBezTo>
                        <a:pt x="115" y="19"/>
                        <a:pt x="115" y="25"/>
                        <a:pt x="109" y="25"/>
                      </a:cubicBezTo>
                      <a:cubicBezTo>
                        <a:pt x="93" y="25"/>
                        <a:pt x="80" y="46"/>
                        <a:pt x="69" y="46"/>
                      </a:cubicBezTo>
                      <a:cubicBezTo>
                        <a:pt x="63" y="46"/>
                        <a:pt x="58" y="49"/>
                        <a:pt x="52" y="49"/>
                      </a:cubicBezTo>
                      <a:cubicBezTo>
                        <a:pt x="49" y="49"/>
                        <a:pt x="47" y="52"/>
                        <a:pt x="47" y="53"/>
                      </a:cubicBezTo>
                      <a:cubicBezTo>
                        <a:pt x="47" y="56"/>
                        <a:pt x="50" y="58"/>
                        <a:pt x="50" y="61"/>
                      </a:cubicBezTo>
                      <a:cubicBezTo>
                        <a:pt x="50" y="74"/>
                        <a:pt x="27" y="80"/>
                        <a:pt x="27" y="88"/>
                      </a:cubicBezTo>
                      <a:cubicBezTo>
                        <a:pt x="27" y="91"/>
                        <a:pt x="34" y="92"/>
                        <a:pt x="34" y="98"/>
                      </a:cubicBezTo>
                      <a:cubicBezTo>
                        <a:pt x="27" y="99"/>
                        <a:pt x="13" y="102"/>
                        <a:pt x="13" y="110"/>
                      </a:cubicBezTo>
                      <a:cubicBezTo>
                        <a:pt x="13" y="115"/>
                        <a:pt x="13" y="117"/>
                        <a:pt x="13" y="117"/>
                      </a:cubicBezTo>
                      <a:cubicBezTo>
                        <a:pt x="13" y="124"/>
                        <a:pt x="0" y="124"/>
                        <a:pt x="0" y="134"/>
                      </a:cubicBezTo>
                      <a:cubicBezTo>
                        <a:pt x="0" y="139"/>
                        <a:pt x="8" y="143"/>
                        <a:pt x="8" y="143"/>
                      </a:cubicBezTo>
                      <a:cubicBezTo>
                        <a:pt x="8" y="143"/>
                        <a:pt x="20" y="143"/>
                        <a:pt x="21" y="143"/>
                      </a:cubicBezTo>
                      <a:cubicBezTo>
                        <a:pt x="28" y="145"/>
                        <a:pt x="24" y="152"/>
                        <a:pt x="27" y="158"/>
                      </a:cubicBezTo>
                      <a:cubicBezTo>
                        <a:pt x="28" y="161"/>
                        <a:pt x="35" y="158"/>
                        <a:pt x="39" y="158"/>
                      </a:cubicBezTo>
                      <a:cubicBezTo>
                        <a:pt x="40" y="158"/>
                        <a:pt x="41" y="161"/>
                        <a:pt x="42" y="161"/>
                      </a:cubicBezTo>
                      <a:cubicBezTo>
                        <a:pt x="76" y="161"/>
                        <a:pt x="76" y="161"/>
                        <a:pt x="76" y="161"/>
                      </a:cubicBezTo>
                      <a:cubicBezTo>
                        <a:pt x="75" y="159"/>
                        <a:pt x="73" y="157"/>
                        <a:pt x="72" y="156"/>
                      </a:cubicBezTo>
                      <a:lnTo>
                        <a:pt x="76" y="161"/>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5" name="Freeform 146">
                  <a:extLst>
                    <a:ext uri="{FF2B5EF4-FFF2-40B4-BE49-F238E27FC236}">
                      <a16:creationId xmlns:a16="http://schemas.microsoft.com/office/drawing/2014/main" id="{E2E30B12-5D8F-4C60-9B40-61B98282B738}"/>
                    </a:ext>
                  </a:extLst>
                </p:cNvPr>
                <p:cNvSpPr>
                  <a:spLocks/>
                </p:cNvSpPr>
                <p:nvPr/>
              </p:nvSpPr>
              <p:spPr bwMode="auto">
                <a:xfrm>
                  <a:off x="4713288" y="1196975"/>
                  <a:ext cx="2847975" cy="1058863"/>
                </a:xfrm>
                <a:custGeom>
                  <a:avLst/>
                  <a:gdLst/>
                  <a:ahLst/>
                  <a:cxnLst>
                    <a:cxn ang="0">
                      <a:pos x="1515" y="585"/>
                    </a:cxn>
                    <a:cxn ang="0">
                      <a:pos x="1460" y="485"/>
                    </a:cxn>
                    <a:cxn ang="0">
                      <a:pos x="1665" y="408"/>
                    </a:cxn>
                    <a:cxn ang="0">
                      <a:pos x="1804" y="346"/>
                    </a:cxn>
                    <a:cxn ang="0">
                      <a:pos x="1709" y="465"/>
                    </a:cxn>
                    <a:cxn ang="0">
                      <a:pos x="1793" y="452"/>
                    </a:cxn>
                    <a:cxn ang="0">
                      <a:pos x="1989" y="313"/>
                    </a:cxn>
                    <a:cxn ang="0">
                      <a:pos x="2112" y="287"/>
                    </a:cxn>
                    <a:cxn ang="0">
                      <a:pos x="1892" y="194"/>
                    </a:cxn>
                    <a:cxn ang="0">
                      <a:pos x="1660" y="159"/>
                    </a:cxn>
                    <a:cxn ang="0">
                      <a:pos x="1435" y="157"/>
                    </a:cxn>
                    <a:cxn ang="0">
                      <a:pos x="1314" y="97"/>
                    </a:cxn>
                    <a:cxn ang="0">
                      <a:pos x="1102" y="104"/>
                    </a:cxn>
                    <a:cxn ang="0">
                      <a:pos x="1016" y="27"/>
                    </a:cxn>
                    <a:cxn ang="0">
                      <a:pos x="758" y="117"/>
                    </a:cxn>
                    <a:cxn ang="0">
                      <a:pos x="668" y="148"/>
                    </a:cxn>
                    <a:cxn ang="0">
                      <a:pos x="644" y="121"/>
                    </a:cxn>
                    <a:cxn ang="0">
                      <a:pos x="511" y="207"/>
                    </a:cxn>
                    <a:cxn ang="0">
                      <a:pos x="322" y="247"/>
                    </a:cxn>
                    <a:cxn ang="0">
                      <a:pos x="214" y="296"/>
                    </a:cxn>
                    <a:cxn ang="0">
                      <a:pos x="229" y="227"/>
                    </a:cxn>
                    <a:cxn ang="0">
                      <a:pos x="127" y="236"/>
                    </a:cxn>
                    <a:cxn ang="0">
                      <a:pos x="136" y="312"/>
                    </a:cxn>
                    <a:cxn ang="0">
                      <a:pos x="117" y="395"/>
                    </a:cxn>
                    <a:cxn ang="0">
                      <a:pos x="50" y="446"/>
                    </a:cxn>
                    <a:cxn ang="0">
                      <a:pos x="16" y="495"/>
                    </a:cxn>
                    <a:cxn ang="0">
                      <a:pos x="54" y="558"/>
                    </a:cxn>
                    <a:cxn ang="0">
                      <a:pos x="88" y="597"/>
                    </a:cxn>
                    <a:cxn ang="0">
                      <a:pos x="112" y="644"/>
                    </a:cxn>
                    <a:cxn ang="0">
                      <a:pos x="208" y="647"/>
                    </a:cxn>
                    <a:cxn ang="0">
                      <a:pos x="225" y="626"/>
                    </a:cxn>
                    <a:cxn ang="0">
                      <a:pos x="284" y="701"/>
                    </a:cxn>
                    <a:cxn ang="0">
                      <a:pos x="350" y="732"/>
                    </a:cxn>
                    <a:cxn ang="0">
                      <a:pos x="366" y="742"/>
                    </a:cxn>
                    <a:cxn ang="0">
                      <a:pos x="349" y="634"/>
                    </a:cxn>
                    <a:cxn ang="0">
                      <a:pos x="412" y="645"/>
                    </a:cxn>
                    <a:cxn ang="0">
                      <a:pos x="427" y="700"/>
                    </a:cxn>
                    <a:cxn ang="0">
                      <a:pos x="428" y="746"/>
                    </a:cxn>
                    <a:cxn ang="0">
                      <a:pos x="447" y="755"/>
                    </a:cxn>
                    <a:cxn ang="0">
                      <a:pos x="522" y="777"/>
                    </a:cxn>
                    <a:cxn ang="0">
                      <a:pos x="559" y="781"/>
                    </a:cxn>
                    <a:cxn ang="0">
                      <a:pos x="608" y="770"/>
                    </a:cxn>
                    <a:cxn ang="0">
                      <a:pos x="654" y="772"/>
                    </a:cxn>
                    <a:cxn ang="0">
                      <a:pos x="677" y="748"/>
                    </a:cxn>
                    <a:cxn ang="0">
                      <a:pos x="829" y="593"/>
                    </a:cxn>
                    <a:cxn ang="0">
                      <a:pos x="994" y="534"/>
                    </a:cxn>
                    <a:cxn ang="0">
                      <a:pos x="1224" y="569"/>
                    </a:cxn>
                    <a:cxn ang="0">
                      <a:pos x="1411" y="607"/>
                    </a:cxn>
                    <a:cxn ang="0">
                      <a:pos x="1400" y="655"/>
                    </a:cxn>
                  </a:cxnLst>
                  <a:rect l="0" t="0" r="r" b="b"/>
                  <a:pathLst>
                    <a:path w="2139" h="795">
                      <a:moveTo>
                        <a:pt x="1398" y="684"/>
                      </a:moveTo>
                      <a:cubicBezTo>
                        <a:pt x="1398" y="684"/>
                        <a:pt x="1415" y="688"/>
                        <a:pt x="1429" y="688"/>
                      </a:cubicBezTo>
                      <a:cubicBezTo>
                        <a:pt x="1454" y="688"/>
                        <a:pt x="1478" y="635"/>
                        <a:pt x="1495" y="618"/>
                      </a:cubicBezTo>
                      <a:cubicBezTo>
                        <a:pt x="1502" y="610"/>
                        <a:pt x="1512" y="596"/>
                        <a:pt x="1515" y="585"/>
                      </a:cubicBezTo>
                      <a:cubicBezTo>
                        <a:pt x="1518" y="572"/>
                        <a:pt x="1513" y="564"/>
                        <a:pt x="1520" y="551"/>
                      </a:cubicBezTo>
                      <a:cubicBezTo>
                        <a:pt x="1522" y="547"/>
                        <a:pt x="1527" y="537"/>
                        <a:pt x="1527" y="527"/>
                      </a:cubicBezTo>
                      <a:cubicBezTo>
                        <a:pt x="1527" y="515"/>
                        <a:pt x="1508" y="492"/>
                        <a:pt x="1499" y="499"/>
                      </a:cubicBezTo>
                      <a:cubicBezTo>
                        <a:pt x="1473" y="518"/>
                        <a:pt x="1460" y="488"/>
                        <a:pt x="1460" y="485"/>
                      </a:cubicBezTo>
                      <a:cubicBezTo>
                        <a:pt x="1460" y="473"/>
                        <a:pt x="1483" y="459"/>
                        <a:pt x="1493" y="450"/>
                      </a:cubicBezTo>
                      <a:cubicBezTo>
                        <a:pt x="1506" y="436"/>
                        <a:pt x="1524" y="413"/>
                        <a:pt x="1543" y="408"/>
                      </a:cubicBezTo>
                      <a:cubicBezTo>
                        <a:pt x="1560" y="404"/>
                        <a:pt x="1613" y="399"/>
                        <a:pt x="1627" y="399"/>
                      </a:cubicBezTo>
                      <a:cubicBezTo>
                        <a:pt x="1645" y="399"/>
                        <a:pt x="1654" y="408"/>
                        <a:pt x="1665" y="408"/>
                      </a:cubicBezTo>
                      <a:cubicBezTo>
                        <a:pt x="1671" y="408"/>
                        <a:pt x="1675" y="408"/>
                        <a:pt x="1689" y="408"/>
                      </a:cubicBezTo>
                      <a:cubicBezTo>
                        <a:pt x="1696" y="379"/>
                        <a:pt x="1709" y="362"/>
                        <a:pt x="1740" y="362"/>
                      </a:cubicBezTo>
                      <a:cubicBezTo>
                        <a:pt x="1748" y="362"/>
                        <a:pt x="1751" y="360"/>
                        <a:pt x="1766" y="362"/>
                      </a:cubicBezTo>
                      <a:cubicBezTo>
                        <a:pt x="1759" y="368"/>
                        <a:pt x="1756" y="406"/>
                        <a:pt x="1804" y="346"/>
                      </a:cubicBezTo>
                      <a:cubicBezTo>
                        <a:pt x="1809" y="346"/>
                        <a:pt x="1832" y="355"/>
                        <a:pt x="1797" y="377"/>
                      </a:cubicBezTo>
                      <a:cubicBezTo>
                        <a:pt x="1785" y="385"/>
                        <a:pt x="1774" y="381"/>
                        <a:pt x="1766" y="393"/>
                      </a:cubicBezTo>
                      <a:cubicBezTo>
                        <a:pt x="1757" y="406"/>
                        <a:pt x="1749" y="423"/>
                        <a:pt x="1735" y="430"/>
                      </a:cubicBezTo>
                      <a:cubicBezTo>
                        <a:pt x="1724" y="436"/>
                        <a:pt x="1709" y="447"/>
                        <a:pt x="1709" y="465"/>
                      </a:cubicBezTo>
                      <a:cubicBezTo>
                        <a:pt x="1709" y="482"/>
                        <a:pt x="1714" y="535"/>
                        <a:pt x="1726" y="545"/>
                      </a:cubicBezTo>
                      <a:cubicBezTo>
                        <a:pt x="1735" y="532"/>
                        <a:pt x="1741" y="507"/>
                        <a:pt x="1760" y="503"/>
                      </a:cubicBezTo>
                      <a:cubicBezTo>
                        <a:pt x="1757" y="491"/>
                        <a:pt x="1777" y="488"/>
                        <a:pt x="1777" y="479"/>
                      </a:cubicBezTo>
                      <a:cubicBezTo>
                        <a:pt x="1777" y="464"/>
                        <a:pt x="1793" y="460"/>
                        <a:pt x="1793" y="452"/>
                      </a:cubicBezTo>
                      <a:cubicBezTo>
                        <a:pt x="1793" y="447"/>
                        <a:pt x="1788" y="442"/>
                        <a:pt x="1793" y="432"/>
                      </a:cubicBezTo>
                      <a:cubicBezTo>
                        <a:pt x="1828" y="356"/>
                        <a:pt x="1861" y="397"/>
                        <a:pt x="1874" y="397"/>
                      </a:cubicBezTo>
                      <a:cubicBezTo>
                        <a:pt x="1914" y="397"/>
                        <a:pt x="1941" y="347"/>
                        <a:pt x="1976" y="346"/>
                      </a:cubicBezTo>
                      <a:cubicBezTo>
                        <a:pt x="2041" y="345"/>
                        <a:pt x="1989" y="320"/>
                        <a:pt x="1989" y="313"/>
                      </a:cubicBezTo>
                      <a:cubicBezTo>
                        <a:pt x="1989" y="294"/>
                        <a:pt x="2015" y="297"/>
                        <a:pt x="2020" y="287"/>
                      </a:cubicBezTo>
                      <a:cubicBezTo>
                        <a:pt x="2022" y="282"/>
                        <a:pt x="2018" y="271"/>
                        <a:pt x="2026" y="271"/>
                      </a:cubicBezTo>
                      <a:cubicBezTo>
                        <a:pt x="2054" y="271"/>
                        <a:pt x="2077" y="309"/>
                        <a:pt x="2097" y="309"/>
                      </a:cubicBezTo>
                      <a:cubicBezTo>
                        <a:pt x="2106" y="309"/>
                        <a:pt x="2108" y="293"/>
                        <a:pt x="2112" y="287"/>
                      </a:cubicBezTo>
                      <a:cubicBezTo>
                        <a:pt x="2120" y="278"/>
                        <a:pt x="2127" y="279"/>
                        <a:pt x="2139" y="275"/>
                      </a:cubicBezTo>
                      <a:cubicBezTo>
                        <a:pt x="2123" y="254"/>
                        <a:pt x="2071" y="242"/>
                        <a:pt x="2046" y="227"/>
                      </a:cubicBezTo>
                      <a:cubicBezTo>
                        <a:pt x="2011" y="207"/>
                        <a:pt x="1965" y="185"/>
                        <a:pt x="1914" y="185"/>
                      </a:cubicBezTo>
                      <a:cubicBezTo>
                        <a:pt x="1900" y="185"/>
                        <a:pt x="1890" y="188"/>
                        <a:pt x="1892" y="194"/>
                      </a:cubicBezTo>
                      <a:cubicBezTo>
                        <a:pt x="1906" y="237"/>
                        <a:pt x="1872" y="194"/>
                        <a:pt x="1863" y="194"/>
                      </a:cubicBezTo>
                      <a:cubicBezTo>
                        <a:pt x="1762" y="192"/>
                        <a:pt x="1762" y="192"/>
                        <a:pt x="1762" y="192"/>
                      </a:cubicBezTo>
                      <a:cubicBezTo>
                        <a:pt x="1756" y="169"/>
                        <a:pt x="1741" y="161"/>
                        <a:pt x="1711" y="161"/>
                      </a:cubicBezTo>
                      <a:cubicBezTo>
                        <a:pt x="1695" y="161"/>
                        <a:pt x="1670" y="167"/>
                        <a:pt x="1660" y="159"/>
                      </a:cubicBezTo>
                      <a:cubicBezTo>
                        <a:pt x="1652" y="151"/>
                        <a:pt x="1651" y="141"/>
                        <a:pt x="1638" y="137"/>
                      </a:cubicBezTo>
                      <a:cubicBezTo>
                        <a:pt x="1611" y="128"/>
                        <a:pt x="1582" y="121"/>
                        <a:pt x="1548" y="121"/>
                      </a:cubicBezTo>
                      <a:cubicBezTo>
                        <a:pt x="1513" y="121"/>
                        <a:pt x="1509" y="140"/>
                        <a:pt x="1506" y="157"/>
                      </a:cubicBezTo>
                      <a:cubicBezTo>
                        <a:pt x="1473" y="157"/>
                        <a:pt x="1457" y="157"/>
                        <a:pt x="1435" y="157"/>
                      </a:cubicBezTo>
                      <a:cubicBezTo>
                        <a:pt x="1423" y="157"/>
                        <a:pt x="1421" y="147"/>
                        <a:pt x="1407" y="146"/>
                      </a:cubicBezTo>
                      <a:cubicBezTo>
                        <a:pt x="1405" y="152"/>
                        <a:pt x="1403" y="166"/>
                        <a:pt x="1396" y="166"/>
                      </a:cubicBezTo>
                      <a:cubicBezTo>
                        <a:pt x="1377" y="166"/>
                        <a:pt x="1369" y="143"/>
                        <a:pt x="1369" y="130"/>
                      </a:cubicBezTo>
                      <a:cubicBezTo>
                        <a:pt x="1369" y="127"/>
                        <a:pt x="1405" y="105"/>
                        <a:pt x="1314" y="97"/>
                      </a:cubicBezTo>
                      <a:cubicBezTo>
                        <a:pt x="1303" y="96"/>
                        <a:pt x="1296" y="101"/>
                        <a:pt x="1296" y="115"/>
                      </a:cubicBezTo>
                      <a:cubicBezTo>
                        <a:pt x="1248" y="115"/>
                        <a:pt x="1248" y="115"/>
                        <a:pt x="1248" y="115"/>
                      </a:cubicBezTo>
                      <a:cubicBezTo>
                        <a:pt x="1233" y="111"/>
                        <a:pt x="1157" y="102"/>
                        <a:pt x="1147" y="86"/>
                      </a:cubicBezTo>
                      <a:cubicBezTo>
                        <a:pt x="1089" y="133"/>
                        <a:pt x="1102" y="104"/>
                        <a:pt x="1102" y="104"/>
                      </a:cubicBezTo>
                      <a:cubicBezTo>
                        <a:pt x="1116" y="87"/>
                        <a:pt x="1249" y="51"/>
                        <a:pt x="1140" y="24"/>
                      </a:cubicBezTo>
                      <a:cubicBezTo>
                        <a:pt x="1094" y="24"/>
                        <a:pt x="1094" y="24"/>
                        <a:pt x="1094" y="24"/>
                      </a:cubicBezTo>
                      <a:cubicBezTo>
                        <a:pt x="1089" y="12"/>
                        <a:pt x="1079" y="0"/>
                        <a:pt x="1060" y="0"/>
                      </a:cubicBezTo>
                      <a:cubicBezTo>
                        <a:pt x="1038" y="0"/>
                        <a:pt x="1028" y="17"/>
                        <a:pt x="1016" y="27"/>
                      </a:cubicBezTo>
                      <a:cubicBezTo>
                        <a:pt x="1008" y="33"/>
                        <a:pt x="951" y="56"/>
                        <a:pt x="956" y="35"/>
                      </a:cubicBezTo>
                      <a:cubicBezTo>
                        <a:pt x="941" y="40"/>
                        <a:pt x="879" y="44"/>
                        <a:pt x="847" y="73"/>
                      </a:cubicBezTo>
                      <a:cubicBezTo>
                        <a:pt x="840" y="79"/>
                        <a:pt x="838" y="97"/>
                        <a:pt x="828" y="97"/>
                      </a:cubicBezTo>
                      <a:cubicBezTo>
                        <a:pt x="813" y="97"/>
                        <a:pt x="758" y="92"/>
                        <a:pt x="758" y="117"/>
                      </a:cubicBezTo>
                      <a:cubicBezTo>
                        <a:pt x="758" y="122"/>
                        <a:pt x="763" y="128"/>
                        <a:pt x="765" y="135"/>
                      </a:cubicBezTo>
                      <a:cubicBezTo>
                        <a:pt x="755" y="141"/>
                        <a:pt x="752" y="135"/>
                        <a:pt x="721" y="135"/>
                      </a:cubicBezTo>
                      <a:cubicBezTo>
                        <a:pt x="695" y="170"/>
                        <a:pt x="697" y="129"/>
                        <a:pt x="691" y="121"/>
                      </a:cubicBezTo>
                      <a:cubicBezTo>
                        <a:pt x="689" y="136"/>
                        <a:pt x="679" y="142"/>
                        <a:pt x="668" y="148"/>
                      </a:cubicBezTo>
                      <a:cubicBezTo>
                        <a:pt x="671" y="160"/>
                        <a:pt x="690" y="173"/>
                        <a:pt x="677" y="188"/>
                      </a:cubicBezTo>
                      <a:cubicBezTo>
                        <a:pt x="667" y="198"/>
                        <a:pt x="695" y="230"/>
                        <a:pt x="680" y="230"/>
                      </a:cubicBezTo>
                      <a:cubicBezTo>
                        <a:pt x="662" y="230"/>
                        <a:pt x="657" y="164"/>
                        <a:pt x="657" y="150"/>
                      </a:cubicBezTo>
                      <a:cubicBezTo>
                        <a:pt x="657" y="135"/>
                        <a:pt x="681" y="129"/>
                        <a:pt x="644" y="121"/>
                      </a:cubicBezTo>
                      <a:cubicBezTo>
                        <a:pt x="625" y="118"/>
                        <a:pt x="589" y="149"/>
                        <a:pt x="589" y="166"/>
                      </a:cubicBezTo>
                      <a:cubicBezTo>
                        <a:pt x="589" y="186"/>
                        <a:pt x="598" y="199"/>
                        <a:pt x="608" y="210"/>
                      </a:cubicBezTo>
                      <a:cubicBezTo>
                        <a:pt x="633" y="248"/>
                        <a:pt x="574" y="205"/>
                        <a:pt x="552" y="200"/>
                      </a:cubicBezTo>
                      <a:cubicBezTo>
                        <a:pt x="492" y="184"/>
                        <a:pt x="512" y="204"/>
                        <a:pt x="511" y="207"/>
                      </a:cubicBezTo>
                      <a:cubicBezTo>
                        <a:pt x="509" y="241"/>
                        <a:pt x="495" y="214"/>
                        <a:pt x="487" y="214"/>
                      </a:cubicBezTo>
                      <a:cubicBezTo>
                        <a:pt x="473" y="214"/>
                        <a:pt x="445" y="233"/>
                        <a:pt x="425" y="223"/>
                      </a:cubicBezTo>
                      <a:cubicBezTo>
                        <a:pt x="415" y="197"/>
                        <a:pt x="349" y="256"/>
                        <a:pt x="333" y="256"/>
                      </a:cubicBezTo>
                      <a:cubicBezTo>
                        <a:pt x="327" y="256"/>
                        <a:pt x="320" y="252"/>
                        <a:pt x="322" y="247"/>
                      </a:cubicBezTo>
                      <a:cubicBezTo>
                        <a:pt x="329" y="229"/>
                        <a:pt x="319" y="191"/>
                        <a:pt x="300" y="249"/>
                      </a:cubicBezTo>
                      <a:cubicBezTo>
                        <a:pt x="298" y="253"/>
                        <a:pt x="306" y="255"/>
                        <a:pt x="306" y="263"/>
                      </a:cubicBezTo>
                      <a:cubicBezTo>
                        <a:pt x="306" y="278"/>
                        <a:pt x="283" y="267"/>
                        <a:pt x="271" y="271"/>
                      </a:cubicBezTo>
                      <a:cubicBezTo>
                        <a:pt x="259" y="275"/>
                        <a:pt x="265" y="318"/>
                        <a:pt x="214" y="296"/>
                      </a:cubicBezTo>
                      <a:cubicBezTo>
                        <a:pt x="214" y="313"/>
                        <a:pt x="214" y="313"/>
                        <a:pt x="214" y="313"/>
                      </a:cubicBezTo>
                      <a:cubicBezTo>
                        <a:pt x="189" y="311"/>
                        <a:pt x="192" y="284"/>
                        <a:pt x="183" y="271"/>
                      </a:cubicBezTo>
                      <a:cubicBezTo>
                        <a:pt x="202" y="271"/>
                        <a:pt x="212" y="271"/>
                        <a:pt x="230" y="276"/>
                      </a:cubicBezTo>
                      <a:cubicBezTo>
                        <a:pt x="255" y="282"/>
                        <a:pt x="304" y="251"/>
                        <a:pt x="229" y="227"/>
                      </a:cubicBezTo>
                      <a:cubicBezTo>
                        <a:pt x="208" y="220"/>
                        <a:pt x="160" y="196"/>
                        <a:pt x="145" y="196"/>
                      </a:cubicBezTo>
                      <a:cubicBezTo>
                        <a:pt x="144" y="196"/>
                        <a:pt x="144" y="195"/>
                        <a:pt x="133" y="196"/>
                      </a:cubicBezTo>
                      <a:cubicBezTo>
                        <a:pt x="127" y="200"/>
                        <a:pt x="111" y="208"/>
                        <a:pt x="111" y="219"/>
                      </a:cubicBezTo>
                      <a:cubicBezTo>
                        <a:pt x="111" y="227"/>
                        <a:pt x="127" y="226"/>
                        <a:pt x="127" y="236"/>
                      </a:cubicBezTo>
                      <a:cubicBezTo>
                        <a:pt x="127" y="244"/>
                        <a:pt x="119" y="247"/>
                        <a:pt x="119" y="255"/>
                      </a:cubicBezTo>
                      <a:cubicBezTo>
                        <a:pt x="119" y="263"/>
                        <a:pt x="128" y="268"/>
                        <a:pt x="128" y="277"/>
                      </a:cubicBezTo>
                      <a:cubicBezTo>
                        <a:pt x="128" y="282"/>
                        <a:pt x="123" y="285"/>
                        <a:pt x="123" y="290"/>
                      </a:cubicBezTo>
                      <a:cubicBezTo>
                        <a:pt x="123" y="300"/>
                        <a:pt x="136" y="302"/>
                        <a:pt x="136" y="312"/>
                      </a:cubicBezTo>
                      <a:cubicBezTo>
                        <a:pt x="136" y="315"/>
                        <a:pt x="132" y="317"/>
                        <a:pt x="131" y="318"/>
                      </a:cubicBezTo>
                      <a:cubicBezTo>
                        <a:pt x="135" y="325"/>
                        <a:pt x="145" y="327"/>
                        <a:pt x="145" y="336"/>
                      </a:cubicBezTo>
                      <a:cubicBezTo>
                        <a:pt x="145" y="351"/>
                        <a:pt x="115" y="367"/>
                        <a:pt x="106" y="379"/>
                      </a:cubicBezTo>
                      <a:cubicBezTo>
                        <a:pt x="109" y="384"/>
                        <a:pt x="114" y="387"/>
                        <a:pt x="117" y="395"/>
                      </a:cubicBezTo>
                      <a:cubicBezTo>
                        <a:pt x="111" y="398"/>
                        <a:pt x="98" y="405"/>
                        <a:pt x="92" y="405"/>
                      </a:cubicBezTo>
                      <a:cubicBezTo>
                        <a:pt x="85" y="405"/>
                        <a:pt x="80" y="402"/>
                        <a:pt x="70" y="402"/>
                      </a:cubicBezTo>
                      <a:cubicBezTo>
                        <a:pt x="61" y="402"/>
                        <a:pt x="38" y="410"/>
                        <a:pt x="45" y="417"/>
                      </a:cubicBezTo>
                      <a:cubicBezTo>
                        <a:pt x="67" y="438"/>
                        <a:pt x="56" y="446"/>
                        <a:pt x="50" y="446"/>
                      </a:cubicBezTo>
                      <a:cubicBezTo>
                        <a:pt x="42" y="446"/>
                        <a:pt x="40" y="435"/>
                        <a:pt x="33" y="435"/>
                      </a:cubicBezTo>
                      <a:cubicBezTo>
                        <a:pt x="25" y="435"/>
                        <a:pt x="15" y="455"/>
                        <a:pt x="15" y="465"/>
                      </a:cubicBezTo>
                      <a:cubicBezTo>
                        <a:pt x="15" y="483"/>
                        <a:pt x="1" y="480"/>
                        <a:pt x="0" y="496"/>
                      </a:cubicBezTo>
                      <a:cubicBezTo>
                        <a:pt x="6" y="495"/>
                        <a:pt x="11" y="495"/>
                        <a:pt x="16" y="495"/>
                      </a:cubicBezTo>
                      <a:cubicBezTo>
                        <a:pt x="24" y="495"/>
                        <a:pt x="30" y="494"/>
                        <a:pt x="39" y="494"/>
                      </a:cubicBezTo>
                      <a:cubicBezTo>
                        <a:pt x="48" y="494"/>
                        <a:pt x="52" y="510"/>
                        <a:pt x="52" y="520"/>
                      </a:cubicBezTo>
                      <a:cubicBezTo>
                        <a:pt x="52" y="526"/>
                        <a:pt x="46" y="529"/>
                        <a:pt x="46" y="535"/>
                      </a:cubicBezTo>
                      <a:cubicBezTo>
                        <a:pt x="46" y="544"/>
                        <a:pt x="54" y="550"/>
                        <a:pt x="54" y="558"/>
                      </a:cubicBezTo>
                      <a:cubicBezTo>
                        <a:pt x="54" y="563"/>
                        <a:pt x="46" y="565"/>
                        <a:pt x="44" y="568"/>
                      </a:cubicBezTo>
                      <a:cubicBezTo>
                        <a:pt x="39" y="576"/>
                        <a:pt x="37" y="583"/>
                        <a:pt x="37" y="593"/>
                      </a:cubicBezTo>
                      <a:cubicBezTo>
                        <a:pt x="37" y="606"/>
                        <a:pt x="46" y="603"/>
                        <a:pt x="56" y="603"/>
                      </a:cubicBezTo>
                      <a:cubicBezTo>
                        <a:pt x="70" y="603"/>
                        <a:pt x="77" y="597"/>
                        <a:pt x="88" y="597"/>
                      </a:cubicBezTo>
                      <a:cubicBezTo>
                        <a:pt x="99" y="597"/>
                        <a:pt x="97" y="620"/>
                        <a:pt x="108" y="620"/>
                      </a:cubicBezTo>
                      <a:cubicBezTo>
                        <a:pt x="108" y="638"/>
                        <a:pt x="108" y="638"/>
                        <a:pt x="108" y="638"/>
                      </a:cubicBezTo>
                      <a:cubicBezTo>
                        <a:pt x="108" y="640"/>
                        <a:pt x="109" y="641"/>
                        <a:pt x="110" y="641"/>
                      </a:cubicBezTo>
                      <a:cubicBezTo>
                        <a:pt x="112" y="644"/>
                        <a:pt x="112" y="644"/>
                        <a:pt x="112" y="644"/>
                      </a:cubicBezTo>
                      <a:cubicBezTo>
                        <a:pt x="114" y="644"/>
                        <a:pt x="120" y="642"/>
                        <a:pt x="123" y="641"/>
                      </a:cubicBezTo>
                      <a:cubicBezTo>
                        <a:pt x="132" y="639"/>
                        <a:pt x="133" y="627"/>
                        <a:pt x="143" y="627"/>
                      </a:cubicBezTo>
                      <a:cubicBezTo>
                        <a:pt x="151" y="627"/>
                        <a:pt x="171" y="660"/>
                        <a:pt x="177" y="660"/>
                      </a:cubicBezTo>
                      <a:cubicBezTo>
                        <a:pt x="184" y="660"/>
                        <a:pt x="205" y="651"/>
                        <a:pt x="208" y="647"/>
                      </a:cubicBezTo>
                      <a:cubicBezTo>
                        <a:pt x="207" y="647"/>
                        <a:pt x="196" y="645"/>
                        <a:pt x="196" y="645"/>
                      </a:cubicBezTo>
                      <a:cubicBezTo>
                        <a:pt x="194" y="645"/>
                        <a:pt x="189" y="644"/>
                        <a:pt x="189" y="638"/>
                      </a:cubicBezTo>
                      <a:cubicBezTo>
                        <a:pt x="189" y="635"/>
                        <a:pt x="221" y="623"/>
                        <a:pt x="233" y="619"/>
                      </a:cubicBezTo>
                      <a:cubicBezTo>
                        <a:pt x="233" y="619"/>
                        <a:pt x="227" y="625"/>
                        <a:pt x="225" y="626"/>
                      </a:cubicBezTo>
                      <a:cubicBezTo>
                        <a:pt x="226" y="629"/>
                        <a:pt x="237" y="641"/>
                        <a:pt x="211" y="647"/>
                      </a:cubicBezTo>
                      <a:cubicBezTo>
                        <a:pt x="223" y="673"/>
                        <a:pt x="273" y="669"/>
                        <a:pt x="273" y="704"/>
                      </a:cubicBezTo>
                      <a:cubicBezTo>
                        <a:pt x="275" y="703"/>
                        <a:pt x="275" y="703"/>
                        <a:pt x="275" y="703"/>
                      </a:cubicBezTo>
                      <a:cubicBezTo>
                        <a:pt x="278" y="702"/>
                        <a:pt x="280" y="701"/>
                        <a:pt x="284" y="701"/>
                      </a:cubicBezTo>
                      <a:cubicBezTo>
                        <a:pt x="298" y="701"/>
                        <a:pt x="297" y="710"/>
                        <a:pt x="302" y="719"/>
                      </a:cubicBezTo>
                      <a:cubicBezTo>
                        <a:pt x="303" y="721"/>
                        <a:pt x="312" y="726"/>
                        <a:pt x="312" y="726"/>
                      </a:cubicBezTo>
                      <a:cubicBezTo>
                        <a:pt x="320" y="729"/>
                        <a:pt x="322" y="742"/>
                        <a:pt x="335" y="742"/>
                      </a:cubicBezTo>
                      <a:cubicBezTo>
                        <a:pt x="344" y="742"/>
                        <a:pt x="344" y="734"/>
                        <a:pt x="350" y="732"/>
                      </a:cubicBezTo>
                      <a:cubicBezTo>
                        <a:pt x="354" y="731"/>
                        <a:pt x="353" y="731"/>
                        <a:pt x="357" y="731"/>
                      </a:cubicBezTo>
                      <a:cubicBezTo>
                        <a:pt x="358" y="733"/>
                        <a:pt x="358" y="737"/>
                        <a:pt x="360" y="739"/>
                      </a:cubicBezTo>
                      <a:cubicBezTo>
                        <a:pt x="359" y="739"/>
                        <a:pt x="360" y="740"/>
                        <a:pt x="360" y="741"/>
                      </a:cubicBezTo>
                      <a:cubicBezTo>
                        <a:pt x="366" y="742"/>
                        <a:pt x="366" y="742"/>
                        <a:pt x="366" y="742"/>
                      </a:cubicBezTo>
                      <a:cubicBezTo>
                        <a:pt x="371" y="735"/>
                        <a:pt x="371" y="724"/>
                        <a:pt x="378" y="721"/>
                      </a:cubicBezTo>
                      <a:cubicBezTo>
                        <a:pt x="366" y="714"/>
                        <a:pt x="348" y="688"/>
                        <a:pt x="348" y="673"/>
                      </a:cubicBezTo>
                      <a:cubicBezTo>
                        <a:pt x="348" y="668"/>
                        <a:pt x="338" y="662"/>
                        <a:pt x="338" y="655"/>
                      </a:cubicBezTo>
                      <a:cubicBezTo>
                        <a:pt x="338" y="653"/>
                        <a:pt x="347" y="637"/>
                        <a:pt x="349" y="634"/>
                      </a:cubicBezTo>
                      <a:cubicBezTo>
                        <a:pt x="351" y="635"/>
                        <a:pt x="365" y="628"/>
                        <a:pt x="366" y="627"/>
                      </a:cubicBezTo>
                      <a:cubicBezTo>
                        <a:pt x="377" y="623"/>
                        <a:pt x="384" y="620"/>
                        <a:pt x="399" y="620"/>
                      </a:cubicBezTo>
                      <a:cubicBezTo>
                        <a:pt x="423" y="620"/>
                        <a:pt x="427" y="631"/>
                        <a:pt x="436" y="645"/>
                      </a:cubicBezTo>
                      <a:cubicBezTo>
                        <a:pt x="429" y="650"/>
                        <a:pt x="420" y="645"/>
                        <a:pt x="412" y="645"/>
                      </a:cubicBezTo>
                      <a:cubicBezTo>
                        <a:pt x="400" y="645"/>
                        <a:pt x="383" y="656"/>
                        <a:pt x="381" y="656"/>
                      </a:cubicBezTo>
                      <a:cubicBezTo>
                        <a:pt x="382" y="665"/>
                        <a:pt x="389" y="664"/>
                        <a:pt x="391" y="669"/>
                      </a:cubicBezTo>
                      <a:cubicBezTo>
                        <a:pt x="400" y="684"/>
                        <a:pt x="412" y="690"/>
                        <a:pt x="412" y="707"/>
                      </a:cubicBezTo>
                      <a:cubicBezTo>
                        <a:pt x="415" y="705"/>
                        <a:pt x="424" y="701"/>
                        <a:pt x="427" y="700"/>
                      </a:cubicBezTo>
                      <a:cubicBezTo>
                        <a:pt x="427" y="707"/>
                        <a:pt x="434" y="710"/>
                        <a:pt x="434" y="717"/>
                      </a:cubicBezTo>
                      <a:cubicBezTo>
                        <a:pt x="421" y="717"/>
                        <a:pt x="421" y="717"/>
                        <a:pt x="421" y="717"/>
                      </a:cubicBezTo>
                      <a:cubicBezTo>
                        <a:pt x="417" y="717"/>
                        <a:pt x="413" y="721"/>
                        <a:pt x="412" y="728"/>
                      </a:cubicBezTo>
                      <a:cubicBezTo>
                        <a:pt x="421" y="729"/>
                        <a:pt x="428" y="738"/>
                        <a:pt x="428" y="746"/>
                      </a:cubicBezTo>
                      <a:cubicBezTo>
                        <a:pt x="428" y="751"/>
                        <a:pt x="424" y="753"/>
                        <a:pt x="424" y="757"/>
                      </a:cubicBezTo>
                      <a:cubicBezTo>
                        <a:pt x="424" y="761"/>
                        <a:pt x="428" y="765"/>
                        <a:pt x="429" y="766"/>
                      </a:cubicBezTo>
                      <a:cubicBezTo>
                        <a:pt x="429" y="762"/>
                        <a:pt x="434" y="762"/>
                        <a:pt x="438" y="761"/>
                      </a:cubicBezTo>
                      <a:cubicBezTo>
                        <a:pt x="443" y="759"/>
                        <a:pt x="442" y="757"/>
                        <a:pt x="447" y="755"/>
                      </a:cubicBezTo>
                      <a:cubicBezTo>
                        <a:pt x="455" y="752"/>
                        <a:pt x="460" y="754"/>
                        <a:pt x="466" y="749"/>
                      </a:cubicBezTo>
                      <a:cubicBezTo>
                        <a:pt x="476" y="755"/>
                        <a:pt x="482" y="755"/>
                        <a:pt x="491" y="758"/>
                      </a:cubicBezTo>
                      <a:cubicBezTo>
                        <a:pt x="502" y="762"/>
                        <a:pt x="505" y="772"/>
                        <a:pt x="518" y="772"/>
                      </a:cubicBezTo>
                      <a:cubicBezTo>
                        <a:pt x="518" y="774"/>
                        <a:pt x="521" y="775"/>
                        <a:pt x="522" y="777"/>
                      </a:cubicBezTo>
                      <a:cubicBezTo>
                        <a:pt x="523" y="781"/>
                        <a:pt x="522" y="787"/>
                        <a:pt x="524" y="793"/>
                      </a:cubicBezTo>
                      <a:cubicBezTo>
                        <a:pt x="529" y="787"/>
                        <a:pt x="533" y="795"/>
                        <a:pt x="537" y="795"/>
                      </a:cubicBezTo>
                      <a:cubicBezTo>
                        <a:pt x="542" y="795"/>
                        <a:pt x="544" y="791"/>
                        <a:pt x="547" y="788"/>
                      </a:cubicBezTo>
                      <a:cubicBezTo>
                        <a:pt x="551" y="784"/>
                        <a:pt x="556" y="784"/>
                        <a:pt x="559" y="781"/>
                      </a:cubicBezTo>
                      <a:cubicBezTo>
                        <a:pt x="567" y="773"/>
                        <a:pt x="568" y="762"/>
                        <a:pt x="579" y="762"/>
                      </a:cubicBezTo>
                      <a:cubicBezTo>
                        <a:pt x="583" y="762"/>
                        <a:pt x="582" y="764"/>
                        <a:pt x="586" y="764"/>
                      </a:cubicBezTo>
                      <a:cubicBezTo>
                        <a:pt x="587" y="769"/>
                        <a:pt x="597" y="765"/>
                        <a:pt x="600" y="765"/>
                      </a:cubicBezTo>
                      <a:cubicBezTo>
                        <a:pt x="604" y="765"/>
                        <a:pt x="605" y="770"/>
                        <a:pt x="608" y="770"/>
                      </a:cubicBezTo>
                      <a:cubicBezTo>
                        <a:pt x="617" y="770"/>
                        <a:pt x="624" y="765"/>
                        <a:pt x="627" y="759"/>
                      </a:cubicBezTo>
                      <a:cubicBezTo>
                        <a:pt x="628" y="760"/>
                        <a:pt x="629" y="759"/>
                        <a:pt x="630" y="759"/>
                      </a:cubicBezTo>
                      <a:cubicBezTo>
                        <a:pt x="634" y="759"/>
                        <a:pt x="636" y="749"/>
                        <a:pt x="645" y="749"/>
                      </a:cubicBezTo>
                      <a:cubicBezTo>
                        <a:pt x="654" y="749"/>
                        <a:pt x="644" y="772"/>
                        <a:pt x="654" y="772"/>
                      </a:cubicBezTo>
                      <a:cubicBezTo>
                        <a:pt x="664" y="772"/>
                        <a:pt x="668" y="764"/>
                        <a:pt x="677" y="764"/>
                      </a:cubicBezTo>
                      <a:cubicBezTo>
                        <a:pt x="682" y="764"/>
                        <a:pt x="686" y="764"/>
                        <a:pt x="692" y="765"/>
                      </a:cubicBezTo>
                      <a:cubicBezTo>
                        <a:pt x="692" y="763"/>
                        <a:pt x="692" y="763"/>
                        <a:pt x="692" y="763"/>
                      </a:cubicBezTo>
                      <a:cubicBezTo>
                        <a:pt x="690" y="753"/>
                        <a:pt x="688" y="750"/>
                        <a:pt x="677" y="748"/>
                      </a:cubicBezTo>
                      <a:cubicBezTo>
                        <a:pt x="678" y="739"/>
                        <a:pt x="687" y="719"/>
                        <a:pt x="694" y="719"/>
                      </a:cubicBezTo>
                      <a:cubicBezTo>
                        <a:pt x="735" y="719"/>
                        <a:pt x="763" y="698"/>
                        <a:pt x="763" y="649"/>
                      </a:cubicBezTo>
                      <a:cubicBezTo>
                        <a:pt x="785" y="645"/>
                        <a:pt x="787" y="618"/>
                        <a:pt x="800" y="620"/>
                      </a:cubicBezTo>
                      <a:cubicBezTo>
                        <a:pt x="836" y="624"/>
                        <a:pt x="822" y="600"/>
                        <a:pt x="829" y="593"/>
                      </a:cubicBezTo>
                      <a:cubicBezTo>
                        <a:pt x="847" y="578"/>
                        <a:pt x="873" y="578"/>
                        <a:pt x="895" y="565"/>
                      </a:cubicBezTo>
                      <a:cubicBezTo>
                        <a:pt x="898" y="563"/>
                        <a:pt x="906" y="554"/>
                        <a:pt x="913" y="554"/>
                      </a:cubicBezTo>
                      <a:cubicBezTo>
                        <a:pt x="924" y="554"/>
                        <a:pt x="943" y="567"/>
                        <a:pt x="961" y="567"/>
                      </a:cubicBezTo>
                      <a:cubicBezTo>
                        <a:pt x="986" y="567"/>
                        <a:pt x="981" y="534"/>
                        <a:pt x="994" y="534"/>
                      </a:cubicBezTo>
                      <a:cubicBezTo>
                        <a:pt x="1002" y="534"/>
                        <a:pt x="1029" y="538"/>
                        <a:pt x="1032" y="545"/>
                      </a:cubicBezTo>
                      <a:cubicBezTo>
                        <a:pt x="1042" y="573"/>
                        <a:pt x="1060" y="558"/>
                        <a:pt x="1072" y="558"/>
                      </a:cubicBezTo>
                      <a:cubicBezTo>
                        <a:pt x="1099" y="558"/>
                        <a:pt x="1107" y="580"/>
                        <a:pt x="1135" y="580"/>
                      </a:cubicBezTo>
                      <a:cubicBezTo>
                        <a:pt x="1160" y="580"/>
                        <a:pt x="1192" y="557"/>
                        <a:pt x="1224" y="569"/>
                      </a:cubicBezTo>
                      <a:cubicBezTo>
                        <a:pt x="1266" y="586"/>
                        <a:pt x="1245" y="512"/>
                        <a:pt x="1301" y="512"/>
                      </a:cubicBezTo>
                      <a:cubicBezTo>
                        <a:pt x="1340" y="512"/>
                        <a:pt x="1339" y="543"/>
                        <a:pt x="1354" y="567"/>
                      </a:cubicBezTo>
                      <a:cubicBezTo>
                        <a:pt x="1360" y="576"/>
                        <a:pt x="1379" y="577"/>
                        <a:pt x="1387" y="585"/>
                      </a:cubicBezTo>
                      <a:cubicBezTo>
                        <a:pt x="1393" y="590"/>
                        <a:pt x="1398" y="607"/>
                        <a:pt x="1411" y="607"/>
                      </a:cubicBezTo>
                      <a:cubicBezTo>
                        <a:pt x="1426" y="607"/>
                        <a:pt x="1428" y="593"/>
                        <a:pt x="1446" y="593"/>
                      </a:cubicBezTo>
                      <a:cubicBezTo>
                        <a:pt x="1446" y="604"/>
                        <a:pt x="1446" y="604"/>
                        <a:pt x="1446" y="604"/>
                      </a:cubicBezTo>
                      <a:cubicBezTo>
                        <a:pt x="1437" y="614"/>
                        <a:pt x="1433" y="638"/>
                        <a:pt x="1422" y="644"/>
                      </a:cubicBezTo>
                      <a:cubicBezTo>
                        <a:pt x="1412" y="650"/>
                        <a:pt x="1394" y="651"/>
                        <a:pt x="1400" y="655"/>
                      </a:cubicBezTo>
                      <a:cubicBezTo>
                        <a:pt x="1415" y="665"/>
                        <a:pt x="1398" y="684"/>
                        <a:pt x="1398" y="68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6" name="Freeform 147">
                  <a:extLst>
                    <a:ext uri="{FF2B5EF4-FFF2-40B4-BE49-F238E27FC236}">
                      <a16:creationId xmlns:a16="http://schemas.microsoft.com/office/drawing/2014/main" id="{09227A6D-9BA1-4BE7-9BBA-E9075CF1F532}"/>
                    </a:ext>
                  </a:extLst>
                </p:cNvPr>
                <p:cNvSpPr>
                  <a:spLocks/>
                </p:cNvSpPr>
                <p:nvPr/>
              </p:nvSpPr>
              <p:spPr bwMode="auto">
                <a:xfrm>
                  <a:off x="5614988" y="1879600"/>
                  <a:ext cx="1023938" cy="646113"/>
                </a:xfrm>
                <a:custGeom>
                  <a:avLst/>
                  <a:gdLst/>
                  <a:ahLst/>
                  <a:cxnLst>
                    <a:cxn ang="0">
                      <a:pos x="585" y="307"/>
                    </a:cxn>
                    <a:cxn ang="0">
                      <a:pos x="573" y="287"/>
                    </a:cxn>
                    <a:cxn ang="0">
                      <a:pos x="614" y="256"/>
                    </a:cxn>
                    <a:cxn ang="0">
                      <a:pos x="588" y="246"/>
                    </a:cxn>
                    <a:cxn ang="0">
                      <a:pos x="570" y="255"/>
                    </a:cxn>
                    <a:cxn ang="0">
                      <a:pos x="552" y="236"/>
                    </a:cxn>
                    <a:cxn ang="0">
                      <a:pos x="590" y="209"/>
                    </a:cxn>
                    <a:cxn ang="0">
                      <a:pos x="606" y="212"/>
                    </a:cxn>
                    <a:cxn ang="0">
                      <a:pos x="634" y="216"/>
                    </a:cxn>
                    <a:cxn ang="0">
                      <a:pos x="648" y="231"/>
                    </a:cxn>
                    <a:cxn ang="0">
                      <a:pos x="648" y="248"/>
                    </a:cxn>
                    <a:cxn ang="0">
                      <a:pos x="666" y="254"/>
                    </a:cxn>
                    <a:cxn ang="0">
                      <a:pos x="659" y="264"/>
                    </a:cxn>
                    <a:cxn ang="0">
                      <a:pos x="665" y="275"/>
                    </a:cxn>
                    <a:cxn ang="0">
                      <a:pos x="664" y="290"/>
                    </a:cxn>
                    <a:cxn ang="0">
                      <a:pos x="668" y="295"/>
                    </a:cxn>
                    <a:cxn ang="0">
                      <a:pos x="690" y="286"/>
                    </a:cxn>
                    <a:cxn ang="0">
                      <a:pos x="683" y="232"/>
                    </a:cxn>
                    <a:cxn ang="0">
                      <a:pos x="688" y="210"/>
                    </a:cxn>
                    <a:cxn ang="0">
                      <a:pos x="721" y="172"/>
                    </a:cxn>
                    <a:cxn ang="0">
                      <a:pos x="745" y="132"/>
                    </a:cxn>
                    <a:cxn ang="0">
                      <a:pos x="769" y="81"/>
                    </a:cxn>
                    <a:cxn ang="0">
                      <a:pos x="710" y="73"/>
                    </a:cxn>
                    <a:cxn ang="0">
                      <a:pos x="624" y="0"/>
                    </a:cxn>
                    <a:cxn ang="0">
                      <a:pos x="458" y="68"/>
                    </a:cxn>
                    <a:cxn ang="0">
                      <a:pos x="355" y="33"/>
                    </a:cxn>
                    <a:cxn ang="0">
                      <a:pos x="284" y="55"/>
                    </a:cxn>
                    <a:cxn ang="0">
                      <a:pos x="218" y="53"/>
                    </a:cxn>
                    <a:cxn ang="0">
                      <a:pos x="123" y="108"/>
                    </a:cxn>
                    <a:cxn ang="0">
                      <a:pos x="17" y="207"/>
                    </a:cxn>
                    <a:cxn ang="0">
                      <a:pos x="15" y="251"/>
                    </a:cxn>
                    <a:cxn ang="0">
                      <a:pos x="25" y="261"/>
                    </a:cxn>
                    <a:cxn ang="0">
                      <a:pos x="50" y="280"/>
                    </a:cxn>
                    <a:cxn ang="0">
                      <a:pos x="83" y="284"/>
                    </a:cxn>
                    <a:cxn ang="0">
                      <a:pos x="73" y="317"/>
                    </a:cxn>
                    <a:cxn ang="0">
                      <a:pos x="63" y="326"/>
                    </a:cxn>
                    <a:cxn ang="0">
                      <a:pos x="73" y="343"/>
                    </a:cxn>
                    <a:cxn ang="0">
                      <a:pos x="110" y="357"/>
                    </a:cxn>
                    <a:cxn ang="0">
                      <a:pos x="132" y="373"/>
                    </a:cxn>
                    <a:cxn ang="0">
                      <a:pos x="160" y="384"/>
                    </a:cxn>
                    <a:cxn ang="0">
                      <a:pos x="186" y="382"/>
                    </a:cxn>
                    <a:cxn ang="0">
                      <a:pos x="210" y="381"/>
                    </a:cxn>
                    <a:cxn ang="0">
                      <a:pos x="255" y="372"/>
                    </a:cxn>
                    <a:cxn ang="0">
                      <a:pos x="275" y="366"/>
                    </a:cxn>
                    <a:cxn ang="0">
                      <a:pos x="282" y="362"/>
                    </a:cxn>
                    <a:cxn ang="0">
                      <a:pos x="316" y="400"/>
                    </a:cxn>
                    <a:cxn ang="0">
                      <a:pos x="306" y="439"/>
                    </a:cxn>
                    <a:cxn ang="0">
                      <a:pos x="324" y="450"/>
                    </a:cxn>
                    <a:cxn ang="0">
                      <a:pos x="346" y="467"/>
                    </a:cxn>
                    <a:cxn ang="0">
                      <a:pos x="351" y="472"/>
                    </a:cxn>
                    <a:cxn ang="0">
                      <a:pos x="353" y="457"/>
                    </a:cxn>
                    <a:cxn ang="0">
                      <a:pos x="379" y="454"/>
                    </a:cxn>
                    <a:cxn ang="0">
                      <a:pos x="416" y="453"/>
                    </a:cxn>
                    <a:cxn ang="0">
                      <a:pos x="431" y="470"/>
                    </a:cxn>
                    <a:cxn ang="0">
                      <a:pos x="454" y="486"/>
                    </a:cxn>
                    <a:cxn ang="0">
                      <a:pos x="476" y="470"/>
                    </a:cxn>
                    <a:cxn ang="0">
                      <a:pos x="503" y="455"/>
                    </a:cxn>
                    <a:cxn ang="0">
                      <a:pos x="552" y="439"/>
                    </a:cxn>
                    <a:cxn ang="0">
                      <a:pos x="576" y="406"/>
                    </a:cxn>
                    <a:cxn ang="0">
                      <a:pos x="604" y="355"/>
                    </a:cxn>
                    <a:cxn ang="0">
                      <a:pos x="586" y="307"/>
                    </a:cxn>
                  </a:cxnLst>
                  <a:rect l="0" t="0" r="r" b="b"/>
                  <a:pathLst>
                    <a:path w="769" h="486">
                      <a:moveTo>
                        <a:pt x="586" y="307"/>
                      </a:moveTo>
                      <a:cubicBezTo>
                        <a:pt x="585" y="307"/>
                        <a:pt x="585" y="307"/>
                        <a:pt x="585" y="307"/>
                      </a:cubicBezTo>
                      <a:cubicBezTo>
                        <a:pt x="585" y="307"/>
                        <a:pt x="585" y="300"/>
                        <a:pt x="585" y="298"/>
                      </a:cubicBezTo>
                      <a:cubicBezTo>
                        <a:pt x="582" y="298"/>
                        <a:pt x="573" y="294"/>
                        <a:pt x="573" y="287"/>
                      </a:cubicBezTo>
                      <a:cubicBezTo>
                        <a:pt x="573" y="282"/>
                        <a:pt x="581" y="282"/>
                        <a:pt x="582" y="276"/>
                      </a:cubicBezTo>
                      <a:cubicBezTo>
                        <a:pt x="586" y="264"/>
                        <a:pt x="605" y="264"/>
                        <a:pt x="614" y="256"/>
                      </a:cubicBezTo>
                      <a:cubicBezTo>
                        <a:pt x="611" y="251"/>
                        <a:pt x="604" y="256"/>
                        <a:pt x="598" y="252"/>
                      </a:cubicBezTo>
                      <a:cubicBezTo>
                        <a:pt x="595" y="250"/>
                        <a:pt x="593" y="246"/>
                        <a:pt x="588" y="246"/>
                      </a:cubicBezTo>
                      <a:cubicBezTo>
                        <a:pt x="585" y="246"/>
                        <a:pt x="585" y="256"/>
                        <a:pt x="582" y="256"/>
                      </a:cubicBezTo>
                      <a:cubicBezTo>
                        <a:pt x="578" y="256"/>
                        <a:pt x="574" y="257"/>
                        <a:pt x="570" y="255"/>
                      </a:cubicBezTo>
                      <a:cubicBezTo>
                        <a:pt x="565" y="252"/>
                        <a:pt x="567" y="247"/>
                        <a:pt x="562" y="243"/>
                      </a:cubicBezTo>
                      <a:cubicBezTo>
                        <a:pt x="560" y="242"/>
                        <a:pt x="552" y="240"/>
                        <a:pt x="552" y="236"/>
                      </a:cubicBezTo>
                      <a:cubicBezTo>
                        <a:pt x="552" y="227"/>
                        <a:pt x="565" y="230"/>
                        <a:pt x="571" y="225"/>
                      </a:cubicBezTo>
                      <a:cubicBezTo>
                        <a:pt x="577" y="221"/>
                        <a:pt x="587" y="215"/>
                        <a:pt x="590" y="209"/>
                      </a:cubicBezTo>
                      <a:cubicBezTo>
                        <a:pt x="591" y="208"/>
                        <a:pt x="593" y="203"/>
                        <a:pt x="597" y="203"/>
                      </a:cubicBezTo>
                      <a:cubicBezTo>
                        <a:pt x="601" y="203"/>
                        <a:pt x="606" y="209"/>
                        <a:pt x="606" y="212"/>
                      </a:cubicBezTo>
                      <a:cubicBezTo>
                        <a:pt x="606" y="219"/>
                        <a:pt x="597" y="222"/>
                        <a:pt x="597" y="230"/>
                      </a:cubicBezTo>
                      <a:cubicBezTo>
                        <a:pt x="610" y="230"/>
                        <a:pt x="620" y="216"/>
                        <a:pt x="634" y="216"/>
                      </a:cubicBezTo>
                      <a:cubicBezTo>
                        <a:pt x="639" y="216"/>
                        <a:pt x="641" y="221"/>
                        <a:pt x="648" y="221"/>
                      </a:cubicBezTo>
                      <a:cubicBezTo>
                        <a:pt x="646" y="226"/>
                        <a:pt x="648" y="226"/>
                        <a:pt x="648" y="231"/>
                      </a:cubicBezTo>
                      <a:cubicBezTo>
                        <a:pt x="648" y="235"/>
                        <a:pt x="643" y="235"/>
                        <a:pt x="643" y="240"/>
                      </a:cubicBezTo>
                      <a:cubicBezTo>
                        <a:pt x="643" y="242"/>
                        <a:pt x="645" y="248"/>
                        <a:pt x="648" y="248"/>
                      </a:cubicBezTo>
                      <a:cubicBezTo>
                        <a:pt x="649" y="248"/>
                        <a:pt x="651" y="245"/>
                        <a:pt x="654" y="245"/>
                      </a:cubicBezTo>
                      <a:cubicBezTo>
                        <a:pt x="659" y="245"/>
                        <a:pt x="666" y="249"/>
                        <a:pt x="666" y="254"/>
                      </a:cubicBezTo>
                      <a:cubicBezTo>
                        <a:pt x="666" y="257"/>
                        <a:pt x="662" y="260"/>
                        <a:pt x="659" y="260"/>
                      </a:cubicBezTo>
                      <a:cubicBezTo>
                        <a:pt x="659" y="264"/>
                        <a:pt x="659" y="264"/>
                        <a:pt x="659" y="264"/>
                      </a:cubicBezTo>
                      <a:cubicBezTo>
                        <a:pt x="660" y="265"/>
                        <a:pt x="660" y="267"/>
                        <a:pt x="663" y="268"/>
                      </a:cubicBezTo>
                      <a:cubicBezTo>
                        <a:pt x="663" y="270"/>
                        <a:pt x="665" y="272"/>
                        <a:pt x="665" y="275"/>
                      </a:cubicBezTo>
                      <a:cubicBezTo>
                        <a:pt x="665" y="276"/>
                        <a:pt x="661" y="282"/>
                        <a:pt x="661" y="285"/>
                      </a:cubicBezTo>
                      <a:cubicBezTo>
                        <a:pt x="661" y="287"/>
                        <a:pt x="661" y="289"/>
                        <a:pt x="664" y="290"/>
                      </a:cubicBezTo>
                      <a:cubicBezTo>
                        <a:pt x="663" y="292"/>
                        <a:pt x="661" y="293"/>
                        <a:pt x="661" y="295"/>
                      </a:cubicBezTo>
                      <a:cubicBezTo>
                        <a:pt x="668" y="295"/>
                        <a:pt x="668" y="295"/>
                        <a:pt x="668" y="295"/>
                      </a:cubicBezTo>
                      <a:cubicBezTo>
                        <a:pt x="670" y="293"/>
                        <a:pt x="671" y="293"/>
                        <a:pt x="676" y="291"/>
                      </a:cubicBezTo>
                      <a:cubicBezTo>
                        <a:pt x="676" y="287"/>
                        <a:pt x="687" y="287"/>
                        <a:pt x="690" y="286"/>
                      </a:cubicBezTo>
                      <a:cubicBezTo>
                        <a:pt x="696" y="284"/>
                        <a:pt x="699" y="279"/>
                        <a:pt x="699" y="269"/>
                      </a:cubicBezTo>
                      <a:cubicBezTo>
                        <a:pt x="699" y="252"/>
                        <a:pt x="692" y="242"/>
                        <a:pt x="683" y="232"/>
                      </a:cubicBezTo>
                      <a:cubicBezTo>
                        <a:pt x="679" y="228"/>
                        <a:pt x="674" y="224"/>
                        <a:pt x="675" y="217"/>
                      </a:cubicBezTo>
                      <a:cubicBezTo>
                        <a:pt x="680" y="217"/>
                        <a:pt x="685" y="214"/>
                        <a:pt x="688" y="210"/>
                      </a:cubicBezTo>
                      <a:cubicBezTo>
                        <a:pt x="691" y="207"/>
                        <a:pt x="699" y="203"/>
                        <a:pt x="701" y="199"/>
                      </a:cubicBezTo>
                      <a:cubicBezTo>
                        <a:pt x="707" y="187"/>
                        <a:pt x="710" y="180"/>
                        <a:pt x="721" y="172"/>
                      </a:cubicBezTo>
                      <a:cubicBezTo>
                        <a:pt x="721" y="172"/>
                        <a:pt x="738" y="153"/>
                        <a:pt x="723" y="143"/>
                      </a:cubicBezTo>
                      <a:cubicBezTo>
                        <a:pt x="717" y="139"/>
                        <a:pt x="735" y="138"/>
                        <a:pt x="745" y="132"/>
                      </a:cubicBezTo>
                      <a:cubicBezTo>
                        <a:pt x="756" y="126"/>
                        <a:pt x="760" y="102"/>
                        <a:pt x="769" y="92"/>
                      </a:cubicBezTo>
                      <a:cubicBezTo>
                        <a:pt x="769" y="81"/>
                        <a:pt x="769" y="81"/>
                        <a:pt x="769" y="81"/>
                      </a:cubicBezTo>
                      <a:cubicBezTo>
                        <a:pt x="751" y="81"/>
                        <a:pt x="749" y="95"/>
                        <a:pt x="734" y="95"/>
                      </a:cubicBezTo>
                      <a:cubicBezTo>
                        <a:pt x="721" y="95"/>
                        <a:pt x="716" y="78"/>
                        <a:pt x="710" y="73"/>
                      </a:cubicBezTo>
                      <a:cubicBezTo>
                        <a:pt x="702" y="65"/>
                        <a:pt x="683" y="64"/>
                        <a:pt x="677" y="55"/>
                      </a:cubicBezTo>
                      <a:cubicBezTo>
                        <a:pt x="662" y="31"/>
                        <a:pt x="663" y="0"/>
                        <a:pt x="624" y="0"/>
                      </a:cubicBezTo>
                      <a:cubicBezTo>
                        <a:pt x="568" y="0"/>
                        <a:pt x="589" y="74"/>
                        <a:pt x="547" y="57"/>
                      </a:cubicBezTo>
                      <a:cubicBezTo>
                        <a:pt x="515" y="45"/>
                        <a:pt x="483" y="68"/>
                        <a:pt x="458" y="68"/>
                      </a:cubicBezTo>
                      <a:cubicBezTo>
                        <a:pt x="430" y="68"/>
                        <a:pt x="422" y="46"/>
                        <a:pt x="395" y="46"/>
                      </a:cubicBezTo>
                      <a:cubicBezTo>
                        <a:pt x="383" y="46"/>
                        <a:pt x="365" y="61"/>
                        <a:pt x="355" y="33"/>
                      </a:cubicBezTo>
                      <a:cubicBezTo>
                        <a:pt x="352" y="26"/>
                        <a:pt x="325" y="22"/>
                        <a:pt x="317" y="22"/>
                      </a:cubicBezTo>
                      <a:cubicBezTo>
                        <a:pt x="304" y="22"/>
                        <a:pt x="309" y="55"/>
                        <a:pt x="284" y="55"/>
                      </a:cubicBezTo>
                      <a:cubicBezTo>
                        <a:pt x="266" y="55"/>
                        <a:pt x="247" y="42"/>
                        <a:pt x="236" y="42"/>
                      </a:cubicBezTo>
                      <a:cubicBezTo>
                        <a:pt x="229" y="42"/>
                        <a:pt x="221" y="51"/>
                        <a:pt x="218" y="53"/>
                      </a:cubicBezTo>
                      <a:cubicBezTo>
                        <a:pt x="196" y="66"/>
                        <a:pt x="170" y="66"/>
                        <a:pt x="152" y="81"/>
                      </a:cubicBezTo>
                      <a:cubicBezTo>
                        <a:pt x="145" y="88"/>
                        <a:pt x="159" y="112"/>
                        <a:pt x="123" y="108"/>
                      </a:cubicBezTo>
                      <a:cubicBezTo>
                        <a:pt x="110" y="106"/>
                        <a:pt x="108" y="133"/>
                        <a:pt x="86" y="137"/>
                      </a:cubicBezTo>
                      <a:cubicBezTo>
                        <a:pt x="86" y="186"/>
                        <a:pt x="58" y="207"/>
                        <a:pt x="17" y="207"/>
                      </a:cubicBezTo>
                      <a:cubicBezTo>
                        <a:pt x="10" y="207"/>
                        <a:pt x="1" y="227"/>
                        <a:pt x="0" y="236"/>
                      </a:cubicBezTo>
                      <a:cubicBezTo>
                        <a:pt x="11" y="238"/>
                        <a:pt x="13" y="241"/>
                        <a:pt x="15" y="251"/>
                      </a:cubicBezTo>
                      <a:cubicBezTo>
                        <a:pt x="15" y="253"/>
                        <a:pt x="15" y="253"/>
                        <a:pt x="15" y="253"/>
                      </a:cubicBezTo>
                      <a:cubicBezTo>
                        <a:pt x="15" y="261"/>
                        <a:pt x="19" y="259"/>
                        <a:pt x="25" y="261"/>
                      </a:cubicBezTo>
                      <a:cubicBezTo>
                        <a:pt x="30" y="262"/>
                        <a:pt x="28" y="268"/>
                        <a:pt x="31" y="271"/>
                      </a:cubicBezTo>
                      <a:cubicBezTo>
                        <a:pt x="37" y="277"/>
                        <a:pt x="42" y="277"/>
                        <a:pt x="50" y="280"/>
                      </a:cubicBezTo>
                      <a:cubicBezTo>
                        <a:pt x="58" y="279"/>
                        <a:pt x="61" y="272"/>
                        <a:pt x="69" y="272"/>
                      </a:cubicBezTo>
                      <a:cubicBezTo>
                        <a:pt x="73" y="272"/>
                        <a:pt x="83" y="280"/>
                        <a:pt x="83" y="284"/>
                      </a:cubicBezTo>
                      <a:cubicBezTo>
                        <a:pt x="83" y="296"/>
                        <a:pt x="66" y="294"/>
                        <a:pt x="66" y="306"/>
                      </a:cubicBezTo>
                      <a:cubicBezTo>
                        <a:pt x="66" y="311"/>
                        <a:pt x="73" y="312"/>
                        <a:pt x="73" y="317"/>
                      </a:cubicBezTo>
                      <a:cubicBezTo>
                        <a:pt x="73" y="323"/>
                        <a:pt x="68" y="322"/>
                        <a:pt x="63" y="322"/>
                      </a:cubicBezTo>
                      <a:cubicBezTo>
                        <a:pt x="63" y="326"/>
                        <a:pt x="63" y="326"/>
                        <a:pt x="63" y="326"/>
                      </a:cubicBezTo>
                      <a:cubicBezTo>
                        <a:pt x="64" y="331"/>
                        <a:pt x="64" y="335"/>
                        <a:pt x="65" y="340"/>
                      </a:cubicBezTo>
                      <a:cubicBezTo>
                        <a:pt x="66" y="343"/>
                        <a:pt x="71" y="342"/>
                        <a:pt x="73" y="343"/>
                      </a:cubicBezTo>
                      <a:cubicBezTo>
                        <a:pt x="80" y="345"/>
                        <a:pt x="83" y="351"/>
                        <a:pt x="91" y="353"/>
                      </a:cubicBezTo>
                      <a:cubicBezTo>
                        <a:pt x="100" y="355"/>
                        <a:pt x="105" y="352"/>
                        <a:pt x="110" y="357"/>
                      </a:cubicBezTo>
                      <a:cubicBezTo>
                        <a:pt x="116" y="363"/>
                        <a:pt x="120" y="361"/>
                        <a:pt x="127" y="364"/>
                      </a:cubicBezTo>
                      <a:cubicBezTo>
                        <a:pt x="130" y="366"/>
                        <a:pt x="130" y="369"/>
                        <a:pt x="132" y="373"/>
                      </a:cubicBezTo>
                      <a:cubicBezTo>
                        <a:pt x="133" y="376"/>
                        <a:pt x="137" y="372"/>
                        <a:pt x="139" y="373"/>
                      </a:cubicBezTo>
                      <a:cubicBezTo>
                        <a:pt x="146" y="378"/>
                        <a:pt x="150" y="384"/>
                        <a:pt x="160" y="384"/>
                      </a:cubicBezTo>
                      <a:cubicBezTo>
                        <a:pt x="166" y="384"/>
                        <a:pt x="172" y="384"/>
                        <a:pt x="178" y="384"/>
                      </a:cubicBezTo>
                      <a:cubicBezTo>
                        <a:pt x="182" y="384"/>
                        <a:pt x="184" y="382"/>
                        <a:pt x="186" y="382"/>
                      </a:cubicBezTo>
                      <a:cubicBezTo>
                        <a:pt x="189" y="382"/>
                        <a:pt x="190" y="389"/>
                        <a:pt x="191" y="392"/>
                      </a:cubicBezTo>
                      <a:cubicBezTo>
                        <a:pt x="197" y="389"/>
                        <a:pt x="199" y="381"/>
                        <a:pt x="210" y="381"/>
                      </a:cubicBezTo>
                      <a:cubicBezTo>
                        <a:pt x="219" y="381"/>
                        <a:pt x="224" y="386"/>
                        <a:pt x="231" y="386"/>
                      </a:cubicBezTo>
                      <a:cubicBezTo>
                        <a:pt x="238" y="386"/>
                        <a:pt x="252" y="374"/>
                        <a:pt x="255" y="372"/>
                      </a:cubicBezTo>
                      <a:cubicBezTo>
                        <a:pt x="258" y="370"/>
                        <a:pt x="259" y="369"/>
                        <a:pt x="260" y="367"/>
                      </a:cubicBezTo>
                      <a:cubicBezTo>
                        <a:pt x="264" y="363"/>
                        <a:pt x="270" y="368"/>
                        <a:pt x="275" y="366"/>
                      </a:cubicBezTo>
                      <a:cubicBezTo>
                        <a:pt x="279" y="362"/>
                        <a:pt x="279" y="362"/>
                        <a:pt x="279" y="362"/>
                      </a:cubicBezTo>
                      <a:cubicBezTo>
                        <a:pt x="282" y="362"/>
                        <a:pt x="282" y="362"/>
                        <a:pt x="282" y="362"/>
                      </a:cubicBezTo>
                      <a:cubicBezTo>
                        <a:pt x="285" y="377"/>
                        <a:pt x="294" y="376"/>
                        <a:pt x="305" y="381"/>
                      </a:cubicBezTo>
                      <a:cubicBezTo>
                        <a:pt x="309" y="388"/>
                        <a:pt x="316" y="391"/>
                        <a:pt x="316" y="400"/>
                      </a:cubicBezTo>
                      <a:cubicBezTo>
                        <a:pt x="316" y="417"/>
                        <a:pt x="304" y="418"/>
                        <a:pt x="304" y="434"/>
                      </a:cubicBezTo>
                      <a:cubicBezTo>
                        <a:pt x="304" y="436"/>
                        <a:pt x="305" y="439"/>
                        <a:pt x="306" y="439"/>
                      </a:cubicBezTo>
                      <a:cubicBezTo>
                        <a:pt x="309" y="439"/>
                        <a:pt x="312" y="436"/>
                        <a:pt x="315" y="436"/>
                      </a:cubicBezTo>
                      <a:cubicBezTo>
                        <a:pt x="319" y="436"/>
                        <a:pt x="320" y="449"/>
                        <a:pt x="324" y="450"/>
                      </a:cubicBezTo>
                      <a:cubicBezTo>
                        <a:pt x="324" y="459"/>
                        <a:pt x="330" y="468"/>
                        <a:pt x="338" y="468"/>
                      </a:cubicBezTo>
                      <a:cubicBezTo>
                        <a:pt x="342" y="468"/>
                        <a:pt x="343" y="467"/>
                        <a:pt x="346" y="467"/>
                      </a:cubicBezTo>
                      <a:cubicBezTo>
                        <a:pt x="348" y="467"/>
                        <a:pt x="348" y="467"/>
                        <a:pt x="348" y="467"/>
                      </a:cubicBezTo>
                      <a:cubicBezTo>
                        <a:pt x="348" y="471"/>
                        <a:pt x="350" y="472"/>
                        <a:pt x="351" y="472"/>
                      </a:cubicBezTo>
                      <a:cubicBezTo>
                        <a:pt x="352" y="472"/>
                        <a:pt x="353" y="470"/>
                        <a:pt x="353" y="468"/>
                      </a:cubicBezTo>
                      <a:cubicBezTo>
                        <a:pt x="353" y="464"/>
                        <a:pt x="353" y="461"/>
                        <a:pt x="353" y="457"/>
                      </a:cubicBezTo>
                      <a:cubicBezTo>
                        <a:pt x="353" y="457"/>
                        <a:pt x="363" y="454"/>
                        <a:pt x="365" y="454"/>
                      </a:cubicBezTo>
                      <a:cubicBezTo>
                        <a:pt x="379" y="454"/>
                        <a:pt x="379" y="454"/>
                        <a:pt x="379" y="454"/>
                      </a:cubicBezTo>
                      <a:cubicBezTo>
                        <a:pt x="385" y="457"/>
                        <a:pt x="390" y="448"/>
                        <a:pt x="397" y="448"/>
                      </a:cubicBezTo>
                      <a:cubicBezTo>
                        <a:pt x="404" y="448"/>
                        <a:pt x="408" y="453"/>
                        <a:pt x="416" y="453"/>
                      </a:cubicBezTo>
                      <a:cubicBezTo>
                        <a:pt x="416" y="464"/>
                        <a:pt x="424" y="468"/>
                        <a:pt x="431" y="470"/>
                      </a:cubicBezTo>
                      <a:cubicBezTo>
                        <a:pt x="431" y="470"/>
                        <a:pt x="431" y="470"/>
                        <a:pt x="431" y="470"/>
                      </a:cubicBezTo>
                      <a:cubicBezTo>
                        <a:pt x="439" y="474"/>
                        <a:pt x="444" y="471"/>
                        <a:pt x="452" y="475"/>
                      </a:cubicBezTo>
                      <a:cubicBezTo>
                        <a:pt x="452" y="477"/>
                        <a:pt x="451" y="486"/>
                        <a:pt x="454" y="486"/>
                      </a:cubicBezTo>
                      <a:cubicBezTo>
                        <a:pt x="459" y="486"/>
                        <a:pt x="457" y="480"/>
                        <a:pt x="460" y="477"/>
                      </a:cubicBezTo>
                      <a:cubicBezTo>
                        <a:pt x="463" y="474"/>
                        <a:pt x="472" y="472"/>
                        <a:pt x="476" y="470"/>
                      </a:cubicBezTo>
                      <a:cubicBezTo>
                        <a:pt x="484" y="466"/>
                        <a:pt x="492" y="468"/>
                        <a:pt x="498" y="463"/>
                      </a:cubicBezTo>
                      <a:cubicBezTo>
                        <a:pt x="498" y="463"/>
                        <a:pt x="502" y="455"/>
                        <a:pt x="503" y="455"/>
                      </a:cubicBezTo>
                      <a:cubicBezTo>
                        <a:pt x="507" y="455"/>
                        <a:pt x="510" y="458"/>
                        <a:pt x="514" y="458"/>
                      </a:cubicBezTo>
                      <a:cubicBezTo>
                        <a:pt x="534" y="458"/>
                        <a:pt x="539" y="446"/>
                        <a:pt x="552" y="439"/>
                      </a:cubicBezTo>
                      <a:cubicBezTo>
                        <a:pt x="555" y="437"/>
                        <a:pt x="557" y="435"/>
                        <a:pt x="558" y="431"/>
                      </a:cubicBezTo>
                      <a:cubicBezTo>
                        <a:pt x="569" y="431"/>
                        <a:pt x="572" y="414"/>
                        <a:pt x="576" y="406"/>
                      </a:cubicBezTo>
                      <a:cubicBezTo>
                        <a:pt x="578" y="401"/>
                        <a:pt x="590" y="383"/>
                        <a:pt x="597" y="382"/>
                      </a:cubicBezTo>
                      <a:cubicBezTo>
                        <a:pt x="597" y="372"/>
                        <a:pt x="604" y="368"/>
                        <a:pt x="604" y="355"/>
                      </a:cubicBezTo>
                      <a:cubicBezTo>
                        <a:pt x="604" y="336"/>
                        <a:pt x="599" y="329"/>
                        <a:pt x="591" y="317"/>
                      </a:cubicBezTo>
                      <a:cubicBezTo>
                        <a:pt x="590" y="315"/>
                        <a:pt x="590" y="309"/>
                        <a:pt x="586" y="30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7" name="Freeform 148">
                  <a:extLst>
                    <a:ext uri="{FF2B5EF4-FFF2-40B4-BE49-F238E27FC236}">
                      <a16:creationId xmlns:a16="http://schemas.microsoft.com/office/drawing/2014/main" id="{3D1A9EBB-2E5B-4DD9-9E0E-28488D058D0A}"/>
                    </a:ext>
                  </a:extLst>
                </p:cNvPr>
                <p:cNvSpPr>
                  <a:spLocks/>
                </p:cNvSpPr>
                <p:nvPr/>
              </p:nvSpPr>
              <p:spPr bwMode="auto">
                <a:xfrm>
                  <a:off x="7369175" y="1395413"/>
                  <a:ext cx="58738" cy="25400"/>
                </a:xfrm>
                <a:custGeom>
                  <a:avLst/>
                  <a:gdLst/>
                  <a:ahLst/>
                  <a:cxnLst>
                    <a:cxn ang="0">
                      <a:pos x="4" y="19"/>
                    </a:cxn>
                    <a:cxn ang="0">
                      <a:pos x="0" y="14"/>
                    </a:cxn>
                    <a:cxn ang="0">
                      <a:pos x="20" y="0"/>
                    </a:cxn>
                    <a:cxn ang="0">
                      <a:pos x="44" y="11"/>
                    </a:cxn>
                    <a:cxn ang="0">
                      <a:pos x="4" y="19"/>
                    </a:cxn>
                  </a:cxnLst>
                  <a:rect l="0" t="0" r="r" b="b"/>
                  <a:pathLst>
                    <a:path w="44" h="19">
                      <a:moveTo>
                        <a:pt x="4" y="19"/>
                      </a:moveTo>
                      <a:cubicBezTo>
                        <a:pt x="1" y="19"/>
                        <a:pt x="0" y="17"/>
                        <a:pt x="0" y="14"/>
                      </a:cubicBezTo>
                      <a:cubicBezTo>
                        <a:pt x="0" y="8"/>
                        <a:pt x="13" y="0"/>
                        <a:pt x="20" y="0"/>
                      </a:cubicBezTo>
                      <a:cubicBezTo>
                        <a:pt x="27" y="0"/>
                        <a:pt x="44" y="4"/>
                        <a:pt x="44" y="11"/>
                      </a:cubicBezTo>
                      <a:cubicBezTo>
                        <a:pt x="44" y="17"/>
                        <a:pt x="9" y="19"/>
                        <a:pt x="4" y="19"/>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8" name="Freeform 149">
                  <a:extLst>
                    <a:ext uri="{FF2B5EF4-FFF2-40B4-BE49-F238E27FC236}">
                      <a16:creationId xmlns:a16="http://schemas.microsoft.com/office/drawing/2014/main" id="{5F38F502-C655-4822-AEEF-FD455C89620D}"/>
                    </a:ext>
                  </a:extLst>
                </p:cNvPr>
                <p:cNvSpPr>
                  <a:spLocks/>
                </p:cNvSpPr>
                <p:nvPr/>
              </p:nvSpPr>
              <p:spPr bwMode="auto">
                <a:xfrm>
                  <a:off x="7191375" y="1443038"/>
                  <a:ext cx="23813" cy="14288"/>
                </a:xfrm>
                <a:custGeom>
                  <a:avLst/>
                  <a:gdLst/>
                  <a:ahLst/>
                  <a:cxnLst>
                    <a:cxn ang="0">
                      <a:pos x="13" y="10"/>
                    </a:cxn>
                    <a:cxn ang="0">
                      <a:pos x="18" y="6"/>
                    </a:cxn>
                    <a:cxn ang="0">
                      <a:pos x="15" y="0"/>
                    </a:cxn>
                    <a:cxn ang="0">
                      <a:pos x="0" y="0"/>
                    </a:cxn>
                    <a:cxn ang="0">
                      <a:pos x="13" y="10"/>
                    </a:cxn>
                  </a:cxnLst>
                  <a:rect l="0" t="0" r="r" b="b"/>
                  <a:pathLst>
                    <a:path w="18" h="10">
                      <a:moveTo>
                        <a:pt x="13" y="10"/>
                      </a:moveTo>
                      <a:cubicBezTo>
                        <a:pt x="15" y="10"/>
                        <a:pt x="18" y="8"/>
                        <a:pt x="18" y="6"/>
                      </a:cubicBezTo>
                      <a:cubicBezTo>
                        <a:pt x="18" y="3"/>
                        <a:pt x="15" y="2"/>
                        <a:pt x="15" y="0"/>
                      </a:cubicBezTo>
                      <a:cubicBezTo>
                        <a:pt x="0" y="0"/>
                        <a:pt x="0" y="0"/>
                        <a:pt x="0" y="0"/>
                      </a:cubicBezTo>
                      <a:cubicBezTo>
                        <a:pt x="3" y="6"/>
                        <a:pt x="7" y="10"/>
                        <a:pt x="13" y="1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69" name="Freeform 150">
                  <a:extLst>
                    <a:ext uri="{FF2B5EF4-FFF2-40B4-BE49-F238E27FC236}">
                      <a16:creationId xmlns:a16="http://schemas.microsoft.com/office/drawing/2014/main" id="{A444A1B7-B3E3-444D-A0CD-C5A92E25F5C4}"/>
                    </a:ext>
                  </a:extLst>
                </p:cNvPr>
                <p:cNvSpPr>
                  <a:spLocks/>
                </p:cNvSpPr>
                <p:nvPr/>
              </p:nvSpPr>
              <p:spPr bwMode="auto">
                <a:xfrm>
                  <a:off x="6645275" y="1257300"/>
                  <a:ext cx="11113" cy="12700"/>
                </a:xfrm>
                <a:custGeom>
                  <a:avLst/>
                  <a:gdLst/>
                  <a:ahLst/>
                  <a:cxnLst>
                    <a:cxn ang="0">
                      <a:pos x="8" y="5"/>
                    </a:cxn>
                    <a:cxn ang="0">
                      <a:pos x="3" y="0"/>
                    </a:cxn>
                    <a:cxn ang="0">
                      <a:pos x="0" y="7"/>
                    </a:cxn>
                    <a:cxn ang="0">
                      <a:pos x="3" y="10"/>
                    </a:cxn>
                    <a:cxn ang="0">
                      <a:pos x="8" y="4"/>
                    </a:cxn>
                    <a:cxn ang="0">
                      <a:pos x="6" y="4"/>
                    </a:cxn>
                    <a:cxn ang="0">
                      <a:pos x="8" y="5"/>
                    </a:cxn>
                  </a:cxnLst>
                  <a:rect l="0" t="0" r="r" b="b"/>
                  <a:pathLst>
                    <a:path w="8" h="10">
                      <a:moveTo>
                        <a:pt x="8" y="5"/>
                      </a:moveTo>
                      <a:cubicBezTo>
                        <a:pt x="3" y="0"/>
                        <a:pt x="3" y="0"/>
                        <a:pt x="3" y="0"/>
                      </a:cubicBezTo>
                      <a:cubicBezTo>
                        <a:pt x="2" y="2"/>
                        <a:pt x="0" y="4"/>
                        <a:pt x="0" y="7"/>
                      </a:cubicBezTo>
                      <a:cubicBezTo>
                        <a:pt x="0" y="9"/>
                        <a:pt x="1" y="10"/>
                        <a:pt x="3" y="10"/>
                      </a:cubicBezTo>
                      <a:cubicBezTo>
                        <a:pt x="7" y="10"/>
                        <a:pt x="7" y="6"/>
                        <a:pt x="8" y="4"/>
                      </a:cubicBezTo>
                      <a:cubicBezTo>
                        <a:pt x="6" y="4"/>
                        <a:pt x="6" y="4"/>
                        <a:pt x="6" y="4"/>
                      </a:cubicBezTo>
                      <a:lnTo>
                        <a:pt x="8" y="5"/>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0" name="Freeform 151">
                  <a:extLst>
                    <a:ext uri="{FF2B5EF4-FFF2-40B4-BE49-F238E27FC236}">
                      <a16:creationId xmlns:a16="http://schemas.microsoft.com/office/drawing/2014/main" id="{B37C548F-FA37-4B7F-AE9B-84378CB76BA4}"/>
                    </a:ext>
                  </a:extLst>
                </p:cNvPr>
                <p:cNvSpPr>
                  <a:spLocks/>
                </p:cNvSpPr>
                <p:nvPr/>
              </p:nvSpPr>
              <p:spPr bwMode="auto">
                <a:xfrm>
                  <a:off x="6249988" y="1300163"/>
                  <a:ext cx="26988" cy="15875"/>
                </a:xfrm>
                <a:custGeom>
                  <a:avLst/>
                  <a:gdLst/>
                  <a:ahLst/>
                  <a:cxnLst>
                    <a:cxn ang="0">
                      <a:pos x="20" y="9"/>
                    </a:cxn>
                    <a:cxn ang="0">
                      <a:pos x="10" y="12"/>
                    </a:cxn>
                    <a:cxn ang="0">
                      <a:pos x="0" y="7"/>
                    </a:cxn>
                    <a:cxn ang="0">
                      <a:pos x="10" y="0"/>
                    </a:cxn>
                    <a:cxn ang="0">
                      <a:pos x="20" y="7"/>
                    </a:cxn>
                    <a:cxn ang="0">
                      <a:pos x="17" y="12"/>
                    </a:cxn>
                    <a:cxn ang="0">
                      <a:pos x="20" y="9"/>
                    </a:cxn>
                  </a:cxnLst>
                  <a:rect l="0" t="0" r="r" b="b"/>
                  <a:pathLst>
                    <a:path w="20" h="12">
                      <a:moveTo>
                        <a:pt x="20" y="9"/>
                      </a:moveTo>
                      <a:cubicBezTo>
                        <a:pt x="17" y="11"/>
                        <a:pt x="14" y="12"/>
                        <a:pt x="10" y="12"/>
                      </a:cubicBezTo>
                      <a:cubicBezTo>
                        <a:pt x="5" y="12"/>
                        <a:pt x="0" y="11"/>
                        <a:pt x="0" y="7"/>
                      </a:cubicBezTo>
                      <a:cubicBezTo>
                        <a:pt x="0" y="3"/>
                        <a:pt x="6" y="0"/>
                        <a:pt x="10" y="0"/>
                      </a:cubicBezTo>
                      <a:cubicBezTo>
                        <a:pt x="16" y="0"/>
                        <a:pt x="20" y="2"/>
                        <a:pt x="20" y="7"/>
                      </a:cubicBezTo>
                      <a:cubicBezTo>
                        <a:pt x="20" y="10"/>
                        <a:pt x="18" y="11"/>
                        <a:pt x="17" y="12"/>
                      </a:cubicBezTo>
                      <a:lnTo>
                        <a:pt x="20" y="9"/>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1" name="Freeform 152">
                  <a:extLst>
                    <a:ext uri="{FF2B5EF4-FFF2-40B4-BE49-F238E27FC236}">
                      <a16:creationId xmlns:a16="http://schemas.microsoft.com/office/drawing/2014/main" id="{D2DF1421-0889-44F5-AFA1-4E6746997909}"/>
                    </a:ext>
                  </a:extLst>
                </p:cNvPr>
                <p:cNvSpPr>
                  <a:spLocks/>
                </p:cNvSpPr>
                <p:nvPr/>
              </p:nvSpPr>
              <p:spPr bwMode="auto">
                <a:xfrm>
                  <a:off x="6043613" y="1128713"/>
                  <a:ext cx="100013" cy="57150"/>
                </a:xfrm>
                <a:custGeom>
                  <a:avLst/>
                  <a:gdLst/>
                  <a:ahLst/>
                  <a:cxnLst>
                    <a:cxn ang="0">
                      <a:pos x="6" y="43"/>
                    </a:cxn>
                    <a:cxn ang="0">
                      <a:pos x="0" y="37"/>
                    </a:cxn>
                    <a:cxn ang="0">
                      <a:pos x="8" y="27"/>
                    </a:cxn>
                    <a:cxn ang="0">
                      <a:pos x="39" y="0"/>
                    </a:cxn>
                    <a:cxn ang="0">
                      <a:pos x="45" y="0"/>
                    </a:cxn>
                    <a:cxn ang="0">
                      <a:pos x="44" y="10"/>
                    </a:cxn>
                    <a:cxn ang="0">
                      <a:pos x="52" y="6"/>
                    </a:cxn>
                    <a:cxn ang="0">
                      <a:pos x="76" y="23"/>
                    </a:cxn>
                    <a:cxn ang="0">
                      <a:pos x="45" y="34"/>
                    </a:cxn>
                    <a:cxn ang="0">
                      <a:pos x="30" y="37"/>
                    </a:cxn>
                    <a:cxn ang="0">
                      <a:pos x="6" y="43"/>
                    </a:cxn>
                  </a:cxnLst>
                  <a:rect l="0" t="0" r="r" b="b"/>
                  <a:pathLst>
                    <a:path w="76" h="43">
                      <a:moveTo>
                        <a:pt x="6" y="43"/>
                      </a:moveTo>
                      <a:cubicBezTo>
                        <a:pt x="1" y="43"/>
                        <a:pt x="0" y="41"/>
                        <a:pt x="0" y="37"/>
                      </a:cubicBezTo>
                      <a:cubicBezTo>
                        <a:pt x="0" y="30"/>
                        <a:pt x="5" y="30"/>
                        <a:pt x="8" y="27"/>
                      </a:cubicBezTo>
                      <a:cubicBezTo>
                        <a:pt x="18" y="17"/>
                        <a:pt x="22" y="0"/>
                        <a:pt x="39" y="0"/>
                      </a:cubicBezTo>
                      <a:cubicBezTo>
                        <a:pt x="43" y="0"/>
                        <a:pt x="43" y="0"/>
                        <a:pt x="45" y="0"/>
                      </a:cubicBezTo>
                      <a:cubicBezTo>
                        <a:pt x="45" y="7"/>
                        <a:pt x="47" y="7"/>
                        <a:pt x="44" y="10"/>
                      </a:cubicBezTo>
                      <a:cubicBezTo>
                        <a:pt x="47" y="9"/>
                        <a:pt x="49" y="6"/>
                        <a:pt x="52" y="6"/>
                      </a:cubicBezTo>
                      <a:cubicBezTo>
                        <a:pt x="58" y="6"/>
                        <a:pt x="76" y="17"/>
                        <a:pt x="76" y="23"/>
                      </a:cubicBezTo>
                      <a:cubicBezTo>
                        <a:pt x="76" y="34"/>
                        <a:pt x="53" y="36"/>
                        <a:pt x="45" y="34"/>
                      </a:cubicBezTo>
                      <a:cubicBezTo>
                        <a:pt x="43" y="34"/>
                        <a:pt x="30" y="37"/>
                        <a:pt x="30" y="37"/>
                      </a:cubicBezTo>
                      <a:lnTo>
                        <a:pt x="6" y="4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2" name="Freeform 153">
                  <a:extLst>
                    <a:ext uri="{FF2B5EF4-FFF2-40B4-BE49-F238E27FC236}">
                      <a16:creationId xmlns:a16="http://schemas.microsoft.com/office/drawing/2014/main" id="{3C083127-5B4D-423C-A190-36E5D9A78BDF}"/>
                    </a:ext>
                  </a:extLst>
                </p:cNvPr>
                <p:cNvSpPr>
                  <a:spLocks/>
                </p:cNvSpPr>
                <p:nvPr/>
              </p:nvSpPr>
              <p:spPr bwMode="auto">
                <a:xfrm>
                  <a:off x="5900738" y="1101725"/>
                  <a:ext cx="39688" cy="20638"/>
                </a:xfrm>
                <a:custGeom>
                  <a:avLst/>
                  <a:gdLst/>
                  <a:ahLst/>
                  <a:cxnLst>
                    <a:cxn ang="0">
                      <a:pos x="12" y="0"/>
                    </a:cxn>
                    <a:cxn ang="0">
                      <a:pos x="30" y="7"/>
                    </a:cxn>
                    <a:cxn ang="0">
                      <a:pos x="9" y="16"/>
                    </a:cxn>
                    <a:cxn ang="0">
                      <a:pos x="0" y="5"/>
                    </a:cxn>
                    <a:cxn ang="0">
                      <a:pos x="12" y="0"/>
                    </a:cxn>
                  </a:cxnLst>
                  <a:rect l="0" t="0" r="r" b="b"/>
                  <a:pathLst>
                    <a:path w="30" h="16">
                      <a:moveTo>
                        <a:pt x="12" y="0"/>
                      </a:moveTo>
                      <a:cubicBezTo>
                        <a:pt x="14" y="0"/>
                        <a:pt x="26" y="6"/>
                        <a:pt x="30" y="7"/>
                      </a:cubicBezTo>
                      <a:cubicBezTo>
                        <a:pt x="29" y="15"/>
                        <a:pt x="14" y="16"/>
                        <a:pt x="9" y="16"/>
                      </a:cubicBezTo>
                      <a:cubicBezTo>
                        <a:pt x="6" y="16"/>
                        <a:pt x="0" y="9"/>
                        <a:pt x="0" y="5"/>
                      </a:cubicBezTo>
                      <a:cubicBezTo>
                        <a:pt x="0" y="0"/>
                        <a:pt x="9" y="0"/>
                        <a:pt x="12" y="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3" name="Freeform 154">
                  <a:extLst>
                    <a:ext uri="{FF2B5EF4-FFF2-40B4-BE49-F238E27FC236}">
                      <a16:creationId xmlns:a16="http://schemas.microsoft.com/office/drawing/2014/main" id="{C4B625DC-FD0A-4962-BCB7-7D79C62FE884}"/>
                    </a:ext>
                  </a:extLst>
                </p:cNvPr>
                <p:cNvSpPr>
                  <a:spLocks/>
                </p:cNvSpPr>
                <p:nvPr/>
              </p:nvSpPr>
              <p:spPr bwMode="auto">
                <a:xfrm>
                  <a:off x="5913438" y="1057275"/>
                  <a:ext cx="139700" cy="98425"/>
                </a:xfrm>
                <a:custGeom>
                  <a:avLst/>
                  <a:gdLst/>
                  <a:ahLst/>
                  <a:cxnLst>
                    <a:cxn ang="0">
                      <a:pos x="99" y="68"/>
                    </a:cxn>
                    <a:cxn ang="0">
                      <a:pos x="90" y="74"/>
                    </a:cxn>
                    <a:cxn ang="0">
                      <a:pos x="41" y="66"/>
                    </a:cxn>
                    <a:cxn ang="0">
                      <a:pos x="17" y="50"/>
                    </a:cxn>
                    <a:cxn ang="0">
                      <a:pos x="50" y="36"/>
                    </a:cxn>
                    <a:cxn ang="0">
                      <a:pos x="32" y="36"/>
                    </a:cxn>
                    <a:cxn ang="0">
                      <a:pos x="0" y="26"/>
                    </a:cxn>
                    <a:cxn ang="0">
                      <a:pos x="46" y="0"/>
                    </a:cxn>
                    <a:cxn ang="0">
                      <a:pos x="72" y="17"/>
                    </a:cxn>
                    <a:cxn ang="0">
                      <a:pos x="67" y="18"/>
                    </a:cxn>
                    <a:cxn ang="0">
                      <a:pos x="67" y="27"/>
                    </a:cxn>
                    <a:cxn ang="0">
                      <a:pos x="59" y="35"/>
                    </a:cxn>
                    <a:cxn ang="0">
                      <a:pos x="68" y="35"/>
                    </a:cxn>
                    <a:cxn ang="0">
                      <a:pos x="81" y="39"/>
                    </a:cxn>
                    <a:cxn ang="0">
                      <a:pos x="90" y="39"/>
                    </a:cxn>
                    <a:cxn ang="0">
                      <a:pos x="105" y="48"/>
                    </a:cxn>
                    <a:cxn ang="0">
                      <a:pos x="101" y="57"/>
                    </a:cxn>
                    <a:cxn ang="0">
                      <a:pos x="92" y="62"/>
                    </a:cxn>
                    <a:cxn ang="0">
                      <a:pos x="99" y="68"/>
                    </a:cxn>
                  </a:cxnLst>
                  <a:rect l="0" t="0" r="r" b="b"/>
                  <a:pathLst>
                    <a:path w="105" h="74">
                      <a:moveTo>
                        <a:pt x="99" y="68"/>
                      </a:moveTo>
                      <a:cubicBezTo>
                        <a:pt x="99" y="72"/>
                        <a:pt x="94" y="74"/>
                        <a:pt x="90" y="74"/>
                      </a:cubicBezTo>
                      <a:cubicBezTo>
                        <a:pt x="71" y="74"/>
                        <a:pt x="57" y="66"/>
                        <a:pt x="41" y="66"/>
                      </a:cubicBezTo>
                      <a:cubicBezTo>
                        <a:pt x="35" y="66"/>
                        <a:pt x="24" y="54"/>
                        <a:pt x="17" y="50"/>
                      </a:cubicBezTo>
                      <a:cubicBezTo>
                        <a:pt x="32" y="46"/>
                        <a:pt x="36" y="41"/>
                        <a:pt x="50" y="36"/>
                      </a:cubicBezTo>
                      <a:cubicBezTo>
                        <a:pt x="46" y="36"/>
                        <a:pt x="35" y="36"/>
                        <a:pt x="32" y="36"/>
                      </a:cubicBezTo>
                      <a:cubicBezTo>
                        <a:pt x="20" y="36"/>
                        <a:pt x="11" y="32"/>
                        <a:pt x="0" y="26"/>
                      </a:cubicBezTo>
                      <a:cubicBezTo>
                        <a:pt x="18" y="21"/>
                        <a:pt x="25" y="0"/>
                        <a:pt x="46" y="0"/>
                      </a:cubicBezTo>
                      <a:cubicBezTo>
                        <a:pt x="58" y="0"/>
                        <a:pt x="65" y="12"/>
                        <a:pt x="72" y="17"/>
                      </a:cubicBezTo>
                      <a:cubicBezTo>
                        <a:pt x="68" y="19"/>
                        <a:pt x="69" y="18"/>
                        <a:pt x="67" y="18"/>
                      </a:cubicBezTo>
                      <a:cubicBezTo>
                        <a:pt x="68" y="23"/>
                        <a:pt x="67" y="24"/>
                        <a:pt x="67" y="27"/>
                      </a:cubicBezTo>
                      <a:cubicBezTo>
                        <a:pt x="67" y="29"/>
                        <a:pt x="62" y="33"/>
                        <a:pt x="59" y="35"/>
                      </a:cubicBezTo>
                      <a:cubicBezTo>
                        <a:pt x="63" y="33"/>
                        <a:pt x="65" y="35"/>
                        <a:pt x="68" y="35"/>
                      </a:cubicBezTo>
                      <a:cubicBezTo>
                        <a:pt x="73" y="35"/>
                        <a:pt x="76" y="39"/>
                        <a:pt x="81" y="39"/>
                      </a:cubicBezTo>
                      <a:cubicBezTo>
                        <a:pt x="84" y="39"/>
                        <a:pt x="87" y="39"/>
                        <a:pt x="90" y="39"/>
                      </a:cubicBezTo>
                      <a:cubicBezTo>
                        <a:pt x="99" y="39"/>
                        <a:pt x="99" y="42"/>
                        <a:pt x="105" y="48"/>
                      </a:cubicBezTo>
                      <a:cubicBezTo>
                        <a:pt x="100" y="51"/>
                        <a:pt x="101" y="52"/>
                        <a:pt x="101" y="57"/>
                      </a:cubicBezTo>
                      <a:cubicBezTo>
                        <a:pt x="101" y="61"/>
                        <a:pt x="95" y="62"/>
                        <a:pt x="92" y="62"/>
                      </a:cubicBezTo>
                      <a:cubicBezTo>
                        <a:pt x="95" y="63"/>
                        <a:pt x="99" y="65"/>
                        <a:pt x="99" y="68"/>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4" name="Freeform 155">
                  <a:extLst>
                    <a:ext uri="{FF2B5EF4-FFF2-40B4-BE49-F238E27FC236}">
                      <a16:creationId xmlns:a16="http://schemas.microsoft.com/office/drawing/2014/main" id="{659A4CE5-27CB-4B19-A06D-053DFA8EA043}"/>
                    </a:ext>
                  </a:extLst>
                </p:cNvPr>
                <p:cNvSpPr>
                  <a:spLocks/>
                </p:cNvSpPr>
                <p:nvPr/>
              </p:nvSpPr>
              <p:spPr bwMode="auto">
                <a:xfrm>
                  <a:off x="5973763" y="1212850"/>
                  <a:ext cx="17463" cy="12700"/>
                </a:xfrm>
                <a:custGeom>
                  <a:avLst/>
                  <a:gdLst/>
                  <a:ahLst/>
                  <a:cxnLst>
                    <a:cxn ang="0">
                      <a:pos x="0" y="5"/>
                    </a:cxn>
                    <a:cxn ang="0">
                      <a:pos x="7" y="0"/>
                    </a:cxn>
                    <a:cxn ang="0">
                      <a:pos x="13" y="0"/>
                    </a:cxn>
                    <a:cxn ang="0">
                      <a:pos x="5" y="9"/>
                    </a:cxn>
                    <a:cxn ang="0">
                      <a:pos x="0" y="5"/>
                    </a:cxn>
                  </a:cxnLst>
                  <a:rect l="0" t="0" r="r" b="b"/>
                  <a:pathLst>
                    <a:path w="13" h="9">
                      <a:moveTo>
                        <a:pt x="0" y="5"/>
                      </a:moveTo>
                      <a:cubicBezTo>
                        <a:pt x="3" y="3"/>
                        <a:pt x="5" y="1"/>
                        <a:pt x="7" y="0"/>
                      </a:cubicBezTo>
                      <a:cubicBezTo>
                        <a:pt x="13" y="0"/>
                        <a:pt x="13" y="0"/>
                        <a:pt x="13" y="0"/>
                      </a:cubicBezTo>
                      <a:cubicBezTo>
                        <a:pt x="12" y="6"/>
                        <a:pt x="10" y="9"/>
                        <a:pt x="5" y="9"/>
                      </a:cubicBezTo>
                      <a:cubicBezTo>
                        <a:pt x="2" y="9"/>
                        <a:pt x="1" y="7"/>
                        <a:pt x="0" y="5"/>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5" name="Freeform 156">
                  <a:extLst>
                    <a:ext uri="{FF2B5EF4-FFF2-40B4-BE49-F238E27FC236}">
                      <a16:creationId xmlns:a16="http://schemas.microsoft.com/office/drawing/2014/main" id="{38C5E7A9-A34B-4AC4-83C6-B308316905A8}"/>
                    </a:ext>
                  </a:extLst>
                </p:cNvPr>
                <p:cNvSpPr>
                  <a:spLocks/>
                </p:cNvSpPr>
                <p:nvPr/>
              </p:nvSpPr>
              <p:spPr bwMode="auto">
                <a:xfrm>
                  <a:off x="5886450" y="1060450"/>
                  <a:ext cx="23813" cy="7938"/>
                </a:xfrm>
                <a:custGeom>
                  <a:avLst/>
                  <a:gdLst/>
                  <a:ahLst/>
                  <a:cxnLst>
                    <a:cxn ang="0">
                      <a:pos x="18" y="4"/>
                    </a:cxn>
                    <a:cxn ang="0">
                      <a:pos x="0" y="0"/>
                    </a:cxn>
                    <a:cxn ang="0">
                      <a:pos x="16" y="0"/>
                    </a:cxn>
                    <a:cxn ang="0">
                      <a:pos x="18" y="4"/>
                    </a:cxn>
                  </a:cxnLst>
                  <a:rect l="0" t="0" r="r" b="b"/>
                  <a:pathLst>
                    <a:path w="18" h="6">
                      <a:moveTo>
                        <a:pt x="18" y="4"/>
                      </a:moveTo>
                      <a:cubicBezTo>
                        <a:pt x="11" y="5"/>
                        <a:pt x="3" y="6"/>
                        <a:pt x="0" y="0"/>
                      </a:cubicBezTo>
                      <a:cubicBezTo>
                        <a:pt x="16" y="0"/>
                        <a:pt x="16" y="0"/>
                        <a:pt x="16" y="0"/>
                      </a:cubicBezTo>
                      <a:lnTo>
                        <a:pt x="18" y="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6" name="Freeform 157">
                  <a:extLst>
                    <a:ext uri="{FF2B5EF4-FFF2-40B4-BE49-F238E27FC236}">
                      <a16:creationId xmlns:a16="http://schemas.microsoft.com/office/drawing/2014/main" id="{392B9C62-DF80-4A2D-B628-0B338FDEF921}"/>
                    </a:ext>
                  </a:extLst>
                </p:cNvPr>
                <p:cNvSpPr>
                  <a:spLocks/>
                </p:cNvSpPr>
                <p:nvPr/>
              </p:nvSpPr>
              <p:spPr bwMode="auto">
                <a:xfrm>
                  <a:off x="6162675" y="1173163"/>
                  <a:ext cx="20638" cy="9525"/>
                </a:xfrm>
                <a:custGeom>
                  <a:avLst/>
                  <a:gdLst/>
                  <a:ahLst/>
                  <a:cxnLst>
                    <a:cxn ang="0">
                      <a:pos x="15" y="1"/>
                    </a:cxn>
                    <a:cxn ang="0">
                      <a:pos x="9" y="7"/>
                    </a:cxn>
                    <a:cxn ang="0">
                      <a:pos x="0" y="2"/>
                    </a:cxn>
                    <a:cxn ang="0">
                      <a:pos x="15" y="1"/>
                    </a:cxn>
                  </a:cxnLst>
                  <a:rect l="0" t="0" r="r" b="b"/>
                  <a:pathLst>
                    <a:path w="15" h="7">
                      <a:moveTo>
                        <a:pt x="15" y="1"/>
                      </a:moveTo>
                      <a:cubicBezTo>
                        <a:pt x="14" y="4"/>
                        <a:pt x="12" y="7"/>
                        <a:pt x="9" y="7"/>
                      </a:cubicBezTo>
                      <a:cubicBezTo>
                        <a:pt x="4" y="7"/>
                        <a:pt x="1" y="4"/>
                        <a:pt x="0" y="2"/>
                      </a:cubicBezTo>
                      <a:cubicBezTo>
                        <a:pt x="9" y="0"/>
                        <a:pt x="11" y="2"/>
                        <a:pt x="15" y="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7" name="Freeform 158">
                  <a:extLst>
                    <a:ext uri="{FF2B5EF4-FFF2-40B4-BE49-F238E27FC236}">
                      <a16:creationId xmlns:a16="http://schemas.microsoft.com/office/drawing/2014/main" id="{16936423-D3ED-4A48-8347-C8F2F344278E}"/>
                    </a:ext>
                  </a:extLst>
                </p:cNvPr>
                <p:cNvSpPr>
                  <a:spLocks/>
                </p:cNvSpPr>
                <p:nvPr/>
              </p:nvSpPr>
              <p:spPr bwMode="auto">
                <a:xfrm>
                  <a:off x="5119688" y="1074738"/>
                  <a:ext cx="117475" cy="36513"/>
                </a:xfrm>
                <a:custGeom>
                  <a:avLst/>
                  <a:gdLst/>
                  <a:ahLst/>
                  <a:cxnLst>
                    <a:cxn ang="0">
                      <a:pos x="76" y="14"/>
                    </a:cxn>
                    <a:cxn ang="0">
                      <a:pos x="58" y="17"/>
                    </a:cxn>
                    <a:cxn ang="0">
                      <a:pos x="49" y="27"/>
                    </a:cxn>
                    <a:cxn ang="0">
                      <a:pos x="44" y="23"/>
                    </a:cxn>
                    <a:cxn ang="0">
                      <a:pos x="44" y="23"/>
                    </a:cxn>
                    <a:cxn ang="0">
                      <a:pos x="32" y="17"/>
                    </a:cxn>
                    <a:cxn ang="0">
                      <a:pos x="41" y="14"/>
                    </a:cxn>
                    <a:cxn ang="0">
                      <a:pos x="33" y="13"/>
                    </a:cxn>
                    <a:cxn ang="0">
                      <a:pos x="40" y="9"/>
                    </a:cxn>
                    <a:cxn ang="0">
                      <a:pos x="30" y="5"/>
                    </a:cxn>
                    <a:cxn ang="0">
                      <a:pos x="10" y="11"/>
                    </a:cxn>
                    <a:cxn ang="0">
                      <a:pos x="0" y="9"/>
                    </a:cxn>
                    <a:cxn ang="0">
                      <a:pos x="34" y="0"/>
                    </a:cxn>
                    <a:cxn ang="0">
                      <a:pos x="60" y="6"/>
                    </a:cxn>
                    <a:cxn ang="0">
                      <a:pos x="76" y="0"/>
                    </a:cxn>
                    <a:cxn ang="0">
                      <a:pos x="89" y="5"/>
                    </a:cxn>
                    <a:cxn ang="0">
                      <a:pos x="78" y="13"/>
                    </a:cxn>
                    <a:cxn ang="0">
                      <a:pos x="73" y="13"/>
                    </a:cxn>
                    <a:cxn ang="0">
                      <a:pos x="73" y="17"/>
                    </a:cxn>
                    <a:cxn ang="0">
                      <a:pos x="76" y="14"/>
                    </a:cxn>
                  </a:cxnLst>
                  <a:rect l="0" t="0" r="r" b="b"/>
                  <a:pathLst>
                    <a:path w="89" h="27">
                      <a:moveTo>
                        <a:pt x="76" y="14"/>
                      </a:moveTo>
                      <a:cubicBezTo>
                        <a:pt x="69" y="19"/>
                        <a:pt x="65" y="13"/>
                        <a:pt x="58" y="17"/>
                      </a:cubicBezTo>
                      <a:cubicBezTo>
                        <a:pt x="54" y="19"/>
                        <a:pt x="53" y="27"/>
                        <a:pt x="49" y="27"/>
                      </a:cubicBezTo>
                      <a:cubicBezTo>
                        <a:pt x="47" y="26"/>
                        <a:pt x="45" y="24"/>
                        <a:pt x="44" y="23"/>
                      </a:cubicBezTo>
                      <a:cubicBezTo>
                        <a:pt x="44" y="23"/>
                        <a:pt x="44" y="23"/>
                        <a:pt x="44" y="23"/>
                      </a:cubicBezTo>
                      <a:cubicBezTo>
                        <a:pt x="38" y="23"/>
                        <a:pt x="33" y="21"/>
                        <a:pt x="32" y="17"/>
                      </a:cubicBezTo>
                      <a:cubicBezTo>
                        <a:pt x="36" y="15"/>
                        <a:pt x="38" y="15"/>
                        <a:pt x="41" y="14"/>
                      </a:cubicBezTo>
                      <a:cubicBezTo>
                        <a:pt x="37" y="14"/>
                        <a:pt x="35" y="13"/>
                        <a:pt x="33" y="13"/>
                      </a:cubicBezTo>
                      <a:cubicBezTo>
                        <a:pt x="36" y="11"/>
                        <a:pt x="38" y="11"/>
                        <a:pt x="40" y="9"/>
                      </a:cubicBezTo>
                      <a:cubicBezTo>
                        <a:pt x="36" y="8"/>
                        <a:pt x="34" y="5"/>
                        <a:pt x="30" y="5"/>
                      </a:cubicBezTo>
                      <a:cubicBezTo>
                        <a:pt x="25" y="5"/>
                        <a:pt x="17" y="11"/>
                        <a:pt x="10" y="11"/>
                      </a:cubicBezTo>
                      <a:cubicBezTo>
                        <a:pt x="7" y="11"/>
                        <a:pt x="4" y="9"/>
                        <a:pt x="0" y="9"/>
                      </a:cubicBezTo>
                      <a:cubicBezTo>
                        <a:pt x="4" y="2"/>
                        <a:pt x="25" y="0"/>
                        <a:pt x="34" y="0"/>
                      </a:cubicBezTo>
                      <a:cubicBezTo>
                        <a:pt x="45" y="0"/>
                        <a:pt x="52" y="6"/>
                        <a:pt x="60" y="6"/>
                      </a:cubicBezTo>
                      <a:cubicBezTo>
                        <a:pt x="67" y="6"/>
                        <a:pt x="70" y="0"/>
                        <a:pt x="76" y="0"/>
                      </a:cubicBezTo>
                      <a:cubicBezTo>
                        <a:pt x="82" y="0"/>
                        <a:pt x="87" y="4"/>
                        <a:pt x="89" y="5"/>
                      </a:cubicBezTo>
                      <a:cubicBezTo>
                        <a:pt x="89" y="13"/>
                        <a:pt x="83" y="9"/>
                        <a:pt x="78" y="13"/>
                      </a:cubicBezTo>
                      <a:cubicBezTo>
                        <a:pt x="76" y="13"/>
                        <a:pt x="75" y="13"/>
                        <a:pt x="73" y="13"/>
                      </a:cubicBezTo>
                      <a:cubicBezTo>
                        <a:pt x="73" y="17"/>
                        <a:pt x="73" y="17"/>
                        <a:pt x="73" y="17"/>
                      </a:cubicBezTo>
                      <a:lnTo>
                        <a:pt x="76" y="14"/>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8" name="Freeform 159">
                  <a:extLst>
                    <a:ext uri="{FF2B5EF4-FFF2-40B4-BE49-F238E27FC236}">
                      <a16:creationId xmlns:a16="http://schemas.microsoft.com/office/drawing/2014/main" id="{D50753F0-94F7-4125-9F68-164CE9A26FE1}"/>
                    </a:ext>
                  </a:extLst>
                </p:cNvPr>
                <p:cNvSpPr>
                  <a:spLocks/>
                </p:cNvSpPr>
                <p:nvPr/>
              </p:nvSpPr>
              <p:spPr bwMode="auto">
                <a:xfrm>
                  <a:off x="5427663" y="1052513"/>
                  <a:ext cx="41275" cy="26988"/>
                </a:xfrm>
                <a:custGeom>
                  <a:avLst/>
                  <a:gdLst/>
                  <a:ahLst/>
                  <a:cxnLst>
                    <a:cxn ang="0">
                      <a:pos x="7" y="20"/>
                    </a:cxn>
                    <a:cxn ang="0">
                      <a:pos x="0" y="13"/>
                    </a:cxn>
                    <a:cxn ang="0">
                      <a:pos x="25" y="0"/>
                    </a:cxn>
                    <a:cxn ang="0">
                      <a:pos x="31" y="14"/>
                    </a:cxn>
                    <a:cxn ang="0">
                      <a:pos x="7" y="20"/>
                    </a:cxn>
                  </a:cxnLst>
                  <a:rect l="0" t="0" r="r" b="b"/>
                  <a:pathLst>
                    <a:path w="31" h="20">
                      <a:moveTo>
                        <a:pt x="7" y="20"/>
                      </a:moveTo>
                      <a:cubicBezTo>
                        <a:pt x="2" y="20"/>
                        <a:pt x="0" y="17"/>
                        <a:pt x="0" y="13"/>
                      </a:cubicBezTo>
                      <a:cubicBezTo>
                        <a:pt x="0" y="7"/>
                        <a:pt x="18" y="0"/>
                        <a:pt x="25" y="0"/>
                      </a:cubicBezTo>
                      <a:cubicBezTo>
                        <a:pt x="31" y="14"/>
                        <a:pt x="31" y="14"/>
                        <a:pt x="31" y="14"/>
                      </a:cubicBezTo>
                      <a:cubicBezTo>
                        <a:pt x="28" y="16"/>
                        <a:pt x="11" y="20"/>
                        <a:pt x="7" y="20"/>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79" name="Freeform 160">
                  <a:extLst>
                    <a:ext uri="{FF2B5EF4-FFF2-40B4-BE49-F238E27FC236}">
                      <a16:creationId xmlns:a16="http://schemas.microsoft.com/office/drawing/2014/main" id="{9ED7527C-094A-49F7-B3A1-958931EFBF54}"/>
                    </a:ext>
                  </a:extLst>
                </p:cNvPr>
                <p:cNvSpPr>
                  <a:spLocks/>
                </p:cNvSpPr>
                <p:nvPr/>
              </p:nvSpPr>
              <p:spPr bwMode="auto">
                <a:xfrm>
                  <a:off x="5373688" y="1069975"/>
                  <a:ext cx="44450" cy="25400"/>
                </a:xfrm>
                <a:custGeom>
                  <a:avLst/>
                  <a:gdLst/>
                  <a:ahLst/>
                  <a:cxnLst>
                    <a:cxn ang="0">
                      <a:pos x="33" y="4"/>
                    </a:cxn>
                    <a:cxn ang="0">
                      <a:pos x="33" y="10"/>
                    </a:cxn>
                    <a:cxn ang="0">
                      <a:pos x="22" y="12"/>
                    </a:cxn>
                    <a:cxn ang="0">
                      <a:pos x="24" y="18"/>
                    </a:cxn>
                    <a:cxn ang="0">
                      <a:pos x="0" y="18"/>
                    </a:cxn>
                    <a:cxn ang="0">
                      <a:pos x="9" y="6"/>
                    </a:cxn>
                    <a:cxn ang="0">
                      <a:pos x="9" y="0"/>
                    </a:cxn>
                    <a:cxn ang="0">
                      <a:pos x="23" y="0"/>
                    </a:cxn>
                    <a:cxn ang="0">
                      <a:pos x="19" y="4"/>
                    </a:cxn>
                    <a:cxn ang="0">
                      <a:pos x="33" y="4"/>
                    </a:cxn>
                  </a:cxnLst>
                  <a:rect l="0" t="0" r="r" b="b"/>
                  <a:pathLst>
                    <a:path w="33" h="20">
                      <a:moveTo>
                        <a:pt x="33" y="4"/>
                      </a:moveTo>
                      <a:cubicBezTo>
                        <a:pt x="33" y="8"/>
                        <a:pt x="33" y="8"/>
                        <a:pt x="33" y="10"/>
                      </a:cubicBezTo>
                      <a:cubicBezTo>
                        <a:pt x="30" y="14"/>
                        <a:pt x="26" y="12"/>
                        <a:pt x="22" y="12"/>
                      </a:cubicBezTo>
                      <a:cubicBezTo>
                        <a:pt x="24" y="18"/>
                        <a:pt x="24" y="18"/>
                        <a:pt x="24" y="18"/>
                      </a:cubicBezTo>
                      <a:cubicBezTo>
                        <a:pt x="22" y="19"/>
                        <a:pt x="0" y="20"/>
                        <a:pt x="0" y="18"/>
                      </a:cubicBezTo>
                      <a:cubicBezTo>
                        <a:pt x="0" y="11"/>
                        <a:pt x="3" y="8"/>
                        <a:pt x="9" y="6"/>
                      </a:cubicBezTo>
                      <a:cubicBezTo>
                        <a:pt x="8" y="2"/>
                        <a:pt x="9" y="1"/>
                        <a:pt x="9" y="0"/>
                      </a:cubicBezTo>
                      <a:cubicBezTo>
                        <a:pt x="23" y="0"/>
                        <a:pt x="23" y="0"/>
                        <a:pt x="23" y="0"/>
                      </a:cubicBezTo>
                      <a:cubicBezTo>
                        <a:pt x="22" y="2"/>
                        <a:pt x="20" y="4"/>
                        <a:pt x="19" y="4"/>
                      </a:cubicBezTo>
                      <a:cubicBezTo>
                        <a:pt x="22" y="4"/>
                        <a:pt x="29" y="4"/>
                        <a:pt x="33"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0" name="Freeform 161">
                  <a:extLst>
                    <a:ext uri="{FF2B5EF4-FFF2-40B4-BE49-F238E27FC236}">
                      <a16:creationId xmlns:a16="http://schemas.microsoft.com/office/drawing/2014/main" id="{01D595F2-1654-4C03-9C88-9601EF9651D8}"/>
                    </a:ext>
                  </a:extLst>
                </p:cNvPr>
                <p:cNvSpPr>
                  <a:spLocks/>
                </p:cNvSpPr>
                <p:nvPr/>
              </p:nvSpPr>
              <p:spPr bwMode="auto">
                <a:xfrm>
                  <a:off x="5314950" y="1092200"/>
                  <a:ext cx="44450" cy="15875"/>
                </a:xfrm>
                <a:custGeom>
                  <a:avLst/>
                  <a:gdLst/>
                  <a:ahLst/>
                  <a:cxnLst>
                    <a:cxn ang="0">
                      <a:pos x="20" y="12"/>
                    </a:cxn>
                    <a:cxn ang="0">
                      <a:pos x="11" y="7"/>
                    </a:cxn>
                    <a:cxn ang="0">
                      <a:pos x="4" y="12"/>
                    </a:cxn>
                    <a:cxn ang="0">
                      <a:pos x="0" y="9"/>
                    </a:cxn>
                    <a:cxn ang="0">
                      <a:pos x="22" y="0"/>
                    </a:cxn>
                    <a:cxn ang="0">
                      <a:pos x="34" y="5"/>
                    </a:cxn>
                    <a:cxn ang="0">
                      <a:pos x="20" y="12"/>
                    </a:cxn>
                  </a:cxnLst>
                  <a:rect l="0" t="0" r="r" b="b"/>
                  <a:pathLst>
                    <a:path w="34" h="12">
                      <a:moveTo>
                        <a:pt x="20" y="12"/>
                      </a:moveTo>
                      <a:cubicBezTo>
                        <a:pt x="17" y="12"/>
                        <a:pt x="14" y="7"/>
                        <a:pt x="11" y="7"/>
                      </a:cubicBezTo>
                      <a:cubicBezTo>
                        <a:pt x="10" y="12"/>
                        <a:pt x="8" y="12"/>
                        <a:pt x="4" y="12"/>
                      </a:cubicBezTo>
                      <a:cubicBezTo>
                        <a:pt x="2" y="12"/>
                        <a:pt x="0" y="10"/>
                        <a:pt x="0" y="9"/>
                      </a:cubicBezTo>
                      <a:cubicBezTo>
                        <a:pt x="0" y="2"/>
                        <a:pt x="17" y="0"/>
                        <a:pt x="22" y="0"/>
                      </a:cubicBezTo>
                      <a:cubicBezTo>
                        <a:pt x="28" y="0"/>
                        <a:pt x="32" y="2"/>
                        <a:pt x="34" y="5"/>
                      </a:cubicBezTo>
                      <a:cubicBezTo>
                        <a:pt x="25" y="5"/>
                        <a:pt x="26" y="12"/>
                        <a:pt x="20" y="12"/>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1" name="Freeform 162">
                  <a:extLst>
                    <a:ext uri="{FF2B5EF4-FFF2-40B4-BE49-F238E27FC236}">
                      <a16:creationId xmlns:a16="http://schemas.microsoft.com/office/drawing/2014/main" id="{80A61D78-50B6-41F2-A2A2-7931B5D51CE6}"/>
                    </a:ext>
                  </a:extLst>
                </p:cNvPr>
                <p:cNvSpPr>
                  <a:spLocks/>
                </p:cNvSpPr>
                <p:nvPr/>
              </p:nvSpPr>
              <p:spPr bwMode="auto">
                <a:xfrm>
                  <a:off x="5287963" y="1038225"/>
                  <a:ext cx="71438" cy="49213"/>
                </a:xfrm>
                <a:custGeom>
                  <a:avLst/>
                  <a:gdLst/>
                  <a:ahLst/>
                  <a:cxnLst>
                    <a:cxn ang="0">
                      <a:pos x="40" y="31"/>
                    </a:cxn>
                    <a:cxn ang="0">
                      <a:pos x="22" y="36"/>
                    </a:cxn>
                    <a:cxn ang="0">
                      <a:pos x="0" y="28"/>
                    </a:cxn>
                    <a:cxn ang="0">
                      <a:pos x="6" y="23"/>
                    </a:cxn>
                    <a:cxn ang="0">
                      <a:pos x="24" y="23"/>
                    </a:cxn>
                    <a:cxn ang="0">
                      <a:pos x="17" y="22"/>
                    </a:cxn>
                    <a:cxn ang="0">
                      <a:pos x="17" y="16"/>
                    </a:cxn>
                    <a:cxn ang="0">
                      <a:pos x="43" y="8"/>
                    </a:cxn>
                    <a:cxn ang="0">
                      <a:pos x="51" y="0"/>
                    </a:cxn>
                    <a:cxn ang="0">
                      <a:pos x="52" y="5"/>
                    </a:cxn>
                    <a:cxn ang="0">
                      <a:pos x="48" y="11"/>
                    </a:cxn>
                    <a:cxn ang="0">
                      <a:pos x="28" y="23"/>
                    </a:cxn>
                    <a:cxn ang="0">
                      <a:pos x="53" y="29"/>
                    </a:cxn>
                    <a:cxn ang="0">
                      <a:pos x="40" y="31"/>
                    </a:cxn>
                  </a:cxnLst>
                  <a:rect l="0" t="0" r="r" b="b"/>
                  <a:pathLst>
                    <a:path w="53" h="36">
                      <a:moveTo>
                        <a:pt x="40" y="31"/>
                      </a:moveTo>
                      <a:cubicBezTo>
                        <a:pt x="34" y="31"/>
                        <a:pt x="27" y="36"/>
                        <a:pt x="22" y="36"/>
                      </a:cubicBezTo>
                      <a:cubicBezTo>
                        <a:pt x="19" y="36"/>
                        <a:pt x="1" y="28"/>
                        <a:pt x="0" y="28"/>
                      </a:cubicBezTo>
                      <a:cubicBezTo>
                        <a:pt x="3" y="26"/>
                        <a:pt x="4" y="25"/>
                        <a:pt x="6" y="23"/>
                      </a:cubicBezTo>
                      <a:cubicBezTo>
                        <a:pt x="24" y="23"/>
                        <a:pt x="24" y="23"/>
                        <a:pt x="24" y="23"/>
                      </a:cubicBezTo>
                      <a:cubicBezTo>
                        <a:pt x="19" y="21"/>
                        <a:pt x="21" y="20"/>
                        <a:pt x="17" y="22"/>
                      </a:cubicBezTo>
                      <a:cubicBezTo>
                        <a:pt x="17" y="16"/>
                        <a:pt x="17" y="16"/>
                        <a:pt x="17" y="16"/>
                      </a:cubicBezTo>
                      <a:cubicBezTo>
                        <a:pt x="30" y="16"/>
                        <a:pt x="30" y="8"/>
                        <a:pt x="43" y="8"/>
                      </a:cubicBezTo>
                      <a:cubicBezTo>
                        <a:pt x="44" y="4"/>
                        <a:pt x="47" y="0"/>
                        <a:pt x="51" y="0"/>
                      </a:cubicBezTo>
                      <a:cubicBezTo>
                        <a:pt x="52" y="0"/>
                        <a:pt x="52" y="4"/>
                        <a:pt x="52" y="5"/>
                      </a:cubicBezTo>
                      <a:cubicBezTo>
                        <a:pt x="50" y="7"/>
                        <a:pt x="48" y="9"/>
                        <a:pt x="48" y="11"/>
                      </a:cubicBezTo>
                      <a:cubicBezTo>
                        <a:pt x="41" y="16"/>
                        <a:pt x="32" y="18"/>
                        <a:pt x="28" y="23"/>
                      </a:cubicBezTo>
                      <a:cubicBezTo>
                        <a:pt x="40" y="24"/>
                        <a:pt x="43" y="25"/>
                        <a:pt x="53" y="29"/>
                      </a:cubicBezTo>
                      <a:cubicBezTo>
                        <a:pt x="49" y="32"/>
                        <a:pt x="45" y="31"/>
                        <a:pt x="40" y="31"/>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2" name="Freeform 164">
                  <a:extLst>
                    <a:ext uri="{FF2B5EF4-FFF2-40B4-BE49-F238E27FC236}">
                      <a16:creationId xmlns:a16="http://schemas.microsoft.com/office/drawing/2014/main" id="{9C456E3E-C842-44B9-B41D-B7DED434B128}"/>
                    </a:ext>
                  </a:extLst>
                </p:cNvPr>
                <p:cNvSpPr>
                  <a:spLocks/>
                </p:cNvSpPr>
                <p:nvPr/>
              </p:nvSpPr>
              <p:spPr bwMode="auto">
                <a:xfrm>
                  <a:off x="6675438" y="1244600"/>
                  <a:ext cx="128588" cy="49213"/>
                </a:xfrm>
                <a:custGeom>
                  <a:avLst/>
                  <a:gdLst/>
                  <a:ahLst/>
                  <a:cxnLst>
                    <a:cxn ang="0">
                      <a:pos x="77" y="29"/>
                    </a:cxn>
                    <a:cxn ang="0">
                      <a:pos x="66" y="34"/>
                    </a:cxn>
                    <a:cxn ang="0">
                      <a:pos x="58" y="29"/>
                    </a:cxn>
                    <a:cxn ang="0">
                      <a:pos x="50" y="32"/>
                    </a:cxn>
                    <a:cxn ang="0">
                      <a:pos x="40" y="36"/>
                    </a:cxn>
                    <a:cxn ang="0">
                      <a:pos x="32" y="31"/>
                    </a:cxn>
                    <a:cxn ang="0">
                      <a:pos x="22" y="38"/>
                    </a:cxn>
                    <a:cxn ang="0">
                      <a:pos x="0" y="18"/>
                    </a:cxn>
                    <a:cxn ang="0">
                      <a:pos x="20" y="0"/>
                    </a:cxn>
                    <a:cxn ang="0">
                      <a:pos x="47" y="15"/>
                    </a:cxn>
                    <a:cxn ang="0">
                      <a:pos x="54" y="3"/>
                    </a:cxn>
                    <a:cxn ang="0">
                      <a:pos x="97" y="15"/>
                    </a:cxn>
                    <a:cxn ang="0">
                      <a:pos x="89" y="29"/>
                    </a:cxn>
                    <a:cxn ang="0">
                      <a:pos x="77" y="29"/>
                    </a:cxn>
                  </a:cxnLst>
                  <a:rect l="0" t="0" r="r" b="b"/>
                  <a:pathLst>
                    <a:path w="97" h="38">
                      <a:moveTo>
                        <a:pt x="77" y="29"/>
                      </a:moveTo>
                      <a:cubicBezTo>
                        <a:pt x="74" y="29"/>
                        <a:pt x="72" y="34"/>
                        <a:pt x="66" y="34"/>
                      </a:cubicBezTo>
                      <a:cubicBezTo>
                        <a:pt x="63" y="34"/>
                        <a:pt x="62" y="29"/>
                        <a:pt x="58" y="29"/>
                      </a:cubicBezTo>
                      <a:cubicBezTo>
                        <a:pt x="55" y="29"/>
                        <a:pt x="53" y="32"/>
                        <a:pt x="50" y="32"/>
                      </a:cubicBezTo>
                      <a:cubicBezTo>
                        <a:pt x="47" y="32"/>
                        <a:pt x="44" y="36"/>
                        <a:pt x="40" y="36"/>
                      </a:cubicBezTo>
                      <a:cubicBezTo>
                        <a:pt x="36" y="36"/>
                        <a:pt x="34" y="34"/>
                        <a:pt x="32" y="31"/>
                      </a:cubicBezTo>
                      <a:cubicBezTo>
                        <a:pt x="29" y="34"/>
                        <a:pt x="27" y="38"/>
                        <a:pt x="22" y="38"/>
                      </a:cubicBezTo>
                      <a:cubicBezTo>
                        <a:pt x="11" y="38"/>
                        <a:pt x="0" y="29"/>
                        <a:pt x="0" y="18"/>
                      </a:cubicBezTo>
                      <a:cubicBezTo>
                        <a:pt x="0" y="8"/>
                        <a:pt x="11" y="0"/>
                        <a:pt x="20" y="0"/>
                      </a:cubicBezTo>
                      <a:cubicBezTo>
                        <a:pt x="34" y="0"/>
                        <a:pt x="35" y="15"/>
                        <a:pt x="47" y="15"/>
                      </a:cubicBezTo>
                      <a:cubicBezTo>
                        <a:pt x="47" y="8"/>
                        <a:pt x="49" y="3"/>
                        <a:pt x="54" y="3"/>
                      </a:cubicBezTo>
                      <a:cubicBezTo>
                        <a:pt x="62" y="3"/>
                        <a:pt x="88" y="12"/>
                        <a:pt x="97" y="15"/>
                      </a:cubicBezTo>
                      <a:cubicBezTo>
                        <a:pt x="95" y="21"/>
                        <a:pt x="89" y="26"/>
                        <a:pt x="89" y="29"/>
                      </a:cubicBezTo>
                      <a:lnTo>
                        <a:pt x="77" y="29"/>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3" name="Freeform 165">
                  <a:extLst>
                    <a:ext uri="{FF2B5EF4-FFF2-40B4-BE49-F238E27FC236}">
                      <a16:creationId xmlns:a16="http://schemas.microsoft.com/office/drawing/2014/main" id="{BBC09700-46B6-4717-B3F4-845BE6EFDB3A}"/>
                    </a:ext>
                  </a:extLst>
                </p:cNvPr>
                <p:cNvSpPr>
                  <a:spLocks/>
                </p:cNvSpPr>
                <p:nvPr/>
              </p:nvSpPr>
              <p:spPr bwMode="auto">
                <a:xfrm>
                  <a:off x="4924425" y="2252663"/>
                  <a:ext cx="34925" cy="17463"/>
                </a:xfrm>
                <a:custGeom>
                  <a:avLst/>
                  <a:gdLst/>
                  <a:ahLst/>
                  <a:cxnLst>
                    <a:cxn ang="0">
                      <a:pos x="5" y="13"/>
                    </a:cxn>
                    <a:cxn ang="0">
                      <a:pos x="2" y="11"/>
                    </a:cxn>
                    <a:cxn ang="0">
                      <a:pos x="0" y="9"/>
                    </a:cxn>
                    <a:cxn ang="0">
                      <a:pos x="26" y="0"/>
                    </a:cxn>
                    <a:cxn ang="0">
                      <a:pos x="20" y="4"/>
                    </a:cxn>
                    <a:cxn ang="0">
                      <a:pos x="19" y="8"/>
                    </a:cxn>
                    <a:cxn ang="0">
                      <a:pos x="5" y="13"/>
                    </a:cxn>
                  </a:cxnLst>
                  <a:rect l="0" t="0" r="r" b="b"/>
                  <a:pathLst>
                    <a:path w="26" h="13">
                      <a:moveTo>
                        <a:pt x="5" y="13"/>
                      </a:moveTo>
                      <a:cubicBezTo>
                        <a:pt x="4" y="13"/>
                        <a:pt x="2" y="12"/>
                        <a:pt x="2" y="11"/>
                      </a:cubicBezTo>
                      <a:cubicBezTo>
                        <a:pt x="1" y="11"/>
                        <a:pt x="0" y="9"/>
                        <a:pt x="0" y="9"/>
                      </a:cubicBezTo>
                      <a:cubicBezTo>
                        <a:pt x="7" y="6"/>
                        <a:pt x="18" y="1"/>
                        <a:pt x="26" y="0"/>
                      </a:cubicBezTo>
                      <a:cubicBezTo>
                        <a:pt x="25" y="4"/>
                        <a:pt x="22" y="2"/>
                        <a:pt x="20" y="4"/>
                      </a:cubicBezTo>
                      <a:cubicBezTo>
                        <a:pt x="18" y="4"/>
                        <a:pt x="19" y="7"/>
                        <a:pt x="19" y="8"/>
                      </a:cubicBezTo>
                      <a:cubicBezTo>
                        <a:pt x="18" y="11"/>
                        <a:pt x="9" y="13"/>
                        <a:pt x="5" y="1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4" name="Freeform 166">
                  <a:extLst>
                    <a:ext uri="{FF2B5EF4-FFF2-40B4-BE49-F238E27FC236}">
                      <a16:creationId xmlns:a16="http://schemas.microsoft.com/office/drawing/2014/main" id="{804D47A6-E091-4F2E-9B6F-D58BBBDCD305}"/>
                    </a:ext>
                  </a:extLst>
                </p:cNvPr>
                <p:cNvSpPr>
                  <a:spLocks/>
                </p:cNvSpPr>
                <p:nvPr/>
              </p:nvSpPr>
              <p:spPr bwMode="auto">
                <a:xfrm>
                  <a:off x="5183188" y="1463675"/>
                  <a:ext cx="34925" cy="25400"/>
                </a:xfrm>
                <a:custGeom>
                  <a:avLst/>
                  <a:gdLst/>
                  <a:ahLst/>
                  <a:cxnLst>
                    <a:cxn ang="0">
                      <a:pos x="5" y="4"/>
                    </a:cxn>
                    <a:cxn ang="0">
                      <a:pos x="11" y="0"/>
                    </a:cxn>
                    <a:cxn ang="0">
                      <a:pos x="26" y="6"/>
                    </a:cxn>
                    <a:cxn ang="0">
                      <a:pos x="26" y="12"/>
                    </a:cxn>
                    <a:cxn ang="0">
                      <a:pos x="8" y="19"/>
                    </a:cxn>
                    <a:cxn ang="0">
                      <a:pos x="0" y="14"/>
                    </a:cxn>
                    <a:cxn ang="0">
                      <a:pos x="5" y="4"/>
                    </a:cxn>
                  </a:cxnLst>
                  <a:rect l="0" t="0" r="r" b="b"/>
                  <a:pathLst>
                    <a:path w="26" h="19">
                      <a:moveTo>
                        <a:pt x="5" y="4"/>
                      </a:moveTo>
                      <a:cubicBezTo>
                        <a:pt x="8" y="4"/>
                        <a:pt x="8" y="0"/>
                        <a:pt x="11" y="0"/>
                      </a:cubicBezTo>
                      <a:cubicBezTo>
                        <a:pt x="17" y="0"/>
                        <a:pt x="20" y="5"/>
                        <a:pt x="26" y="6"/>
                      </a:cubicBezTo>
                      <a:cubicBezTo>
                        <a:pt x="26" y="12"/>
                        <a:pt x="26" y="12"/>
                        <a:pt x="26" y="12"/>
                      </a:cubicBezTo>
                      <a:cubicBezTo>
                        <a:pt x="20" y="15"/>
                        <a:pt x="15" y="19"/>
                        <a:pt x="8" y="19"/>
                      </a:cubicBezTo>
                      <a:cubicBezTo>
                        <a:pt x="2" y="19"/>
                        <a:pt x="0" y="19"/>
                        <a:pt x="0" y="14"/>
                      </a:cubicBezTo>
                      <a:cubicBezTo>
                        <a:pt x="0" y="12"/>
                        <a:pt x="4" y="4"/>
                        <a:pt x="5" y="4"/>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5" name="Freeform 167">
                  <a:extLst>
                    <a:ext uri="{FF2B5EF4-FFF2-40B4-BE49-F238E27FC236}">
                      <a16:creationId xmlns:a16="http://schemas.microsoft.com/office/drawing/2014/main" id="{AE4CC26D-DDD7-4212-8995-AD86680CFC88}"/>
                    </a:ext>
                  </a:extLst>
                </p:cNvPr>
                <p:cNvSpPr>
                  <a:spLocks/>
                </p:cNvSpPr>
                <p:nvPr/>
              </p:nvSpPr>
              <p:spPr bwMode="auto">
                <a:xfrm>
                  <a:off x="5359400" y="1433513"/>
                  <a:ext cx="26988" cy="25400"/>
                </a:xfrm>
                <a:custGeom>
                  <a:avLst/>
                  <a:gdLst/>
                  <a:ahLst/>
                  <a:cxnLst>
                    <a:cxn ang="0">
                      <a:pos x="21" y="17"/>
                    </a:cxn>
                    <a:cxn ang="0">
                      <a:pos x="15" y="19"/>
                    </a:cxn>
                    <a:cxn ang="0">
                      <a:pos x="0" y="8"/>
                    </a:cxn>
                    <a:cxn ang="0">
                      <a:pos x="21" y="17"/>
                    </a:cxn>
                  </a:cxnLst>
                  <a:rect l="0" t="0" r="r" b="b"/>
                  <a:pathLst>
                    <a:path w="21" h="20">
                      <a:moveTo>
                        <a:pt x="21" y="17"/>
                      </a:moveTo>
                      <a:cubicBezTo>
                        <a:pt x="21" y="20"/>
                        <a:pt x="15" y="19"/>
                        <a:pt x="15" y="19"/>
                      </a:cubicBezTo>
                      <a:cubicBezTo>
                        <a:pt x="10" y="19"/>
                        <a:pt x="0" y="14"/>
                        <a:pt x="0" y="8"/>
                      </a:cubicBezTo>
                      <a:cubicBezTo>
                        <a:pt x="0" y="0"/>
                        <a:pt x="21" y="8"/>
                        <a:pt x="21" y="1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6" name="Freeform 168">
                  <a:extLst>
                    <a:ext uri="{FF2B5EF4-FFF2-40B4-BE49-F238E27FC236}">
                      <a16:creationId xmlns:a16="http://schemas.microsoft.com/office/drawing/2014/main" id="{685BC1DB-60B5-4F5A-A8AE-F9605B941BBD}"/>
                    </a:ext>
                  </a:extLst>
                </p:cNvPr>
                <p:cNvSpPr>
                  <a:spLocks/>
                </p:cNvSpPr>
                <p:nvPr/>
              </p:nvSpPr>
              <p:spPr bwMode="auto">
                <a:xfrm>
                  <a:off x="5549900" y="1338263"/>
                  <a:ext cx="25400" cy="17463"/>
                </a:xfrm>
                <a:custGeom>
                  <a:avLst/>
                  <a:gdLst/>
                  <a:ahLst/>
                  <a:cxnLst>
                    <a:cxn ang="0">
                      <a:pos x="2" y="13"/>
                    </a:cxn>
                    <a:cxn ang="0">
                      <a:pos x="19" y="8"/>
                    </a:cxn>
                    <a:cxn ang="0">
                      <a:pos x="8" y="0"/>
                    </a:cxn>
                    <a:cxn ang="0">
                      <a:pos x="2" y="9"/>
                    </a:cxn>
                    <a:cxn ang="0">
                      <a:pos x="2" y="13"/>
                    </a:cxn>
                  </a:cxnLst>
                  <a:rect l="0" t="0" r="r" b="b"/>
                  <a:pathLst>
                    <a:path w="19" h="13">
                      <a:moveTo>
                        <a:pt x="2" y="13"/>
                      </a:moveTo>
                      <a:cubicBezTo>
                        <a:pt x="7" y="13"/>
                        <a:pt x="17" y="10"/>
                        <a:pt x="19" y="8"/>
                      </a:cubicBezTo>
                      <a:cubicBezTo>
                        <a:pt x="15" y="5"/>
                        <a:pt x="13" y="0"/>
                        <a:pt x="8" y="0"/>
                      </a:cubicBezTo>
                      <a:cubicBezTo>
                        <a:pt x="4" y="0"/>
                        <a:pt x="2" y="5"/>
                        <a:pt x="2" y="9"/>
                      </a:cubicBezTo>
                      <a:cubicBezTo>
                        <a:pt x="2" y="10"/>
                        <a:pt x="0" y="13"/>
                        <a:pt x="2" y="13"/>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7" name="Freeform 169">
                  <a:extLst>
                    <a:ext uri="{FF2B5EF4-FFF2-40B4-BE49-F238E27FC236}">
                      <a16:creationId xmlns:a16="http://schemas.microsoft.com/office/drawing/2014/main" id="{3B6BB9F7-904A-4881-9B05-AE04191B1C0D}"/>
                    </a:ext>
                  </a:extLst>
                </p:cNvPr>
                <p:cNvSpPr>
                  <a:spLocks/>
                </p:cNvSpPr>
                <p:nvPr/>
              </p:nvSpPr>
              <p:spPr bwMode="auto">
                <a:xfrm>
                  <a:off x="6727825" y="1320800"/>
                  <a:ext cx="53975" cy="22225"/>
                </a:xfrm>
                <a:custGeom>
                  <a:avLst/>
                  <a:gdLst/>
                  <a:ahLst/>
                  <a:cxnLst>
                    <a:cxn ang="0">
                      <a:pos x="0" y="13"/>
                    </a:cxn>
                    <a:cxn ang="0">
                      <a:pos x="21" y="0"/>
                    </a:cxn>
                    <a:cxn ang="0">
                      <a:pos x="41" y="17"/>
                    </a:cxn>
                    <a:cxn ang="0">
                      <a:pos x="28" y="17"/>
                    </a:cxn>
                    <a:cxn ang="0">
                      <a:pos x="2" y="11"/>
                    </a:cxn>
                    <a:cxn ang="0">
                      <a:pos x="0" y="13"/>
                    </a:cxn>
                  </a:cxnLst>
                  <a:rect l="0" t="0" r="r" b="b"/>
                  <a:pathLst>
                    <a:path w="41" h="17">
                      <a:moveTo>
                        <a:pt x="0" y="13"/>
                      </a:moveTo>
                      <a:cubicBezTo>
                        <a:pt x="5" y="6"/>
                        <a:pt x="11" y="0"/>
                        <a:pt x="21" y="0"/>
                      </a:cubicBezTo>
                      <a:cubicBezTo>
                        <a:pt x="32" y="0"/>
                        <a:pt x="41" y="7"/>
                        <a:pt x="41" y="17"/>
                      </a:cubicBezTo>
                      <a:cubicBezTo>
                        <a:pt x="28" y="17"/>
                        <a:pt x="28" y="17"/>
                        <a:pt x="28" y="17"/>
                      </a:cubicBezTo>
                      <a:cubicBezTo>
                        <a:pt x="20" y="13"/>
                        <a:pt x="10" y="14"/>
                        <a:pt x="2" y="11"/>
                      </a:cubicBezTo>
                      <a:lnTo>
                        <a:pt x="0" y="13"/>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8" name="Freeform 170">
                  <a:extLst>
                    <a:ext uri="{FF2B5EF4-FFF2-40B4-BE49-F238E27FC236}">
                      <a16:creationId xmlns:a16="http://schemas.microsoft.com/office/drawing/2014/main" id="{01045B1F-7A40-4750-BA33-D6A4D0326E37}"/>
                    </a:ext>
                  </a:extLst>
                </p:cNvPr>
                <p:cNvSpPr>
                  <a:spLocks/>
                </p:cNvSpPr>
                <p:nvPr/>
              </p:nvSpPr>
              <p:spPr bwMode="auto">
                <a:xfrm>
                  <a:off x="6832600" y="1266825"/>
                  <a:ext cx="74613" cy="26988"/>
                </a:xfrm>
                <a:custGeom>
                  <a:avLst/>
                  <a:gdLst/>
                  <a:ahLst/>
                  <a:cxnLst>
                    <a:cxn ang="0">
                      <a:pos x="0" y="0"/>
                    </a:cxn>
                    <a:cxn ang="0">
                      <a:pos x="52" y="9"/>
                    </a:cxn>
                    <a:cxn ang="0">
                      <a:pos x="56" y="13"/>
                    </a:cxn>
                    <a:cxn ang="0">
                      <a:pos x="37" y="20"/>
                    </a:cxn>
                    <a:cxn ang="0">
                      <a:pos x="4" y="3"/>
                    </a:cxn>
                    <a:cxn ang="0">
                      <a:pos x="0" y="0"/>
                    </a:cxn>
                  </a:cxnLst>
                  <a:rect l="0" t="0" r="r" b="b"/>
                  <a:pathLst>
                    <a:path w="56" h="20">
                      <a:moveTo>
                        <a:pt x="0" y="0"/>
                      </a:moveTo>
                      <a:cubicBezTo>
                        <a:pt x="4" y="3"/>
                        <a:pt x="50" y="9"/>
                        <a:pt x="52" y="9"/>
                      </a:cubicBezTo>
                      <a:cubicBezTo>
                        <a:pt x="55" y="9"/>
                        <a:pt x="56" y="11"/>
                        <a:pt x="56" y="13"/>
                      </a:cubicBezTo>
                      <a:cubicBezTo>
                        <a:pt x="56" y="18"/>
                        <a:pt x="44" y="20"/>
                        <a:pt x="37" y="20"/>
                      </a:cubicBezTo>
                      <a:cubicBezTo>
                        <a:pt x="25" y="20"/>
                        <a:pt x="4" y="14"/>
                        <a:pt x="4" y="3"/>
                      </a:cubicBezTo>
                      <a:lnTo>
                        <a:pt x="0" y="0"/>
                      </a:ln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sp>
              <p:nvSpPr>
                <p:cNvPr id="489" name="Freeform 171">
                  <a:extLst>
                    <a:ext uri="{FF2B5EF4-FFF2-40B4-BE49-F238E27FC236}">
                      <a16:creationId xmlns:a16="http://schemas.microsoft.com/office/drawing/2014/main" id="{542512F1-2ADF-42BA-9E10-B555D3B4CEB6}"/>
                    </a:ext>
                  </a:extLst>
                </p:cNvPr>
                <p:cNvSpPr>
                  <a:spLocks/>
                </p:cNvSpPr>
                <p:nvPr/>
              </p:nvSpPr>
              <p:spPr bwMode="auto">
                <a:xfrm>
                  <a:off x="6726238" y="1303338"/>
                  <a:ext cx="15875" cy="17463"/>
                </a:xfrm>
                <a:custGeom>
                  <a:avLst/>
                  <a:gdLst/>
                  <a:ahLst/>
                  <a:cxnLst>
                    <a:cxn ang="0">
                      <a:pos x="12" y="7"/>
                    </a:cxn>
                    <a:cxn ang="0">
                      <a:pos x="5" y="13"/>
                    </a:cxn>
                    <a:cxn ang="0">
                      <a:pos x="0" y="7"/>
                    </a:cxn>
                    <a:cxn ang="0">
                      <a:pos x="12" y="7"/>
                    </a:cxn>
                  </a:cxnLst>
                  <a:rect l="0" t="0" r="r" b="b"/>
                  <a:pathLst>
                    <a:path w="12" h="13">
                      <a:moveTo>
                        <a:pt x="12" y="7"/>
                      </a:moveTo>
                      <a:cubicBezTo>
                        <a:pt x="12" y="11"/>
                        <a:pt x="8" y="13"/>
                        <a:pt x="5" y="13"/>
                      </a:cubicBezTo>
                      <a:cubicBezTo>
                        <a:pt x="0" y="13"/>
                        <a:pt x="0" y="11"/>
                        <a:pt x="0" y="7"/>
                      </a:cubicBezTo>
                      <a:cubicBezTo>
                        <a:pt x="0" y="0"/>
                        <a:pt x="12" y="1"/>
                        <a:pt x="12" y="7"/>
                      </a:cubicBezTo>
                      <a:close/>
                    </a:path>
                  </a:pathLst>
                </a:custGeom>
                <a:grpFill/>
                <a:ln w="19050">
                  <a:solidFill>
                    <a:schemeClr val="bg1"/>
                  </a:solidFill>
                  <a:round/>
                  <a:headEnd/>
                  <a:tailEnd/>
                </a:ln>
              </p:spPr>
              <p:txBody>
                <a:bodyPr vert="horz" wrap="square" lIns="89154" tIns="44578" rIns="89154" bIns="44578" numCol="1" anchor="t" anchorCtr="0" compatLnSpc="1">
                  <a:prstTxWarp prst="textNoShape">
                    <a:avLst/>
                  </a:prstTxWarp>
                </a:bodyPr>
                <a:lstStyle/>
                <a:p>
                  <a:endParaRPr lang="en-US" sz="2400" dirty="0">
                    <a:solidFill>
                      <a:schemeClr val="tx1">
                        <a:lumMod val="85000"/>
                        <a:lumOff val="15000"/>
                      </a:schemeClr>
                    </a:solidFill>
                    <a:latin typeface="Raleway" panose="020B0503030101060003" pitchFamily="34" charset="-94"/>
                    <a:cs typeface="Segoe UI" panose="020B0502040204020203" pitchFamily="34" charset="0"/>
                  </a:endParaRPr>
                </a:p>
              </p:txBody>
            </p:sp>
          </p:grpSp>
        </p:grpSp>
        <p:sp>
          <p:nvSpPr>
            <p:cNvPr id="590" name="TextBox 589">
              <a:extLst>
                <a:ext uri="{FF2B5EF4-FFF2-40B4-BE49-F238E27FC236}">
                  <a16:creationId xmlns:a16="http://schemas.microsoft.com/office/drawing/2014/main" id="{9E0FE53F-2D7B-416D-9D01-25B91F4FDACE}"/>
                </a:ext>
              </a:extLst>
            </p:cNvPr>
            <p:cNvSpPr txBox="1"/>
            <p:nvPr/>
          </p:nvSpPr>
          <p:spPr>
            <a:xfrm>
              <a:off x="7464191" y="4876528"/>
              <a:ext cx="1531910" cy="270415"/>
            </a:xfrm>
            <a:prstGeom prst="rect">
              <a:avLst/>
            </a:prstGeom>
            <a:noFill/>
          </p:spPr>
          <p:txBody>
            <a:bodyPr wrap="square" rtlCol="0">
              <a:spAutoFit/>
            </a:bodyPr>
            <a:lstStyle/>
            <a:p>
              <a:r>
                <a:rPr lang="en-CA"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Dublin, Ireland</a:t>
              </a:r>
              <a:endParaRPr lang="tr-TR"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1" name="TextBox 590">
              <a:extLst>
                <a:ext uri="{FF2B5EF4-FFF2-40B4-BE49-F238E27FC236}">
                  <a16:creationId xmlns:a16="http://schemas.microsoft.com/office/drawing/2014/main" id="{BECDE9A8-E60B-4AB7-9F38-1B93A021EC75}"/>
                </a:ext>
              </a:extLst>
            </p:cNvPr>
            <p:cNvSpPr txBox="1"/>
            <p:nvPr/>
          </p:nvSpPr>
          <p:spPr>
            <a:xfrm>
              <a:off x="8562999" y="5478181"/>
              <a:ext cx="1850546" cy="270415"/>
            </a:xfrm>
            <a:prstGeom prst="rect">
              <a:avLst/>
            </a:prstGeom>
            <a:noFill/>
          </p:spPr>
          <p:txBody>
            <a:bodyPr wrap="square" rtlCol="0">
              <a:spAutoFit/>
            </a:bodyPr>
            <a:lstStyle/>
            <a:p>
              <a:pPr algn="ctr"/>
              <a:r>
                <a:rPr lang="en-CA" sz="20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Ahmedabad, India</a:t>
              </a:r>
              <a:endParaRPr lang="tr-TR" sz="20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2" name="TextBox 591">
              <a:extLst>
                <a:ext uri="{FF2B5EF4-FFF2-40B4-BE49-F238E27FC236}">
                  <a16:creationId xmlns:a16="http://schemas.microsoft.com/office/drawing/2014/main" id="{BCDAD3D6-BE14-444A-A254-030CC5DA4223}"/>
                </a:ext>
              </a:extLst>
            </p:cNvPr>
            <p:cNvSpPr txBox="1"/>
            <p:nvPr/>
          </p:nvSpPr>
          <p:spPr>
            <a:xfrm>
              <a:off x="4023862" y="5026880"/>
              <a:ext cx="1136190" cy="270415"/>
            </a:xfrm>
            <a:prstGeom prst="rect">
              <a:avLst/>
            </a:prstGeom>
            <a:noFill/>
          </p:spPr>
          <p:txBody>
            <a:bodyPr wrap="square" rtlCol="0">
              <a:spAutoFit/>
            </a:bodyPr>
            <a:lstStyle/>
            <a:p>
              <a:r>
                <a:rPr lang="en-CA"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Bellevue, WA</a:t>
              </a:r>
              <a:endParaRPr lang="tr-TR"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3" name="TextBox 592">
              <a:extLst>
                <a:ext uri="{FF2B5EF4-FFF2-40B4-BE49-F238E27FC236}">
                  <a16:creationId xmlns:a16="http://schemas.microsoft.com/office/drawing/2014/main" id="{9038C73B-8295-4605-B0CF-91720A7A3EF2}"/>
                </a:ext>
              </a:extLst>
            </p:cNvPr>
            <p:cNvSpPr txBox="1"/>
            <p:nvPr/>
          </p:nvSpPr>
          <p:spPr>
            <a:xfrm>
              <a:off x="4266602" y="5333112"/>
              <a:ext cx="867466" cy="270415"/>
            </a:xfrm>
            <a:prstGeom prst="rect">
              <a:avLst/>
            </a:prstGeom>
            <a:noFill/>
          </p:spPr>
          <p:txBody>
            <a:bodyPr wrap="square" rtlCol="0">
              <a:spAutoFit/>
            </a:bodyPr>
            <a:lstStyle/>
            <a:p>
              <a:r>
                <a:rPr lang="en-CA"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Reno, NV</a:t>
              </a:r>
              <a:endParaRPr lang="tr-TR"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94" name="TextBox 593">
              <a:extLst>
                <a:ext uri="{FF2B5EF4-FFF2-40B4-BE49-F238E27FC236}">
                  <a16:creationId xmlns:a16="http://schemas.microsoft.com/office/drawing/2014/main" id="{2CB579AB-6EC6-4062-927D-EFD3921D6583}"/>
                </a:ext>
              </a:extLst>
            </p:cNvPr>
            <p:cNvSpPr txBox="1"/>
            <p:nvPr/>
          </p:nvSpPr>
          <p:spPr>
            <a:xfrm>
              <a:off x="3884786" y="5636816"/>
              <a:ext cx="1391883" cy="270415"/>
            </a:xfrm>
            <a:prstGeom prst="rect">
              <a:avLst/>
            </a:prstGeom>
            <a:noFill/>
          </p:spPr>
          <p:txBody>
            <a:bodyPr wrap="square" rtlCol="0">
              <a:spAutoFit/>
            </a:bodyPr>
            <a:lstStyle/>
            <a:p>
              <a:r>
                <a:rPr lang="en-CA"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Los Angeles, CA</a:t>
              </a:r>
              <a:endParaRPr lang="tr-TR"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96" name="Straight Connector 595">
              <a:extLst>
                <a:ext uri="{FF2B5EF4-FFF2-40B4-BE49-F238E27FC236}">
                  <a16:creationId xmlns:a16="http://schemas.microsoft.com/office/drawing/2014/main" id="{2A286448-84FF-41D3-9780-39E40538BE50}"/>
                </a:ext>
              </a:extLst>
            </p:cNvPr>
            <p:cNvCxnSpPr>
              <a:cxnSpLocks/>
            </p:cNvCxnSpPr>
            <p:nvPr/>
          </p:nvCxnSpPr>
          <p:spPr>
            <a:xfrm flipH="1" flipV="1">
              <a:off x="5130412" y="5165552"/>
              <a:ext cx="217258" cy="160782"/>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0760EC30-8425-4466-9AD8-C10A201D9E99}"/>
                </a:ext>
              </a:extLst>
            </p:cNvPr>
            <p:cNvCxnSpPr>
              <a:cxnSpLocks/>
            </p:cNvCxnSpPr>
            <p:nvPr/>
          </p:nvCxnSpPr>
          <p:spPr>
            <a:xfrm flipH="1">
              <a:off x="5106791" y="5463859"/>
              <a:ext cx="291509" cy="0"/>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5278A864-BD67-4029-9758-532997A33571}"/>
                </a:ext>
              </a:extLst>
            </p:cNvPr>
            <p:cNvCxnSpPr>
              <a:cxnSpLocks/>
            </p:cNvCxnSpPr>
            <p:nvPr/>
          </p:nvCxnSpPr>
          <p:spPr>
            <a:xfrm flipH="1">
              <a:off x="5200928" y="5566061"/>
              <a:ext cx="204063" cy="194184"/>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599" name="Oval 598">
              <a:extLst>
                <a:ext uri="{FF2B5EF4-FFF2-40B4-BE49-F238E27FC236}">
                  <a16:creationId xmlns:a16="http://schemas.microsoft.com/office/drawing/2014/main" id="{CB0A9AB0-AE5D-4700-A7CF-119E823A3C6C}"/>
                </a:ext>
              </a:extLst>
            </p:cNvPr>
            <p:cNvSpPr/>
            <p:nvPr/>
          </p:nvSpPr>
          <p:spPr>
            <a:xfrm>
              <a:off x="5102981" y="5138121"/>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sp>
          <p:nvSpPr>
            <p:cNvPr id="600" name="Oval 599">
              <a:extLst>
                <a:ext uri="{FF2B5EF4-FFF2-40B4-BE49-F238E27FC236}">
                  <a16:creationId xmlns:a16="http://schemas.microsoft.com/office/drawing/2014/main" id="{4002524F-5726-4D95-8444-B805C30DFC15}"/>
                </a:ext>
              </a:extLst>
            </p:cNvPr>
            <p:cNvSpPr/>
            <p:nvPr/>
          </p:nvSpPr>
          <p:spPr>
            <a:xfrm>
              <a:off x="5075549" y="5436427"/>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sp>
          <p:nvSpPr>
            <p:cNvPr id="601" name="Oval 600">
              <a:extLst>
                <a:ext uri="{FF2B5EF4-FFF2-40B4-BE49-F238E27FC236}">
                  <a16:creationId xmlns:a16="http://schemas.microsoft.com/office/drawing/2014/main" id="{5F36238D-25EB-4EDB-B4EB-8E3348CBEE79}"/>
                </a:ext>
              </a:extLst>
            </p:cNvPr>
            <p:cNvSpPr/>
            <p:nvPr/>
          </p:nvSpPr>
          <p:spPr>
            <a:xfrm>
              <a:off x="5182119" y="5739808"/>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cxnSp>
          <p:nvCxnSpPr>
            <p:cNvPr id="602" name="Straight Connector 601">
              <a:extLst>
                <a:ext uri="{FF2B5EF4-FFF2-40B4-BE49-F238E27FC236}">
                  <a16:creationId xmlns:a16="http://schemas.microsoft.com/office/drawing/2014/main" id="{08DC6EEC-8448-479F-8408-AB6DB4829B80}"/>
                </a:ext>
              </a:extLst>
            </p:cNvPr>
            <p:cNvCxnSpPr>
              <a:cxnSpLocks/>
            </p:cNvCxnSpPr>
            <p:nvPr/>
          </p:nvCxnSpPr>
          <p:spPr>
            <a:xfrm flipV="1">
              <a:off x="7241655" y="5025926"/>
              <a:ext cx="220657" cy="162415"/>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603" name="Oval 602">
              <a:extLst>
                <a:ext uri="{FF2B5EF4-FFF2-40B4-BE49-F238E27FC236}">
                  <a16:creationId xmlns:a16="http://schemas.microsoft.com/office/drawing/2014/main" id="{6679BE7B-4015-4451-8FDB-6B2381E476B8}"/>
                </a:ext>
              </a:extLst>
            </p:cNvPr>
            <p:cNvSpPr/>
            <p:nvPr/>
          </p:nvSpPr>
          <p:spPr>
            <a:xfrm rot="5720415">
              <a:off x="7434880" y="4998497"/>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cxnSp>
          <p:nvCxnSpPr>
            <p:cNvPr id="604" name="Straight Connector 603">
              <a:extLst>
                <a:ext uri="{FF2B5EF4-FFF2-40B4-BE49-F238E27FC236}">
                  <a16:creationId xmlns:a16="http://schemas.microsoft.com/office/drawing/2014/main" id="{60F46251-64EA-48E8-8662-24DCBDF71EEE}"/>
                </a:ext>
              </a:extLst>
            </p:cNvPr>
            <p:cNvCxnSpPr>
              <a:cxnSpLocks/>
            </p:cNvCxnSpPr>
            <p:nvPr/>
          </p:nvCxnSpPr>
          <p:spPr>
            <a:xfrm flipV="1">
              <a:off x="8508910" y="5608764"/>
              <a:ext cx="222433" cy="104333"/>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605" name="Oval 604">
              <a:extLst>
                <a:ext uri="{FF2B5EF4-FFF2-40B4-BE49-F238E27FC236}">
                  <a16:creationId xmlns:a16="http://schemas.microsoft.com/office/drawing/2014/main" id="{B585C9CD-99D3-4EE4-9D5B-05813705939B}"/>
                </a:ext>
              </a:extLst>
            </p:cNvPr>
            <p:cNvSpPr/>
            <p:nvPr/>
          </p:nvSpPr>
          <p:spPr>
            <a:xfrm rot="5720415">
              <a:off x="8703916" y="5588789"/>
              <a:ext cx="54863" cy="54863"/>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grpSp>
      <p:sp>
        <p:nvSpPr>
          <p:cNvPr id="611" name="TextBox 610">
            <a:extLst>
              <a:ext uri="{FF2B5EF4-FFF2-40B4-BE49-F238E27FC236}">
                <a16:creationId xmlns:a16="http://schemas.microsoft.com/office/drawing/2014/main" id="{9564C730-859B-4B87-A83D-A6C77F56F2CD}"/>
              </a:ext>
            </a:extLst>
          </p:cNvPr>
          <p:cNvSpPr txBox="1"/>
          <p:nvPr/>
        </p:nvSpPr>
        <p:spPr>
          <a:xfrm>
            <a:off x="3379244" y="1434182"/>
            <a:ext cx="7871912" cy="1181862"/>
          </a:xfrm>
          <a:prstGeom prst="rect">
            <a:avLst/>
          </a:prstGeom>
          <a:noFill/>
        </p:spPr>
        <p:txBody>
          <a:bodyPr wrap="square" tIns="91440" bIns="91440"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lvl="0" algn="ctr">
              <a:lnSpc>
                <a:spcPct val="100000"/>
              </a:lnSpc>
            </a:pPr>
            <a:r>
              <a:rPr lang="en-US" sz="1680" b="1" dirty="0">
                <a:solidFill>
                  <a:srgbClr val="0096A9"/>
                </a:solidFill>
                <a:latin typeface="Segoe UI" panose="020B0502040204020203" pitchFamily="34" charset="0"/>
                <a:ea typeface="Calibri" panose="020F0502020204030204" pitchFamily="34" charset="0"/>
                <a:cs typeface="Segoe UI" panose="020B0502040204020203" pitchFamily="34" charset="0"/>
              </a:rPr>
              <a:t>OUR MISSION</a:t>
            </a:r>
          </a:p>
          <a:p>
            <a:pPr lvl="0" algn="ctr">
              <a:lnSpc>
                <a:spcPct val="100000"/>
              </a:lnSpc>
            </a:pPr>
            <a:r>
              <a:rPr lang="en-US" sz="2400" i="1" dirty="0">
                <a:solidFill>
                  <a:prstClr val="black"/>
                </a:solidFill>
                <a:latin typeface="+mj-lt"/>
                <a:ea typeface="Calibri" panose="020F0502020204030204" pitchFamily="34" charset="0"/>
                <a:cs typeface="Segoe UI" panose="020B0502040204020203" pitchFamily="34" charset="0"/>
              </a:rPr>
              <a:t>“Become the best at applying solutions and services to positively impact people.”</a:t>
            </a:r>
          </a:p>
        </p:txBody>
      </p:sp>
      <p:pic>
        <p:nvPicPr>
          <p:cNvPr id="6" name="Picture 5">
            <a:extLst>
              <a:ext uri="{FF2B5EF4-FFF2-40B4-BE49-F238E27FC236}">
                <a16:creationId xmlns:a16="http://schemas.microsoft.com/office/drawing/2014/main" id="{E211C30C-4C02-DE43-BD7C-58C0AFF3F9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0502" y="2360892"/>
            <a:ext cx="935790" cy="935790"/>
          </a:xfrm>
          <a:prstGeom prst="rect">
            <a:avLst/>
          </a:prstGeom>
        </p:spPr>
      </p:pic>
      <p:pic>
        <p:nvPicPr>
          <p:cNvPr id="8" name="Picture 7">
            <a:extLst>
              <a:ext uri="{FF2B5EF4-FFF2-40B4-BE49-F238E27FC236}">
                <a16:creationId xmlns:a16="http://schemas.microsoft.com/office/drawing/2014/main" id="{408D5ECD-3A32-084D-AC27-6C04887EDB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7060" y="3677046"/>
            <a:ext cx="902672" cy="902672"/>
          </a:xfrm>
          <a:prstGeom prst="rect">
            <a:avLst/>
          </a:prstGeom>
        </p:spPr>
      </p:pic>
      <p:sp>
        <p:nvSpPr>
          <p:cNvPr id="9" name="Rectangle 8">
            <a:extLst>
              <a:ext uri="{FF2B5EF4-FFF2-40B4-BE49-F238E27FC236}">
                <a16:creationId xmlns:a16="http://schemas.microsoft.com/office/drawing/2014/main" id="{C0A9262C-7F3E-AB4B-B1EA-4DB0D01A623A}"/>
              </a:ext>
            </a:extLst>
          </p:cNvPr>
          <p:cNvSpPr/>
          <p:nvPr/>
        </p:nvSpPr>
        <p:spPr>
          <a:xfrm>
            <a:off x="12671880" y="2374741"/>
            <a:ext cx="931665" cy="461665"/>
          </a:xfrm>
          <a:prstGeom prst="rect">
            <a:avLst/>
          </a:prstGeom>
        </p:spPr>
        <p:txBody>
          <a:bodyPr wrap="none">
            <a:spAutoFit/>
          </a:bodyPr>
          <a:lstStyle/>
          <a:p>
            <a:pPr lvl="0" algn="ctr">
              <a:lnSpc>
                <a:spcPct val="100000"/>
              </a:lnSpc>
            </a:pPr>
            <a:r>
              <a:rPr lang="en-US" sz="2400" b="1" dirty="0">
                <a:solidFill>
                  <a:srgbClr val="0096A9"/>
                </a:solidFill>
                <a:latin typeface="Segoe UI" panose="020B0502040204020203" pitchFamily="34" charset="0"/>
                <a:ea typeface="Calibri" panose="020F0502020204030204" pitchFamily="34" charset="0"/>
                <a:cs typeface="Segoe UI" panose="020B0502040204020203" pitchFamily="34" charset="0"/>
              </a:rPr>
              <a:t>300+</a:t>
            </a:r>
          </a:p>
        </p:txBody>
      </p:sp>
      <p:sp>
        <p:nvSpPr>
          <p:cNvPr id="207" name="Rectangle 206">
            <a:extLst>
              <a:ext uri="{FF2B5EF4-FFF2-40B4-BE49-F238E27FC236}">
                <a16:creationId xmlns:a16="http://schemas.microsoft.com/office/drawing/2014/main" id="{35FC178E-DE0C-E146-8893-B337DA7F13E7}"/>
              </a:ext>
            </a:extLst>
          </p:cNvPr>
          <p:cNvSpPr/>
          <p:nvPr/>
        </p:nvSpPr>
        <p:spPr>
          <a:xfrm>
            <a:off x="12753205" y="3739925"/>
            <a:ext cx="805029" cy="461665"/>
          </a:xfrm>
          <a:prstGeom prst="rect">
            <a:avLst/>
          </a:prstGeom>
        </p:spPr>
        <p:txBody>
          <a:bodyPr wrap="none">
            <a:spAutoFit/>
          </a:bodyPr>
          <a:lstStyle/>
          <a:p>
            <a:pPr lvl="0" algn="ctr">
              <a:lnSpc>
                <a:spcPct val="100000"/>
              </a:lnSpc>
            </a:pPr>
            <a:r>
              <a:rPr lang="en-US" sz="2400" b="1" dirty="0">
                <a:solidFill>
                  <a:srgbClr val="0096A9"/>
                </a:solidFill>
                <a:latin typeface="Segoe UI" panose="020B0502040204020203" pitchFamily="34" charset="0"/>
                <a:ea typeface="Calibri" panose="020F0502020204030204" pitchFamily="34" charset="0"/>
                <a:cs typeface="Segoe UI" panose="020B0502040204020203" pitchFamily="34" charset="0"/>
              </a:rPr>
              <a:t>98%</a:t>
            </a:r>
          </a:p>
        </p:txBody>
      </p:sp>
      <p:sp>
        <p:nvSpPr>
          <p:cNvPr id="208" name="TextBox 207">
            <a:extLst>
              <a:ext uri="{FF2B5EF4-FFF2-40B4-BE49-F238E27FC236}">
                <a16:creationId xmlns:a16="http://schemas.microsoft.com/office/drawing/2014/main" id="{3A82E340-67CF-FC47-A047-12206C92641B}"/>
              </a:ext>
            </a:extLst>
          </p:cNvPr>
          <p:cNvSpPr txBox="1"/>
          <p:nvPr/>
        </p:nvSpPr>
        <p:spPr>
          <a:xfrm>
            <a:off x="12566575" y="2751989"/>
            <a:ext cx="1487182" cy="584775"/>
          </a:xfrm>
          <a:prstGeom prst="rect">
            <a:avLst/>
          </a:prstGeom>
          <a:noFill/>
        </p:spPr>
        <p:txBody>
          <a:bodyPr wrap="square" rtlCol="0">
            <a:spAutoFit/>
          </a:bodyPr>
          <a:lstStyle/>
          <a:p>
            <a:r>
              <a:rPr lang="en-CA"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Employees globally</a:t>
            </a:r>
            <a:endParaRPr lang="tr-TR"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9" name="TextBox 208">
            <a:extLst>
              <a:ext uri="{FF2B5EF4-FFF2-40B4-BE49-F238E27FC236}">
                <a16:creationId xmlns:a16="http://schemas.microsoft.com/office/drawing/2014/main" id="{EEB9F114-974F-554A-9454-098A72EDC5E2}"/>
              </a:ext>
            </a:extLst>
          </p:cNvPr>
          <p:cNvSpPr txBox="1"/>
          <p:nvPr/>
        </p:nvSpPr>
        <p:spPr>
          <a:xfrm>
            <a:off x="12566575" y="4099528"/>
            <a:ext cx="1487182" cy="584775"/>
          </a:xfrm>
          <a:prstGeom prst="rect">
            <a:avLst/>
          </a:prstGeom>
          <a:noFill/>
        </p:spPr>
        <p:txBody>
          <a:bodyPr wrap="square" rtlCol="0">
            <a:spAutoFit/>
          </a:bodyPr>
          <a:lstStyle/>
          <a:p>
            <a:r>
              <a:rPr lang="en-CA"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Customer Satisfaction</a:t>
            </a:r>
            <a:endParaRPr lang="tr-TR"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FC769BC6-FFDA-D646-81E3-39AE5DD30742}"/>
              </a:ext>
            </a:extLst>
          </p:cNvPr>
          <p:cNvPicPr>
            <a:picLocks noChangeAspect="1"/>
          </p:cNvPicPr>
          <p:nvPr/>
        </p:nvPicPr>
        <p:blipFill>
          <a:blip r:embed="rId5"/>
          <a:stretch>
            <a:fillRect/>
          </a:stretch>
        </p:blipFill>
        <p:spPr>
          <a:xfrm>
            <a:off x="10867292" y="6257588"/>
            <a:ext cx="3076409" cy="1684459"/>
          </a:xfrm>
          <a:prstGeom prst="rect">
            <a:avLst/>
          </a:prstGeom>
          <a:solidFill>
            <a:schemeClr val="bg1"/>
          </a:solidFill>
        </p:spPr>
      </p:pic>
      <p:sp>
        <p:nvSpPr>
          <p:cNvPr id="4" name="Rectangle 3">
            <a:extLst>
              <a:ext uri="{FF2B5EF4-FFF2-40B4-BE49-F238E27FC236}">
                <a16:creationId xmlns:a16="http://schemas.microsoft.com/office/drawing/2014/main" id="{3B8520BE-8F8E-4C72-93C4-E47597388B09}"/>
              </a:ext>
            </a:extLst>
          </p:cNvPr>
          <p:cNvSpPr/>
          <p:nvPr/>
        </p:nvSpPr>
        <p:spPr>
          <a:xfrm>
            <a:off x="12325306" y="6799274"/>
            <a:ext cx="486545" cy="537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3" name="Picture 2" descr="https://www.cmscritic.com/site/assets/files/4935/sitefinity_brandmark_rgb_primary-stacked---for-web_1.png">
            <a:extLst>
              <a:ext uri="{FF2B5EF4-FFF2-40B4-BE49-F238E27FC236}">
                <a16:creationId xmlns:a16="http://schemas.microsoft.com/office/drawing/2014/main" id="{B980441B-4DB5-443E-8A52-B7C928D243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20533" y="6426696"/>
            <a:ext cx="809546" cy="891885"/>
          </a:xfrm>
          <a:prstGeom prst="rect">
            <a:avLst/>
          </a:prstGeom>
          <a:solidFill>
            <a:schemeClr val="bg1"/>
          </a:solidFill>
        </p:spPr>
      </p:pic>
      <p:pic>
        <p:nvPicPr>
          <p:cNvPr id="204" name="Picture 203">
            <a:extLst>
              <a:ext uri="{FF2B5EF4-FFF2-40B4-BE49-F238E27FC236}">
                <a16:creationId xmlns:a16="http://schemas.microsoft.com/office/drawing/2014/main" id="{FFF8C2CA-4487-4B3A-B923-8597B9A839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16488" y="4957682"/>
            <a:ext cx="893243" cy="893243"/>
          </a:xfrm>
          <a:prstGeom prst="rect">
            <a:avLst/>
          </a:prstGeom>
        </p:spPr>
      </p:pic>
      <p:sp>
        <p:nvSpPr>
          <p:cNvPr id="205" name="Rectangle 204">
            <a:extLst>
              <a:ext uri="{FF2B5EF4-FFF2-40B4-BE49-F238E27FC236}">
                <a16:creationId xmlns:a16="http://schemas.microsoft.com/office/drawing/2014/main" id="{0AAFD8B9-9CE6-4747-8A0C-789177971981}"/>
              </a:ext>
            </a:extLst>
          </p:cNvPr>
          <p:cNvSpPr/>
          <p:nvPr/>
        </p:nvSpPr>
        <p:spPr>
          <a:xfrm>
            <a:off x="12800480" y="4918267"/>
            <a:ext cx="537327" cy="461665"/>
          </a:xfrm>
          <a:prstGeom prst="rect">
            <a:avLst/>
          </a:prstGeom>
        </p:spPr>
        <p:txBody>
          <a:bodyPr wrap="none">
            <a:spAutoFit/>
          </a:bodyPr>
          <a:lstStyle/>
          <a:p>
            <a:r>
              <a:rPr lang="en-US" sz="2400" b="1" dirty="0">
                <a:solidFill>
                  <a:srgbClr val="0096A9"/>
                </a:solidFill>
                <a:latin typeface="Segoe UI" panose="020B0502040204020203" pitchFamily="34" charset="0"/>
                <a:ea typeface="Calibri" panose="020F0502020204030204" pitchFamily="34" charset="0"/>
                <a:cs typeface="Segoe UI" panose="020B0502040204020203" pitchFamily="34" charset="0"/>
              </a:rPr>
              <a:t>16</a:t>
            </a:r>
            <a:endParaRPr lang="en-US" sz="1600" dirty="0"/>
          </a:p>
        </p:txBody>
      </p:sp>
      <p:sp>
        <p:nvSpPr>
          <p:cNvPr id="206" name="Rectangle 205">
            <a:extLst>
              <a:ext uri="{FF2B5EF4-FFF2-40B4-BE49-F238E27FC236}">
                <a16:creationId xmlns:a16="http://schemas.microsoft.com/office/drawing/2014/main" id="{D706C8D0-58B9-4F45-99B2-7F2A50EEA181}"/>
              </a:ext>
            </a:extLst>
          </p:cNvPr>
          <p:cNvSpPr/>
          <p:nvPr/>
        </p:nvSpPr>
        <p:spPr>
          <a:xfrm>
            <a:off x="12671880" y="5284283"/>
            <a:ext cx="1163896" cy="584775"/>
          </a:xfrm>
          <a:prstGeom prst="rect">
            <a:avLst/>
          </a:prstGeom>
        </p:spPr>
        <p:txBody>
          <a:bodyPr wrap="square">
            <a:spAutoFit/>
          </a:bodyPr>
          <a:lstStyle/>
          <a:p>
            <a:r>
              <a:rPr lang="en-CA"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Years in business</a:t>
            </a:r>
            <a:endParaRPr lang="tr-TR" sz="16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10" name="TextBox 209">
            <a:extLst>
              <a:ext uri="{FF2B5EF4-FFF2-40B4-BE49-F238E27FC236}">
                <a16:creationId xmlns:a16="http://schemas.microsoft.com/office/drawing/2014/main" id="{F8DF3E71-0DB1-4ECD-873A-DE055A446CEC}"/>
              </a:ext>
            </a:extLst>
          </p:cNvPr>
          <p:cNvSpPr txBox="1"/>
          <p:nvPr/>
        </p:nvSpPr>
        <p:spPr>
          <a:xfrm>
            <a:off x="828267" y="5575955"/>
            <a:ext cx="1421270" cy="400110"/>
          </a:xfrm>
          <a:prstGeom prst="rect">
            <a:avLst/>
          </a:prstGeom>
          <a:noFill/>
        </p:spPr>
        <p:txBody>
          <a:bodyPr wrap="square" rtlCol="0">
            <a:spAutoFit/>
          </a:bodyPr>
          <a:lstStyle/>
          <a:p>
            <a:r>
              <a:rPr lang="en-CA"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rPr>
              <a:t>Irvine, CA</a:t>
            </a:r>
            <a:endParaRPr lang="tr-TR" sz="2000" dirty="0">
              <a:solidFill>
                <a:schemeClr val="tx1">
                  <a:lumMod val="95000"/>
                  <a:lumOff val="5000"/>
                </a:schemeClr>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11" name="Straight Connector 210">
            <a:extLst>
              <a:ext uri="{FF2B5EF4-FFF2-40B4-BE49-F238E27FC236}">
                <a16:creationId xmlns:a16="http://schemas.microsoft.com/office/drawing/2014/main" id="{36BBD41F-1F12-44A8-A71F-605F12453E14}"/>
              </a:ext>
            </a:extLst>
          </p:cNvPr>
          <p:cNvCxnSpPr>
            <a:cxnSpLocks/>
          </p:cNvCxnSpPr>
          <p:nvPr/>
        </p:nvCxnSpPr>
        <p:spPr>
          <a:xfrm flipH="1">
            <a:off x="2130954" y="5140939"/>
            <a:ext cx="406736" cy="575012"/>
          </a:xfrm>
          <a:prstGeom prst="line">
            <a:avLst/>
          </a:prstGeom>
          <a:ln w="12700">
            <a:solidFill>
              <a:srgbClr val="0096A9"/>
            </a:solidFill>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AB2FA37-F685-4B14-B70E-9566A38530DF}"/>
              </a:ext>
            </a:extLst>
          </p:cNvPr>
          <p:cNvSpPr/>
          <p:nvPr/>
        </p:nvSpPr>
        <p:spPr>
          <a:xfrm>
            <a:off x="2078477" y="5672793"/>
            <a:ext cx="81176" cy="81176"/>
          </a:xfrm>
          <a:prstGeom prst="ellipse">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dirty="0">
              <a:latin typeface="Segoe UI" panose="020B0502040204020203" pitchFamily="34" charset="0"/>
            </a:endParaRPr>
          </a:p>
        </p:txBody>
      </p:sp>
    </p:spTree>
    <p:extLst>
      <p:ext uri="{BB962C8B-B14F-4D97-AF65-F5344CB8AC3E}">
        <p14:creationId xmlns:p14="http://schemas.microsoft.com/office/powerpoint/2010/main" val="313177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AB49-0687-42D1-BB44-34FBE8B9F7AE}"/>
              </a:ext>
            </a:extLst>
          </p:cNvPr>
          <p:cNvSpPr>
            <a:spLocks noGrp="1"/>
          </p:cNvSpPr>
          <p:nvPr>
            <p:ph type="title"/>
          </p:nvPr>
        </p:nvSpPr>
        <p:spPr/>
        <p:txBody>
          <a:bodyPr/>
          <a:lstStyle/>
          <a:p>
            <a:r>
              <a:rPr lang="en-US" dirty="0"/>
              <a:t>Why Affirma?</a:t>
            </a:r>
          </a:p>
        </p:txBody>
      </p:sp>
      <p:sp>
        <p:nvSpPr>
          <p:cNvPr id="18" name="Title 5">
            <a:extLst>
              <a:ext uri="{FF2B5EF4-FFF2-40B4-BE49-F238E27FC236}">
                <a16:creationId xmlns:a16="http://schemas.microsoft.com/office/drawing/2014/main" id="{623ACD77-9042-4C41-8D52-629E05535AA6}"/>
              </a:ext>
            </a:extLst>
          </p:cNvPr>
          <p:cNvSpPr txBox="1">
            <a:spLocks/>
          </p:cNvSpPr>
          <p:nvPr/>
        </p:nvSpPr>
        <p:spPr>
          <a:xfrm>
            <a:off x="2654301" y="1646670"/>
            <a:ext cx="3474720" cy="132701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defTabSz="1097280">
              <a:defRPr/>
            </a:pPr>
            <a:r>
              <a:rPr lang="en-US" sz="4320" dirty="0">
                <a:solidFill>
                  <a:srgbClr val="0096A9"/>
                </a:solidFill>
                <a:latin typeface="Segoe UI Light"/>
              </a:rPr>
              <a:t>Customer satisfaction</a:t>
            </a:r>
          </a:p>
        </p:txBody>
      </p:sp>
      <p:sp>
        <p:nvSpPr>
          <p:cNvPr id="19" name="Title 5">
            <a:extLst>
              <a:ext uri="{FF2B5EF4-FFF2-40B4-BE49-F238E27FC236}">
                <a16:creationId xmlns:a16="http://schemas.microsoft.com/office/drawing/2014/main" id="{8F1C83D2-9889-497E-A6A7-B43DA5FAAD56}"/>
              </a:ext>
            </a:extLst>
          </p:cNvPr>
          <p:cNvSpPr txBox="1">
            <a:spLocks/>
          </p:cNvSpPr>
          <p:nvPr/>
        </p:nvSpPr>
        <p:spPr>
          <a:xfrm>
            <a:off x="7272901" y="1646670"/>
            <a:ext cx="4754880" cy="132701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defTabSz="1097280">
              <a:defRPr/>
            </a:pPr>
            <a:r>
              <a:rPr lang="en-US" sz="4320" dirty="0">
                <a:solidFill>
                  <a:srgbClr val="0096A9"/>
                </a:solidFill>
                <a:latin typeface="Segoe UI Light"/>
              </a:rPr>
              <a:t>Breadth &amp; Depth of Experience</a:t>
            </a:r>
          </a:p>
        </p:txBody>
      </p:sp>
      <p:sp>
        <p:nvSpPr>
          <p:cNvPr id="21" name="TextBox 20">
            <a:extLst>
              <a:ext uri="{FF2B5EF4-FFF2-40B4-BE49-F238E27FC236}">
                <a16:creationId xmlns:a16="http://schemas.microsoft.com/office/drawing/2014/main" id="{28C63824-C8E6-44E1-B903-34BC3BC3C17F}"/>
              </a:ext>
            </a:extLst>
          </p:cNvPr>
          <p:cNvSpPr txBox="1"/>
          <p:nvPr/>
        </p:nvSpPr>
        <p:spPr>
          <a:xfrm>
            <a:off x="2654300" y="3127636"/>
            <a:ext cx="3635828" cy="1015663"/>
          </a:xfrm>
          <a:prstGeom prst="rect">
            <a:avLst/>
          </a:prstGeom>
          <a:noFill/>
        </p:spPr>
        <p:txBody>
          <a:bodyPr wrap="square"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00000"/>
              </a:lnSpc>
            </a:pPr>
            <a:r>
              <a:rPr lang="en-US" sz="2000" dirty="0"/>
              <a:t>Our CEO, executives, project managers, developers, testers, &amp; account managers</a:t>
            </a:r>
          </a:p>
        </p:txBody>
      </p:sp>
      <p:pic>
        <p:nvPicPr>
          <p:cNvPr id="13" name="Picture 12">
            <a:extLst>
              <a:ext uri="{FF2B5EF4-FFF2-40B4-BE49-F238E27FC236}">
                <a16:creationId xmlns:a16="http://schemas.microsoft.com/office/drawing/2014/main" id="{A267D830-2E77-DD4E-A373-2B43F87D1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2198" y="4665632"/>
            <a:ext cx="918383" cy="902672"/>
          </a:xfrm>
          <a:prstGeom prst="rect">
            <a:avLst/>
          </a:prstGeom>
        </p:spPr>
      </p:pic>
      <p:sp>
        <p:nvSpPr>
          <p:cNvPr id="3" name="Rectangle 2">
            <a:extLst>
              <a:ext uri="{FF2B5EF4-FFF2-40B4-BE49-F238E27FC236}">
                <a16:creationId xmlns:a16="http://schemas.microsoft.com/office/drawing/2014/main" id="{5A48AE9E-4BA8-AD41-BBCB-D1704E5BD30A}"/>
              </a:ext>
            </a:extLst>
          </p:cNvPr>
          <p:cNvSpPr/>
          <p:nvPr/>
        </p:nvSpPr>
        <p:spPr>
          <a:xfrm>
            <a:off x="2654300" y="6123123"/>
            <a:ext cx="3429001" cy="1015663"/>
          </a:xfrm>
          <a:prstGeom prst="rect">
            <a:avLst/>
          </a:prstGeom>
          <a:noFill/>
        </p:spPr>
        <p:txBody>
          <a:bodyPr wrap="square" rtlCol="0">
            <a:spAutoFit/>
          </a:bodyPr>
          <a:lstStyle/>
          <a:p>
            <a:pPr algn="ctr"/>
            <a:r>
              <a:rPr lang="en-US" sz="2000" dirty="0">
                <a:solidFill>
                  <a:schemeClr val="bg2">
                    <a:lumMod val="25000"/>
                  </a:schemeClr>
                </a:solidFill>
                <a:latin typeface="Segoe UI Semilight" panose="020B0502040204020203" pitchFamily="34" charset="0"/>
                <a:cs typeface="Segoe UI Semilight" panose="020B0502040204020203" pitchFamily="34" charset="0"/>
              </a:rPr>
              <a:t>all have </a:t>
            </a:r>
            <a:r>
              <a:rPr lang="en-US" sz="2000" b="1" dirty="0">
                <a:solidFill>
                  <a:schemeClr val="bg2">
                    <a:lumMod val="25000"/>
                  </a:schemeClr>
                </a:solidFill>
                <a:latin typeface="Segoe UI Semilight" panose="020B0502040204020203" pitchFamily="34" charset="0"/>
                <a:cs typeface="Segoe UI Semilight" panose="020B0502040204020203" pitchFamily="34" charset="0"/>
              </a:rPr>
              <a:t>Customer Satisfaction</a:t>
            </a:r>
            <a:r>
              <a:rPr lang="en-US" sz="2000" dirty="0">
                <a:solidFill>
                  <a:schemeClr val="bg2">
                    <a:lumMod val="25000"/>
                  </a:schemeClr>
                </a:solidFill>
                <a:latin typeface="Segoe UI Semilight" panose="020B0502040204020203" pitchFamily="34" charset="0"/>
                <a:cs typeface="Segoe UI Semilight" panose="020B0502040204020203" pitchFamily="34" charset="0"/>
              </a:rPr>
              <a:t> as the </a:t>
            </a:r>
            <a:r>
              <a:rPr lang="en-US" sz="2000" b="1" dirty="0">
                <a:solidFill>
                  <a:schemeClr val="bg2">
                    <a:lumMod val="25000"/>
                  </a:schemeClr>
                </a:solidFill>
                <a:latin typeface="Segoe UI Semilight" panose="020B0502040204020203" pitchFamily="34" charset="0"/>
                <a:cs typeface="Segoe UI Semilight" panose="020B0502040204020203" pitchFamily="34" charset="0"/>
              </a:rPr>
              <a:t>#1 metric</a:t>
            </a:r>
            <a:r>
              <a:rPr lang="en-US" sz="2000" dirty="0">
                <a:solidFill>
                  <a:schemeClr val="bg2">
                    <a:lumMod val="25000"/>
                  </a:schemeClr>
                </a:solidFill>
                <a:latin typeface="Segoe UI Semilight" panose="020B0502040204020203" pitchFamily="34" charset="0"/>
                <a:cs typeface="Segoe UI Semilight" panose="020B0502040204020203" pitchFamily="34" charset="0"/>
              </a:rPr>
              <a:t> on their scorecard. </a:t>
            </a:r>
          </a:p>
        </p:txBody>
      </p:sp>
      <p:sp>
        <p:nvSpPr>
          <p:cNvPr id="4" name="Oval 3">
            <a:extLst>
              <a:ext uri="{FF2B5EF4-FFF2-40B4-BE49-F238E27FC236}">
                <a16:creationId xmlns:a16="http://schemas.microsoft.com/office/drawing/2014/main" id="{5F4E5176-ED26-4944-B62A-00101B131FF7}"/>
              </a:ext>
            </a:extLst>
          </p:cNvPr>
          <p:cNvSpPr>
            <a:spLocks noChangeAspect="1"/>
          </p:cNvSpPr>
          <p:nvPr/>
        </p:nvSpPr>
        <p:spPr>
          <a:xfrm>
            <a:off x="3612215" y="4401691"/>
            <a:ext cx="1488505" cy="1463040"/>
          </a:xfrm>
          <a:prstGeom prst="ellipse">
            <a:avLst/>
          </a:prstGeom>
          <a:no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A7B7AD44-030F-4F66-94AF-673DB73D1EE1}"/>
              </a:ext>
            </a:extLst>
          </p:cNvPr>
          <p:cNvSpPr>
            <a:spLocks noChangeAspect="1"/>
          </p:cNvSpPr>
          <p:nvPr/>
        </p:nvSpPr>
        <p:spPr>
          <a:xfrm>
            <a:off x="8062998" y="4586363"/>
            <a:ext cx="1087454" cy="1087454"/>
          </a:xfrm>
          <a:prstGeom prst="ellipse">
            <a:avLst/>
          </a:prstGeom>
          <a:solidFill>
            <a:schemeClr val="bg1"/>
          </a:solid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A4EE25A-D121-47DA-823D-67FF4357E2D7}"/>
              </a:ext>
            </a:extLst>
          </p:cNvPr>
          <p:cNvSpPr>
            <a:spLocks noChangeAspect="1"/>
          </p:cNvSpPr>
          <p:nvPr/>
        </p:nvSpPr>
        <p:spPr>
          <a:xfrm>
            <a:off x="10100345" y="4586363"/>
            <a:ext cx="1087454" cy="1087454"/>
          </a:xfrm>
          <a:prstGeom prst="ellipse">
            <a:avLst/>
          </a:prstGeom>
          <a:solidFill>
            <a:schemeClr val="bg1"/>
          </a:solid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B999B09F-5018-4794-9B34-064D543B3836}"/>
              </a:ext>
            </a:extLst>
          </p:cNvPr>
          <p:cNvSpPr txBox="1"/>
          <p:nvPr/>
        </p:nvSpPr>
        <p:spPr>
          <a:xfrm>
            <a:off x="7272901" y="3127636"/>
            <a:ext cx="4833287" cy="1015663"/>
          </a:xfrm>
          <a:prstGeom prst="rect">
            <a:avLst/>
          </a:prstGeom>
          <a:noFill/>
        </p:spPr>
        <p:txBody>
          <a:bodyPr wrap="square"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00000"/>
              </a:lnSpc>
            </a:pPr>
            <a:r>
              <a:rPr lang="en-US" sz="2000" dirty="0"/>
              <a:t>200+ Software Services team members providing Salesforce Application Development &amp; Integration</a:t>
            </a:r>
          </a:p>
        </p:txBody>
      </p:sp>
      <p:sp>
        <p:nvSpPr>
          <p:cNvPr id="33" name="Oval 32">
            <a:extLst>
              <a:ext uri="{FF2B5EF4-FFF2-40B4-BE49-F238E27FC236}">
                <a16:creationId xmlns:a16="http://schemas.microsoft.com/office/drawing/2014/main" id="{D62EBD75-B3DF-4430-9D1C-7F26BB9AAE08}"/>
              </a:ext>
            </a:extLst>
          </p:cNvPr>
          <p:cNvSpPr>
            <a:spLocks noChangeAspect="1"/>
          </p:cNvSpPr>
          <p:nvPr/>
        </p:nvSpPr>
        <p:spPr>
          <a:xfrm>
            <a:off x="8929272" y="4307029"/>
            <a:ext cx="1463040" cy="1463040"/>
          </a:xfrm>
          <a:prstGeom prst="ellipse">
            <a:avLst/>
          </a:prstGeom>
          <a:solidFill>
            <a:schemeClr val="bg1"/>
          </a:solidFill>
          <a:ln w="63500">
            <a:solidFill>
              <a:srgbClr val="0096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E26C5AA7-4B81-45BA-84B0-A85B2A3FAB5E}"/>
              </a:ext>
            </a:extLst>
          </p:cNvPr>
          <p:cNvSpPr txBox="1"/>
          <p:nvPr/>
        </p:nvSpPr>
        <p:spPr>
          <a:xfrm>
            <a:off x="7248104" y="6123122"/>
            <a:ext cx="4804473" cy="1015663"/>
          </a:xfrm>
          <a:prstGeom prst="rect">
            <a:avLst/>
          </a:prstGeom>
          <a:noFill/>
        </p:spPr>
        <p:txBody>
          <a:bodyPr wrap="square"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a:lnSpc>
                <a:spcPct val="100000"/>
              </a:lnSpc>
            </a:pPr>
            <a:r>
              <a:rPr lang="en-US" sz="2000" dirty="0"/>
              <a:t>Web &amp; Mobile Application Development, ETL Design &amp; Development, Business Intelligence &amp; Data Warehousing</a:t>
            </a:r>
          </a:p>
        </p:txBody>
      </p:sp>
      <p:pic>
        <p:nvPicPr>
          <p:cNvPr id="35" name="Picture 34">
            <a:extLst>
              <a:ext uri="{FF2B5EF4-FFF2-40B4-BE49-F238E27FC236}">
                <a16:creationId xmlns:a16="http://schemas.microsoft.com/office/drawing/2014/main" id="{02F29E3F-847E-46A9-9FD3-E7A0F1DFBE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73308" y="4634489"/>
            <a:ext cx="785047" cy="785047"/>
          </a:xfrm>
          <a:prstGeom prst="rect">
            <a:avLst/>
          </a:prstGeom>
        </p:spPr>
      </p:pic>
      <p:pic>
        <p:nvPicPr>
          <p:cNvPr id="36" name="Picture 35">
            <a:extLst>
              <a:ext uri="{FF2B5EF4-FFF2-40B4-BE49-F238E27FC236}">
                <a16:creationId xmlns:a16="http://schemas.microsoft.com/office/drawing/2014/main" id="{B1CC0A4C-AE73-4E96-89F5-19A2739DD4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2335" y="4858680"/>
            <a:ext cx="575509" cy="575509"/>
          </a:xfrm>
          <a:prstGeom prst="rect">
            <a:avLst/>
          </a:prstGeom>
        </p:spPr>
      </p:pic>
      <p:pic>
        <p:nvPicPr>
          <p:cNvPr id="37" name="Picture 36">
            <a:extLst>
              <a:ext uri="{FF2B5EF4-FFF2-40B4-BE49-F238E27FC236}">
                <a16:creationId xmlns:a16="http://schemas.microsoft.com/office/drawing/2014/main" id="{0312239C-1DBA-4D87-A0ED-C6B4CE6324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0344" y="4902627"/>
            <a:ext cx="455529" cy="455529"/>
          </a:xfrm>
          <a:prstGeom prst="rect">
            <a:avLst/>
          </a:prstGeom>
        </p:spPr>
      </p:pic>
    </p:spTree>
    <p:extLst>
      <p:ext uri="{BB962C8B-B14F-4D97-AF65-F5344CB8AC3E}">
        <p14:creationId xmlns:p14="http://schemas.microsoft.com/office/powerpoint/2010/main" val="423451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Clients</a:t>
            </a:r>
          </a:p>
        </p:txBody>
      </p:sp>
      <p:pic>
        <p:nvPicPr>
          <p:cNvPr id="7" name="Picture 8" descr="http://www.psdeps.com/wp-content/uploads/New-Microsoft-2013-Logo-Vector.png">
            <a:extLst>
              <a:ext uri="{FF2B5EF4-FFF2-40B4-BE49-F238E27FC236}">
                <a16:creationId xmlns:a16="http://schemas.microsoft.com/office/drawing/2014/main" id="{317690E5-D316-46CF-950C-2BC7448A03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6605" y="1346596"/>
            <a:ext cx="2284298" cy="1510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https://upload.wikimedia.org/wikipedia/en/thumb/2/22/Seattle_Seahawks_Vector_Logo.svg/640px-Seattle_Seahawks_Vector_Logo.svg.png">
            <a:extLst>
              <a:ext uri="{FF2B5EF4-FFF2-40B4-BE49-F238E27FC236}">
                <a16:creationId xmlns:a16="http://schemas.microsoft.com/office/drawing/2014/main" id="{D3E00020-43A5-460C-A90F-CF6A39B89E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4600" y="6344728"/>
            <a:ext cx="2081642" cy="920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4" descr="https://upload.wikimedia.org/wikipedia/commons/thumb/6/62/Amazon.com-Logo.svg/2000px-Amazon.com-Logo.svg.png">
            <a:extLst>
              <a:ext uri="{FF2B5EF4-FFF2-40B4-BE49-F238E27FC236}">
                <a16:creationId xmlns:a16="http://schemas.microsoft.com/office/drawing/2014/main" id="{602C15F7-1BAF-4EF4-AAE7-35BA1BFF169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6373"/>
          <a:stretch/>
        </p:blipFill>
        <p:spPr bwMode="auto">
          <a:xfrm>
            <a:off x="6116605" y="3307759"/>
            <a:ext cx="2279430" cy="721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expedia logo">
            <a:extLst>
              <a:ext uri="{FF2B5EF4-FFF2-40B4-BE49-F238E27FC236}">
                <a16:creationId xmlns:a16="http://schemas.microsoft.com/office/drawing/2014/main" id="{A176B273-3B5A-400B-B26A-4583F68E15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7535" y="3268716"/>
            <a:ext cx="2548959" cy="7218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upload.wikimedia.org/wikipedia/en/thumb/7/72/NBC_Universal.svg/1280px-NBC_Universal.svg.png">
            <a:extLst>
              <a:ext uri="{FF2B5EF4-FFF2-40B4-BE49-F238E27FC236}">
                <a16:creationId xmlns:a16="http://schemas.microsoft.com/office/drawing/2014/main" id="{32E7AE98-822B-40C0-90FF-83C15C3CC9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43041" y="1576728"/>
            <a:ext cx="2917835" cy="11283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kaiser permanente logo">
            <a:extLst>
              <a:ext uri="{FF2B5EF4-FFF2-40B4-BE49-F238E27FC236}">
                <a16:creationId xmlns:a16="http://schemas.microsoft.com/office/drawing/2014/main" id="{E6A0FD9A-ADF3-4C6C-8B1C-9A7F3562F03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14254" y="3082030"/>
            <a:ext cx="2523658" cy="8753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time inc logo vector">
            <a:extLst>
              <a:ext uri="{FF2B5EF4-FFF2-40B4-BE49-F238E27FC236}">
                <a16:creationId xmlns:a16="http://schemas.microsoft.com/office/drawing/2014/main" id="{A8ABDCB5-BF0B-4236-A22C-3D586FC729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30010" y="1781335"/>
            <a:ext cx="2607902" cy="6299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vizio">
            <a:extLst>
              <a:ext uri="{FF2B5EF4-FFF2-40B4-BE49-F238E27FC236}">
                <a16:creationId xmlns:a16="http://schemas.microsoft.com/office/drawing/2014/main" id="{41B5B4DC-323D-4D98-9C87-62493752178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26190" y="4659012"/>
            <a:ext cx="2171647" cy="12215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Image result for city of seattle logo">
            <a:extLst>
              <a:ext uri="{FF2B5EF4-FFF2-40B4-BE49-F238E27FC236}">
                <a16:creationId xmlns:a16="http://schemas.microsoft.com/office/drawing/2014/main" id="{DDB88A3C-91E5-4D65-85A9-090C14E962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4254" y="6495901"/>
            <a:ext cx="2726280" cy="6319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Image result for zillow logo">
            <a:extLst>
              <a:ext uri="{FF2B5EF4-FFF2-40B4-BE49-F238E27FC236}">
                <a16:creationId xmlns:a16="http://schemas.microsoft.com/office/drawing/2014/main" id="{AA426535-BC52-47A5-A60B-EF5C28A5280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32650" y="6579331"/>
            <a:ext cx="2588552" cy="5485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mage result for wells fargo logo">
            <a:extLst>
              <a:ext uri="{FF2B5EF4-FFF2-40B4-BE49-F238E27FC236}">
                <a16:creationId xmlns:a16="http://schemas.microsoft.com/office/drawing/2014/main" id="{D209D01E-9FD0-45F0-AD4A-A6482901B5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97307" y="4628121"/>
            <a:ext cx="1283335" cy="12833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chevron federal credit union">
            <a:extLst>
              <a:ext uri="{FF2B5EF4-FFF2-40B4-BE49-F238E27FC236}">
                <a16:creationId xmlns:a16="http://schemas.microsoft.com/office/drawing/2014/main" id="{D55B412B-0A72-481C-A19B-B8AC00D9C9F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82515" y="4311473"/>
            <a:ext cx="3265369" cy="191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72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dirty="0"/>
              <a:t>Customer Satisfaction</a:t>
            </a:r>
          </a:p>
        </p:txBody>
      </p:sp>
      <p:sp>
        <p:nvSpPr>
          <p:cNvPr id="4" name="Rectangle 3">
            <a:extLst>
              <a:ext uri="{FF2B5EF4-FFF2-40B4-BE49-F238E27FC236}">
                <a16:creationId xmlns:a16="http://schemas.microsoft.com/office/drawing/2014/main" id="{3B8520BE-8F8E-4C72-93C4-E47597388B09}"/>
              </a:ext>
            </a:extLst>
          </p:cNvPr>
          <p:cNvSpPr/>
          <p:nvPr/>
        </p:nvSpPr>
        <p:spPr>
          <a:xfrm>
            <a:off x="11990857" y="5958567"/>
            <a:ext cx="486545" cy="537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Rectangle 228">
            <a:extLst>
              <a:ext uri="{FF2B5EF4-FFF2-40B4-BE49-F238E27FC236}">
                <a16:creationId xmlns:a16="http://schemas.microsoft.com/office/drawing/2014/main" id="{7AA51C11-C35D-4696-BCB9-134E1BBD7226}"/>
              </a:ext>
            </a:extLst>
          </p:cNvPr>
          <p:cNvSpPr/>
          <p:nvPr/>
        </p:nvSpPr>
        <p:spPr>
          <a:xfrm>
            <a:off x="10623246" y="1658512"/>
            <a:ext cx="3708312" cy="3334246"/>
          </a:xfrm>
          <a:prstGeom prst="rect">
            <a:avLst/>
          </a:prstGeom>
        </p:spPr>
        <p:txBody>
          <a:bodyPr wrap="square">
            <a:spAutoFit/>
          </a:bodyPr>
          <a:lstStyle/>
          <a:p>
            <a:pPr marL="12699">
              <a:spcAft>
                <a:spcPts val="600"/>
              </a:spcAft>
            </a:pPr>
            <a:r>
              <a:rPr lang="en-US" sz="2400" b="1" dirty="0">
                <a:solidFill>
                  <a:srgbClr val="0096A9"/>
                </a:solidFill>
                <a:latin typeface="Segoe UI" panose="020B0502040204020203" pitchFamily="34" charset="0"/>
                <a:cs typeface="Segoe UI" panose="020B0502040204020203" pitchFamily="34" charset="0"/>
              </a:rPr>
              <a:t>Customer Experience</a:t>
            </a:r>
          </a:p>
          <a:p>
            <a:pPr marL="0" lvl="1">
              <a:spcBef>
                <a:spcPts val="200"/>
              </a:spcBef>
              <a:spcAft>
                <a:spcPts val="200"/>
              </a:spcAft>
              <a:tabLst>
                <a:tab pos="532720" algn="l"/>
              </a:tabLst>
            </a:pPr>
            <a:r>
              <a:rPr lang="en-US" sz="1800" dirty="0">
                <a:latin typeface="Segoe UI" panose="020B0502040204020203" pitchFamily="34" charset="0"/>
                <a:cs typeface="Segoe UI" panose="020B0502040204020203" pitchFamily="34" charset="0"/>
              </a:rPr>
              <a:t>Measure of client experience throughout the course of an engagement.  This is a data driven metric, gathered every 2-3 weeks by Affirma Account Manager.  Any client concerns, even minor points of feedback that arise are flagged and resolved immediately by the responsible General Manager and Practice Lead. </a:t>
            </a:r>
          </a:p>
        </p:txBody>
      </p:sp>
      <p:sp>
        <p:nvSpPr>
          <p:cNvPr id="233" name="TextBox 232">
            <a:extLst>
              <a:ext uri="{FF2B5EF4-FFF2-40B4-BE49-F238E27FC236}">
                <a16:creationId xmlns:a16="http://schemas.microsoft.com/office/drawing/2014/main" id="{FDCCA765-0328-461B-86CE-8CBBB7D389A5}"/>
              </a:ext>
            </a:extLst>
          </p:cNvPr>
          <p:cNvSpPr txBox="1"/>
          <p:nvPr/>
        </p:nvSpPr>
        <p:spPr>
          <a:xfrm>
            <a:off x="10623246" y="5439997"/>
            <a:ext cx="3600181" cy="1949252"/>
          </a:xfrm>
          <a:prstGeom prst="rect">
            <a:avLst/>
          </a:prstGeom>
          <a:noFill/>
        </p:spPr>
        <p:txBody>
          <a:bodyPr wrap="square" rtlCol="0">
            <a:spAutoFit/>
          </a:bodyPr>
          <a:lstStyle/>
          <a:p>
            <a:pPr marL="12699">
              <a:spcAft>
                <a:spcPts val="600"/>
              </a:spcAft>
            </a:pPr>
            <a:r>
              <a:rPr lang="en-US" sz="2400" b="1" dirty="0">
                <a:solidFill>
                  <a:srgbClr val="0096A9"/>
                </a:solidFill>
                <a:latin typeface="Segoe UI" panose="020B0502040204020203" pitchFamily="34" charset="0"/>
                <a:cs typeface="Segoe UI" panose="020B0502040204020203" pitchFamily="34" charset="0"/>
              </a:rPr>
              <a:t>Customer Satisfaction</a:t>
            </a:r>
          </a:p>
          <a:p>
            <a:pPr marL="0" lvl="1">
              <a:spcBef>
                <a:spcPts val="200"/>
              </a:spcBef>
              <a:spcAft>
                <a:spcPts val="200"/>
              </a:spcAft>
              <a:tabLst>
                <a:tab pos="532720" algn="l"/>
              </a:tabLst>
            </a:pPr>
            <a:r>
              <a:rPr lang="en-US" sz="1800" dirty="0">
                <a:latin typeface="Segoe UI" panose="020B0502040204020203" pitchFamily="34" charset="0"/>
                <a:cs typeface="Segoe UI" panose="020B0502040204020203" pitchFamily="34" charset="0"/>
              </a:rPr>
              <a:t>Measure of client satisfaction at the end of an engagement.  This is a data driven metric, gathered by a 3</a:t>
            </a:r>
            <a:r>
              <a:rPr lang="en-US" sz="1800" baseline="30000" dirty="0">
                <a:latin typeface="Segoe UI" panose="020B0502040204020203" pitchFamily="34" charset="0"/>
                <a:cs typeface="Segoe UI" panose="020B0502040204020203" pitchFamily="34" charset="0"/>
              </a:rPr>
              <a:t>rd</a:t>
            </a:r>
            <a:r>
              <a:rPr lang="en-US" sz="1800" dirty="0">
                <a:latin typeface="Segoe UI" panose="020B0502040204020203" pitchFamily="34" charset="0"/>
                <a:cs typeface="Segoe UI" panose="020B0502040204020203" pitchFamily="34" charset="0"/>
              </a:rPr>
              <a:t> party service after the completion of each project.  </a:t>
            </a:r>
          </a:p>
        </p:txBody>
      </p:sp>
      <p:pic>
        <p:nvPicPr>
          <p:cNvPr id="20" name="Picture 19">
            <a:extLst>
              <a:ext uri="{FF2B5EF4-FFF2-40B4-BE49-F238E27FC236}">
                <a16:creationId xmlns:a16="http://schemas.microsoft.com/office/drawing/2014/main" id="{47678551-256B-4896-9D21-B708B03FA793}"/>
              </a:ext>
            </a:extLst>
          </p:cNvPr>
          <p:cNvPicPr>
            <a:picLocks noChangeAspect="1"/>
          </p:cNvPicPr>
          <p:nvPr/>
        </p:nvPicPr>
        <p:blipFill>
          <a:blip r:embed="rId3"/>
          <a:stretch>
            <a:fillRect/>
          </a:stretch>
        </p:blipFill>
        <p:spPr>
          <a:xfrm>
            <a:off x="161603" y="1539242"/>
            <a:ext cx="10461643" cy="5730737"/>
          </a:xfrm>
          <a:prstGeom prst="rect">
            <a:avLst/>
          </a:prstGeom>
        </p:spPr>
      </p:pic>
    </p:spTree>
    <p:extLst>
      <p:ext uri="{BB962C8B-B14F-4D97-AF65-F5344CB8AC3E}">
        <p14:creationId xmlns:p14="http://schemas.microsoft.com/office/powerpoint/2010/main" val="344923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A37805-89D1-4A01-A1AF-36DA32521E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6314" y="7177118"/>
            <a:ext cx="1406756" cy="764838"/>
          </a:xfrm>
          <a:prstGeom prst="rect">
            <a:avLst/>
          </a:prstGeom>
        </p:spPr>
      </p:pic>
      <p:pic>
        <p:nvPicPr>
          <p:cNvPr id="10" name="Picture 9">
            <a:extLst>
              <a:ext uri="{FF2B5EF4-FFF2-40B4-BE49-F238E27FC236}">
                <a16:creationId xmlns:a16="http://schemas.microsoft.com/office/drawing/2014/main" id="{C4DF6F6D-6719-4F20-9EEA-012D332E2F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2831" y="7143121"/>
            <a:ext cx="1153459" cy="865095"/>
          </a:xfrm>
          <a:prstGeom prst="rect">
            <a:avLst/>
          </a:prstGeom>
        </p:spPr>
      </p:pic>
      <p:sp>
        <p:nvSpPr>
          <p:cNvPr id="9" name="Rectangle 8">
            <a:extLst>
              <a:ext uri="{FF2B5EF4-FFF2-40B4-BE49-F238E27FC236}">
                <a16:creationId xmlns:a16="http://schemas.microsoft.com/office/drawing/2014/main" id="{62EF7D99-C793-49B1-B50C-0DEDA45ABD57}"/>
              </a:ext>
            </a:extLst>
          </p:cNvPr>
          <p:cNvSpPr/>
          <p:nvPr/>
        </p:nvSpPr>
        <p:spPr>
          <a:xfrm>
            <a:off x="5470157" y="1760570"/>
            <a:ext cx="8398242" cy="5978560"/>
          </a:xfrm>
          <a:prstGeom prst="rect">
            <a:avLst/>
          </a:prstGeom>
        </p:spPr>
        <p:txBody>
          <a:bodyPr wrap="square">
            <a:spAutoFit/>
          </a:bodyPr>
          <a:lstStyle/>
          <a:p>
            <a:pPr marL="13447" lvl="0">
              <a:spcAft>
                <a:spcPts val="635"/>
              </a:spcAft>
            </a:pPr>
            <a:r>
              <a:rPr lang="en-US" sz="2400" b="1" dirty="0">
                <a:solidFill>
                  <a:srgbClr val="0096A9"/>
                </a:solidFill>
                <a:latin typeface="Segoe UI" panose="020B0502040204020203" pitchFamily="34" charset="0"/>
                <a:cs typeface="Segoe UI" panose="020B0502040204020203" pitchFamily="34" charset="0"/>
              </a:rPr>
              <a:t>Employee Satisfaction </a:t>
            </a:r>
          </a:p>
          <a:p>
            <a:pPr marL="13447" lvl="0">
              <a:spcAft>
                <a:spcPts val="635"/>
              </a:spcAft>
            </a:pPr>
            <a:r>
              <a:rPr lang="en-US" sz="1700" dirty="0">
                <a:solidFill>
                  <a:prstClr val="black"/>
                </a:solidFill>
                <a:latin typeface="Segoe UI" panose="020B0502040204020203" pitchFamily="34" charset="0"/>
                <a:cs typeface="Segoe UI" panose="020B0502040204020203" pitchFamily="34" charset="0"/>
              </a:rPr>
              <a:t>Since Affirma started 16 years ago, Employee Satisfaction and Customer Satisfaction have been our top organizational values. Affirma’s leadership team is very diligent in facilitating employee feedback loops through multiple channels to ensure employees are heard and adjustments can be made.</a:t>
            </a:r>
          </a:p>
          <a:p>
            <a:pPr marL="13447" lvl="0"/>
            <a:endParaRPr lang="en-US" sz="1600" dirty="0">
              <a:solidFill>
                <a:prstClr val="black"/>
              </a:solidFill>
              <a:latin typeface="Segoe UI" panose="020B0502040204020203" pitchFamily="34" charset="0"/>
              <a:cs typeface="Segoe UI" panose="020B0502040204020203" pitchFamily="34" charset="0"/>
            </a:endParaRPr>
          </a:p>
          <a:p>
            <a:pPr lvl="0">
              <a:spcBef>
                <a:spcPts val="120"/>
              </a:spcBef>
              <a:spcAft>
                <a:spcPts val="120"/>
              </a:spcAft>
            </a:pPr>
            <a:r>
              <a:rPr lang="en-US" sz="2400" b="1" dirty="0">
                <a:solidFill>
                  <a:srgbClr val="0096A9"/>
                </a:solidFill>
                <a:latin typeface="Segoe UI" panose="020B0502040204020203" pitchFamily="34" charset="0"/>
                <a:cs typeface="Segoe UI" panose="020B0502040204020203" pitchFamily="34" charset="0"/>
              </a:rPr>
              <a:t>Affirma Awards</a:t>
            </a:r>
          </a:p>
          <a:p>
            <a:pPr lvl="0">
              <a:spcBef>
                <a:spcPts val="120"/>
              </a:spcBef>
              <a:spcAft>
                <a:spcPts val="120"/>
              </a:spcAft>
            </a:pPr>
            <a:r>
              <a:rPr lang="en-US" sz="1700" dirty="0">
                <a:solidFill>
                  <a:prstClr val="black"/>
                </a:solidFill>
                <a:latin typeface="Segoe UI" panose="020B0502040204020203" pitchFamily="34" charset="0"/>
                <a:cs typeface="Segoe UI" panose="020B0502040204020203" pitchFamily="34" charset="0"/>
              </a:rPr>
              <a:t>Affirma is a 5-time Inc 5000 winner recognizing Americas fastest growing companies.  We have recently been ranked #43 in Washington’s top 100 fastest growing private companies. Affirma has been highlighted by the Puget Sound Business Journal four years in a row for being a “Top 100 Fastest Growing Private Company on the Eastside” as well as a “Washington’s Best Places to work.” We have been named Microsoft’s Partner of the Year and Microsoft’s General Manager Award. These awards are a testament to Affirma’s ability to provide impactful solutions to our clients and reflect the company’s exponential growth in both revenue and number of employees.</a:t>
            </a:r>
          </a:p>
          <a:p>
            <a:pPr lvl="0">
              <a:spcBef>
                <a:spcPts val="120"/>
              </a:spcBef>
              <a:spcAft>
                <a:spcPts val="120"/>
              </a:spcAft>
            </a:pPr>
            <a:endParaRPr lang="en-US" sz="1600" dirty="0">
              <a:latin typeface="Segoe UI Light" panose="020B0502040204020203" pitchFamily="34" charset="0"/>
              <a:ea typeface="MS Mincho" panose="02020609040205080304" pitchFamily="49" charset="-128"/>
              <a:cs typeface="Segoe UI Light" panose="020B0502040204020203" pitchFamily="34" charset="0"/>
            </a:endParaRPr>
          </a:p>
          <a:p>
            <a:pPr>
              <a:spcBef>
                <a:spcPts val="120"/>
              </a:spcBef>
              <a:spcAft>
                <a:spcPts val="120"/>
              </a:spcAft>
            </a:pPr>
            <a:r>
              <a:rPr lang="en-US" sz="2400" b="1" dirty="0">
                <a:solidFill>
                  <a:srgbClr val="0096A9"/>
                </a:solidFill>
                <a:latin typeface="Segoe UI" panose="020B0502040204020203" pitchFamily="34" charset="0"/>
                <a:cs typeface="Segoe UI" panose="020B0502040204020203" pitchFamily="34" charset="0"/>
              </a:rPr>
              <a:t>Check out Affirma on Glassdoor</a:t>
            </a:r>
          </a:p>
          <a:p>
            <a:pPr>
              <a:spcBef>
                <a:spcPts val="120"/>
              </a:spcBef>
              <a:spcAft>
                <a:spcPts val="120"/>
              </a:spcAft>
            </a:pPr>
            <a:r>
              <a:rPr lang="en-US" sz="1700" dirty="0">
                <a:latin typeface="Segoe UI" panose="020B0502040204020203" pitchFamily="34" charset="0"/>
                <a:cs typeface="Segoe UI" panose="020B0502040204020203" pitchFamily="34" charset="0"/>
              </a:rPr>
              <a:t>We strongly encourage you to review Affirma’s Glassdoor ratings, as well as the those of the other vendors involved in this process.  You will find that Affirma has industry leading scores in regards to employee feedback, something we are very proud of. </a:t>
            </a:r>
          </a:p>
        </p:txBody>
      </p:sp>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dirty="0"/>
              <a:t>Employee Satisfaction</a:t>
            </a:r>
          </a:p>
        </p:txBody>
      </p:sp>
      <p:pic>
        <p:nvPicPr>
          <p:cNvPr id="13" name="Picture 1" descr="image001">
            <a:extLst>
              <a:ext uri="{FF2B5EF4-FFF2-40B4-BE49-F238E27FC236}">
                <a16:creationId xmlns:a16="http://schemas.microsoft.com/office/drawing/2014/main" id="{4AA05E7F-8BB9-436F-8B49-F637C4EAF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986" y="1628048"/>
            <a:ext cx="4017628" cy="52217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52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p:txBody>
          <a:bodyPr/>
          <a:lstStyle/>
          <a:p>
            <a:r>
              <a:rPr lang="en-US" dirty="0"/>
              <a:t>Case Studies</a:t>
            </a:r>
          </a:p>
        </p:txBody>
      </p:sp>
    </p:spTree>
    <p:extLst>
      <p:ext uri="{BB962C8B-B14F-4D97-AF65-F5344CB8AC3E}">
        <p14:creationId xmlns:p14="http://schemas.microsoft.com/office/powerpoint/2010/main" val="252290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restorepoint.net/wp-content/uploads/database-icon.png">
            <a:extLst>
              <a:ext uri="{FF2B5EF4-FFF2-40B4-BE49-F238E27FC236}">
                <a16:creationId xmlns:a16="http://schemas.microsoft.com/office/drawing/2014/main" id="{CC51751F-1E6D-1A47-9C79-D7CA0114EA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9333" y="3075754"/>
            <a:ext cx="1850652" cy="18506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96B8DC3-4386-E14B-AC43-81267F8A7D4A}"/>
              </a:ext>
            </a:extLst>
          </p:cNvPr>
          <p:cNvSpPr/>
          <p:nvPr/>
        </p:nvSpPr>
        <p:spPr>
          <a:xfrm>
            <a:off x="6573243" y="3075754"/>
            <a:ext cx="5016128" cy="1769972"/>
          </a:xfrm>
          <a:prstGeom prst="rect">
            <a:avLst/>
          </a:prstGeom>
        </p:spPr>
        <p:txBody>
          <a:bodyPr wrap="square">
            <a:spAutoFit/>
          </a:bodyPr>
          <a:lstStyle/>
          <a:p>
            <a:pPr>
              <a:lnSpc>
                <a:spcPct val="115000"/>
              </a:lnSpc>
              <a:spcAft>
                <a:spcPts val="635"/>
              </a:spcAft>
            </a:pPr>
            <a:r>
              <a:rPr lang="en-US" sz="4659"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SharePoint</a:t>
            </a:r>
          </a:p>
          <a:p>
            <a:pPr>
              <a:lnSpc>
                <a:spcPct val="115000"/>
              </a:lnSpc>
              <a:spcAft>
                <a:spcPts val="635"/>
              </a:spcAft>
            </a:pPr>
            <a:r>
              <a:rPr lang="en-US" sz="4659"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Featured Work</a:t>
            </a:r>
          </a:p>
        </p:txBody>
      </p:sp>
    </p:spTree>
    <p:extLst>
      <p:ext uri="{BB962C8B-B14F-4D97-AF65-F5344CB8AC3E}">
        <p14:creationId xmlns:p14="http://schemas.microsoft.com/office/powerpoint/2010/main" val="359257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Modern Workplace</Value>
    </BusinessUnit>
    <Solutions xmlns="f0ee8362-fa7e-4bc9-ab88-7dcfb17cb19b">
      <Value>Intranet / Extranet</Value>
    </Solutions>
    <Industries xmlns="f0ee8362-fa7e-4bc9-ab88-7dcfb17cb19b" xsi:nil="true"/>
    <Notes0 xmlns="f0ee8362-fa7e-4bc9-ab88-7dcfb17cb19b" xsi:nil="true"/>
    <Named_x0020_Account xmlns="f0ee8362-fa7e-4bc9-ab88-7dcfb17cb19b" xsi:nil="true"/>
    <PlatTech xmlns="f0ee8362-fa7e-4bc9-ab88-7dcfb17cb19b">
      <Value>O365</Value>
      <Value>SharePoint</Value>
    </PlatTech>
    <ProjectCompletionDate xmlns="f0ee8362-fa7e-4bc9-ab88-7dcfb17cb19b" xsi:nil="true"/>
    <ApprovedByClient xmlns="f0ee8362-fa7e-4bc9-ab88-7dcfb17cb19b">false</ApprovedByClien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http://schemas.microsoft.com/office/2006/metadata/properties"/>
    <ds:schemaRef ds:uri="http://schemas.microsoft.com/office/infopath/2007/PartnerControls"/>
    <ds:schemaRef ds:uri="54243e05-8da7-404c-85e0-0480aaa26276"/>
  </ds:schemaRefs>
</ds:datastoreItem>
</file>

<file path=customXml/itemProps2.xml><?xml version="1.0" encoding="utf-8"?>
<ds:datastoreItem xmlns:ds="http://schemas.openxmlformats.org/officeDocument/2006/customXml" ds:itemID="{B9682524-1D8D-4C3A-8EDB-182F2731B1B5}"/>
</file>

<file path=customXml/itemProps3.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4.xml><?xml version="1.0" encoding="utf-8"?>
<ds:datastoreItem xmlns:ds="http://schemas.openxmlformats.org/officeDocument/2006/customXml" ds:itemID="{607AAFDB-0456-47EC-96EF-433D1B3C2CEF}"/>
</file>

<file path=docProps/app.xml><?xml version="1.0" encoding="utf-8"?>
<Properties xmlns="http://schemas.openxmlformats.org/officeDocument/2006/extended-properties" xmlns:vt="http://schemas.openxmlformats.org/officeDocument/2006/docPropsVTypes">
  <Template/>
  <TotalTime>61098</TotalTime>
  <Words>1930</Words>
  <Application>Microsoft Office PowerPoint</Application>
  <PresentationFormat>Custom</PresentationFormat>
  <Paragraphs>169</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Custom Design</vt:lpstr>
      <vt:lpstr>IT Infrastructure Overview</vt:lpstr>
      <vt:lpstr>About Affirma</vt:lpstr>
      <vt:lpstr>Company Overview</vt:lpstr>
      <vt:lpstr>Why Affirma?</vt:lpstr>
      <vt:lpstr>Clients</vt:lpstr>
      <vt:lpstr>Customer Satisfaction</vt:lpstr>
      <vt:lpstr>Employee Satisfaction</vt:lpstr>
      <vt:lpstr>Case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Westfield &amp; Affirma - Managed Service</dc:title>
  <dc:creator>Nory Kotrasa</dc:creator>
  <cp:lastModifiedBy>Ross Chapman</cp:lastModifiedBy>
  <cp:revision>3053</cp:revision>
  <cp:lastPrinted>2018-09-06T00:15:58Z</cp:lastPrinted>
  <dcterms:created xsi:type="dcterms:W3CDTF">2013-12-05T17:26:23Z</dcterms:created>
  <dcterms:modified xsi:type="dcterms:W3CDTF">2019-06-27T21:16:00Z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Business Unit">
    <vt:lpwstr/>
  </property>
  <property fmtid="{D5CDD505-2E9C-101B-9397-08002B2CF9AE}" pid="12" name="Industry">
    <vt:lpwstr>46;#Energy|ba4588d2-d8ee-4242-9257-fe75d01cda81;#45;#Entertainment|164e48a0-3a66-4c7e-b4d6-c588e429c0bc;#49;#Technology|9fd4705e-a3c7-4085-9147-cb1125b68f2c;#57;#Telecommunications|51d6e24d-6ea4-4d24-9fbe-9a4513e3088e</vt:lpwstr>
  </property>
  <property fmtid="{D5CDD505-2E9C-101B-9397-08002B2CF9AE}" pid="13" name="Service_x0020_Offering">
    <vt:lpwstr/>
  </property>
  <property fmtid="{D5CDD505-2E9C-101B-9397-08002B2CF9AE}" pid="14" name="Business_x0020_Unit">
    <vt:lpwstr/>
  </property>
  <property fmtid="{D5CDD505-2E9C-101B-9397-08002B2CF9AE}" pid="15" name="_ExtendedDescription">
    <vt:lpwstr/>
  </property>
  <property fmtid="{D5CDD505-2E9C-101B-9397-08002B2CF9AE}" pid="16" name="Service Offering">
    <vt:lpwstr/>
  </property>
  <property fmtid="{D5CDD505-2E9C-101B-9397-08002B2CF9AE}" pid="17" name="Category">
    <vt:lpwstr>6;#Case Study|8faa0ad1-25f0-4f56-8e38-f60e20c455d6</vt:lpwstr>
  </property>
  <property fmtid="{D5CDD505-2E9C-101B-9397-08002B2CF9AE}" pid="18" name="Order">
    <vt:lpwstr>61200.0000000000</vt:lpwstr>
  </property>
  <property fmtid="{D5CDD505-2E9C-101B-9397-08002B2CF9AE}" pid="19" name="xd_ProgID">
    <vt:lpwstr/>
  </property>
  <property fmtid="{D5CDD505-2E9C-101B-9397-08002B2CF9AE}" pid="20" name="_SourceUrl">
    <vt:lpwstr/>
  </property>
  <property fmtid="{D5CDD505-2E9C-101B-9397-08002B2CF9AE}" pid="21" name="_SharedFileIndex">
    <vt:lpwstr/>
  </property>
  <property fmtid="{D5CDD505-2E9C-101B-9397-08002B2CF9AE}" pid="22" name="ComplianceAssetId">
    <vt:lpwstr/>
  </property>
  <property fmtid="{D5CDD505-2E9C-101B-9397-08002B2CF9AE}" pid="23" name="TemplateUrl">
    <vt:lpwstr/>
  </property>
  <property fmtid="{D5CDD505-2E9C-101B-9397-08002B2CF9AE}" pid="24" name="TriggerFlowInfo">
    <vt:lpwstr/>
  </property>
  <property fmtid="{D5CDD505-2E9C-101B-9397-08002B2CF9AE}" pid="25" name="xd_Signature">
    <vt:lpwstr/>
  </property>
  <property fmtid="{D5CDD505-2E9C-101B-9397-08002B2CF9AE}" pid="26" name="SO">
    <vt:lpwstr>8;#;#10;#;#13;#;#18;#;#25;#;#26;#;#30;#;#37;#;#38;#;#41;#;#44;#</vt:lpwstr>
  </property>
</Properties>
</file>